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comments/comment5.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8.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15" r:id="rId1"/>
    <p:sldMasterId id="2147483764" r:id="rId2"/>
  </p:sldMasterIdLst>
  <p:notesMasterIdLst>
    <p:notesMasterId r:id="rId86"/>
  </p:notesMasterIdLst>
  <p:sldIdLst>
    <p:sldId id="1177" r:id="rId3"/>
    <p:sldId id="1085" r:id="rId4"/>
    <p:sldId id="1088" r:id="rId5"/>
    <p:sldId id="1089" r:id="rId6"/>
    <p:sldId id="1178" r:id="rId7"/>
    <p:sldId id="1179" r:id="rId8"/>
    <p:sldId id="1180" r:id="rId9"/>
    <p:sldId id="1181" r:id="rId10"/>
    <p:sldId id="1182" r:id="rId11"/>
    <p:sldId id="1183" r:id="rId12"/>
    <p:sldId id="1184" r:id="rId13"/>
    <p:sldId id="1185" r:id="rId14"/>
    <p:sldId id="1176" r:id="rId15"/>
    <p:sldId id="1186" r:id="rId16"/>
    <p:sldId id="1187" r:id="rId17"/>
    <p:sldId id="1188" r:id="rId18"/>
    <p:sldId id="1113" r:id="rId19"/>
    <p:sldId id="1191" r:id="rId20"/>
    <p:sldId id="1101" r:id="rId21"/>
    <p:sldId id="1189" r:id="rId22"/>
    <p:sldId id="1190" r:id="rId23"/>
    <p:sldId id="1192" r:id="rId24"/>
    <p:sldId id="1193" r:id="rId25"/>
    <p:sldId id="1194" r:id="rId26"/>
    <p:sldId id="1195" r:id="rId27"/>
    <p:sldId id="1196" r:id="rId28"/>
    <p:sldId id="1197" r:id="rId29"/>
    <p:sldId id="1198" r:id="rId30"/>
    <p:sldId id="1199" r:id="rId31"/>
    <p:sldId id="1200" r:id="rId32"/>
    <p:sldId id="1201" r:id="rId33"/>
    <p:sldId id="1202" r:id="rId34"/>
    <p:sldId id="1203" r:id="rId35"/>
    <p:sldId id="1204" r:id="rId36"/>
    <p:sldId id="1205" r:id="rId37"/>
    <p:sldId id="1206" r:id="rId38"/>
    <p:sldId id="1207" r:id="rId39"/>
    <p:sldId id="1208" r:id="rId40"/>
    <p:sldId id="1211" r:id="rId41"/>
    <p:sldId id="1212" r:id="rId42"/>
    <p:sldId id="1213" r:id="rId43"/>
    <p:sldId id="1214" r:id="rId44"/>
    <p:sldId id="1215" r:id="rId45"/>
    <p:sldId id="1216" r:id="rId46"/>
    <p:sldId id="1217" r:id="rId47"/>
    <p:sldId id="1218" r:id="rId48"/>
    <p:sldId id="1219" r:id="rId49"/>
    <p:sldId id="1220" r:id="rId50"/>
    <p:sldId id="1221" r:id="rId51"/>
    <p:sldId id="1222" r:id="rId52"/>
    <p:sldId id="1223" r:id="rId53"/>
    <p:sldId id="1224" r:id="rId54"/>
    <p:sldId id="1225" r:id="rId55"/>
    <p:sldId id="1226" r:id="rId56"/>
    <p:sldId id="1239" r:id="rId57"/>
    <p:sldId id="1228" r:id="rId58"/>
    <p:sldId id="1229" r:id="rId59"/>
    <p:sldId id="1230" r:id="rId60"/>
    <p:sldId id="1231" r:id="rId61"/>
    <p:sldId id="1232" r:id="rId62"/>
    <p:sldId id="1233" r:id="rId63"/>
    <p:sldId id="1234" r:id="rId64"/>
    <p:sldId id="1235" r:id="rId65"/>
    <p:sldId id="1236" r:id="rId66"/>
    <p:sldId id="1237" r:id="rId67"/>
    <p:sldId id="1238" r:id="rId68"/>
    <p:sldId id="1240" r:id="rId69"/>
    <p:sldId id="1241" r:id="rId70"/>
    <p:sldId id="1242" r:id="rId71"/>
    <p:sldId id="1243" r:id="rId72"/>
    <p:sldId id="1244" r:id="rId73"/>
    <p:sldId id="1245" r:id="rId74"/>
    <p:sldId id="1246" r:id="rId75"/>
    <p:sldId id="1247" r:id="rId76"/>
    <p:sldId id="1248" r:id="rId77"/>
    <p:sldId id="1249" r:id="rId78"/>
    <p:sldId id="1250" r:id="rId79"/>
    <p:sldId id="1251" r:id="rId80"/>
    <p:sldId id="1252" r:id="rId81"/>
    <p:sldId id="1253" r:id="rId82"/>
    <p:sldId id="1254" r:id="rId83"/>
    <p:sldId id="1255" r:id="rId84"/>
    <p:sldId id="1256" r:id="rId8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seño Web" id="{CB3768A6-0205-46BC-9390-28D062A46B7C}">
          <p14:sldIdLst>
            <p14:sldId id="1177"/>
            <p14:sldId id="1085"/>
          </p14:sldIdLst>
        </p14:section>
        <p14:section name="Posicionamiento" id="{EB3235A0-8A8E-4BA1-80C4-186B86BF5123}">
          <p14:sldIdLst>
            <p14:sldId id="1088"/>
            <p14:sldId id="1089"/>
            <p14:sldId id="1178"/>
            <p14:sldId id="1179"/>
            <p14:sldId id="1180"/>
            <p14:sldId id="1181"/>
            <p14:sldId id="1182"/>
            <p14:sldId id="1183"/>
            <p14:sldId id="1184"/>
          </p14:sldIdLst>
        </p14:section>
        <p14:section name="Modos de display" id="{A3E25185-4DF6-423B-9444-163C5C74AF1A}">
          <p14:sldIdLst>
            <p14:sldId id="1185"/>
            <p14:sldId id="1176"/>
            <p14:sldId id="1186"/>
            <p14:sldId id="1187"/>
            <p14:sldId id="1188"/>
            <p14:sldId id="1113"/>
            <p14:sldId id="1191"/>
            <p14:sldId id="1101"/>
            <p14:sldId id="1189"/>
            <p14:sldId id="1190"/>
          </p14:sldIdLst>
        </p14:section>
        <p14:section name="Disposición fija v. fluida" id="{30AE9380-CC48-4828-A41E-BAE765C92797}">
          <p14:sldIdLst>
            <p14:sldId id="1192"/>
            <p14:sldId id="1193"/>
            <p14:sldId id="1194"/>
            <p14:sldId id="1195"/>
            <p14:sldId id="1196"/>
            <p14:sldId id="1197"/>
            <p14:sldId id="1198"/>
            <p14:sldId id="1199"/>
            <p14:sldId id="1200"/>
            <p14:sldId id="1201"/>
          </p14:sldIdLst>
        </p14:section>
        <p14:section name="GUI: Menus" id="{DE73349F-12C2-439C-8190-99D6321D2850}">
          <p14:sldIdLst>
            <p14:sldId id="1202"/>
            <p14:sldId id="1203"/>
            <p14:sldId id="1204"/>
            <p14:sldId id="1205"/>
            <p14:sldId id="1206"/>
            <p14:sldId id="1207"/>
            <p14:sldId id="1208"/>
          </p14:sldIdLst>
        </p14:section>
        <p14:section name="GUI: Formularios" id="{581AFF42-4022-4052-B2F5-07217A0E797A}">
          <p14:sldIdLst>
            <p14:sldId id="1211"/>
            <p14:sldId id="1212"/>
            <p14:sldId id="1213"/>
            <p14:sldId id="1214"/>
            <p14:sldId id="1215"/>
            <p14:sldId id="1216"/>
            <p14:sldId id="1217"/>
            <p14:sldId id="1218"/>
            <p14:sldId id="1219"/>
            <p14:sldId id="1220"/>
            <p14:sldId id="1221"/>
            <p14:sldId id="1222"/>
            <p14:sldId id="1223"/>
            <p14:sldId id="1224"/>
            <p14:sldId id="1225"/>
            <p14:sldId id="1226"/>
            <p14:sldId id="1239"/>
            <p14:sldId id="1228"/>
            <p14:sldId id="1229"/>
            <p14:sldId id="1230"/>
            <p14:sldId id="1231"/>
            <p14:sldId id="1232"/>
            <p14:sldId id="1233"/>
            <p14:sldId id="1234"/>
            <p14:sldId id="1235"/>
            <p14:sldId id="1236"/>
            <p14:sldId id="1237"/>
            <p14:sldId id="1238"/>
          </p14:sldIdLst>
        </p14:section>
        <p14:section name="Diseño responsivo" id="{F8957730-59AE-431F-AD58-72AE21C93FF0}">
          <p14:sldIdLst>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Lst>
        </p14:section>
      </p14:sectionLst>
    </p:ext>
    <p:ext uri="{EFAFB233-063F-42B5-8137-9DF3F51BA10A}">
      <p15:sldGuideLst xmlns:p15="http://schemas.microsoft.com/office/powerpoint/2012/main">
        <p15:guide id="1" orient="horz" pos="2160" userDrawn="1">
          <p15:clr>
            <a:srgbClr val="A4A3A4"/>
          </p15:clr>
        </p15:guide>
        <p15:guide id="2" pos="16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veWeb" initials="LiveWeb" lastIdx="3" clrIdx="0"/>
  <p:cmAuthor id="2" name="Alejandro Cerezo" initials="AC" lastIdx="5"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AAAB85"/>
    <a:srgbClr val="FF6600"/>
    <a:srgbClr val="EAEAEA"/>
    <a:srgbClr val="333333"/>
    <a:srgbClr val="4D4D4D"/>
    <a:srgbClr val="808080"/>
    <a:srgbClr val="C0C0C0"/>
    <a:srgbClr val="80008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05" autoAdjust="0"/>
    <p:restoredTop sz="72292" autoAdjust="0"/>
  </p:normalViewPr>
  <p:slideViewPr>
    <p:cSldViewPr snapToGrid="0">
      <p:cViewPr varScale="1">
        <p:scale>
          <a:sx n="61" d="100"/>
          <a:sy n="61" d="100"/>
        </p:scale>
        <p:origin x="390" y="72"/>
      </p:cViewPr>
      <p:guideLst>
        <p:guide orient="horz" pos="2160"/>
        <p:guide pos="161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5670"/>
    </p:cViewPr>
  </p:sorterViewPr>
  <p:notesViewPr>
    <p:cSldViewPr snapToGrid="0">
      <p:cViewPr varScale="1">
        <p:scale>
          <a:sx n="110" d="100"/>
          <a:sy n="110" d="100"/>
        </p:scale>
        <p:origin x="55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03-29T19:10:38.582" idx="2">
    <p:pos x="10" y="10"/>
    <p:text>CSS3 y Javascript Avanzado
Jordi Collell Puig
Universitat Obeta de Catalunya, 2013</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 authorId="2" dt="2014-03-29T23:12:32.665" idx="4">
    <p:pos x="16" y="227"/>
    <p:text>Learning Web Design, Fourth Edition
Jennifer Niederst Robbins
O'Reilly Media 2012</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4-03-29T19:10:38.582" idx="2">
    <p:pos x="10" y="10"/>
    <p:text>CSS3 y Javascript Avanzado
Jordi Collell Puig
Universitat Obeta de Catalunya, 2013</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4-03-29T19:10:38.582" idx="2">
    <p:pos x="10" y="10"/>
    <p:text>CSS3 y Javascript Avanzado
Jordi Collell Puig
Universitat Obeta de Catalunya, 2013</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 authorId="2" dt="2014-03-30T00:47:11.231" idx="5">
    <p:pos x="16" y="195"/>
    <p:text>Responsive Web Design
Ethan Marcotte
A Book Apart, 2011</p:text>
    <p:extLst>
      <p:ext uri="{C676402C-5697-4E1C-873F-D02D1690AC5C}">
        <p15:threadingInfo xmlns:p15="http://schemas.microsoft.com/office/powerpoint/2012/main" timeZoneBias="-6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4-03-29T21:09:30.164" idx="3">
    <p:pos x="10" y="10"/>
    <p:text>HTML and CSS: Designing and Building Web Sites
Jon Duckett
John Wiley &amp; Sons. 2011</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A6D43-AC59-43A7-AD4C-04B200040C45}" type="datetimeFigureOut">
              <a:rPr lang="es-ES" smtClean="0"/>
              <a:t>22/11/2015</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BEB30-80E6-4210-9AC3-B99EA778F134}" type="slidenum">
              <a:rPr lang="es-ES" smtClean="0"/>
              <a:t>‹Nº›</a:t>
            </a:fld>
            <a:endParaRPr lang="es-ES"/>
          </a:p>
        </p:txBody>
      </p:sp>
    </p:spTree>
    <p:extLst>
      <p:ext uri="{BB962C8B-B14F-4D97-AF65-F5344CB8AC3E}">
        <p14:creationId xmlns:p14="http://schemas.microsoft.com/office/powerpoint/2010/main" val="4156313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jakearchibald.com/2014/dont-use-flexbox-for-page-layou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dev.w3.org/csswg/css3-grid-layou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213BEB30-80E6-4210-9AC3-B99EA778F134}" type="slidenum">
              <a:rPr lang="es-ES" smtClean="0"/>
              <a:t>1</a:t>
            </a:fld>
            <a:endParaRPr lang="es-ES"/>
          </a:p>
        </p:txBody>
      </p:sp>
    </p:spTree>
    <p:extLst>
      <p:ext uri="{BB962C8B-B14F-4D97-AF65-F5344CB8AC3E}">
        <p14:creationId xmlns:p14="http://schemas.microsoft.com/office/powerpoint/2010/main" val="746974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FlexBox</a:t>
            </a:r>
            <a:r>
              <a:rPr lang="es-ES" dirty="0" smtClean="0"/>
              <a:t> está pensado para componentes de una web o aplicación:</a:t>
            </a:r>
            <a:r>
              <a:rPr lang="es-ES" baseline="0" dirty="0" smtClean="0"/>
              <a:t> </a:t>
            </a:r>
            <a:r>
              <a:rPr lang="es-ES" sz="1200" b="0" i="0" kern="1200" dirty="0" smtClean="0">
                <a:solidFill>
                  <a:schemeClr val="tx1"/>
                </a:solidFill>
                <a:effectLst/>
                <a:latin typeface="+mn-lt"/>
                <a:ea typeface="+mn-ea"/>
                <a:cs typeface="+mn-cs"/>
              </a:rPr>
              <a:t> </a:t>
            </a:r>
            <a:r>
              <a:rPr lang="es-ES" sz="1200" b="0" i="0" u="none" strike="noStrike" kern="1200" dirty="0" smtClean="0">
                <a:solidFill>
                  <a:schemeClr val="tx1"/>
                </a:solidFill>
                <a:effectLst/>
                <a:latin typeface="+mn-lt"/>
                <a:ea typeface="+mn-ea"/>
                <a:cs typeface="+mn-cs"/>
                <a:hlinkClick r:id="rId3" tooltip="No usar Flexbox para toda la página"/>
              </a:rPr>
              <a:t>No es recomendable usar </a:t>
            </a:r>
            <a:r>
              <a:rPr lang="es-ES" sz="1200" b="0" i="0" u="none" strike="noStrike" kern="1200" dirty="0" err="1" smtClean="0">
                <a:solidFill>
                  <a:schemeClr val="tx1"/>
                </a:solidFill>
                <a:effectLst/>
                <a:latin typeface="+mn-lt"/>
                <a:ea typeface="+mn-ea"/>
                <a:cs typeface="+mn-cs"/>
                <a:hlinkClick r:id="rId3" tooltip="No usar Flexbox para toda la página"/>
              </a:rPr>
              <a:t>FlexBox</a:t>
            </a:r>
            <a:r>
              <a:rPr lang="es-ES" sz="1200" b="0" i="0" u="none" strike="noStrike" kern="1200" dirty="0" smtClean="0">
                <a:solidFill>
                  <a:schemeClr val="tx1"/>
                </a:solidFill>
                <a:effectLst/>
                <a:latin typeface="+mn-lt"/>
                <a:ea typeface="+mn-ea"/>
                <a:cs typeface="+mn-cs"/>
                <a:hlinkClick r:id="rId3" tooltip="No usar Flexbox para toda la página"/>
              </a:rPr>
              <a:t> para crear la disposición de toda la página</a:t>
            </a:r>
            <a:r>
              <a:rPr lang="es-ES" sz="1200" b="0" i="0" kern="1200" dirty="0" smtClean="0">
                <a:solidFill>
                  <a:schemeClr val="tx1"/>
                </a:solidFill>
                <a:effectLst/>
                <a:latin typeface="+mn-lt"/>
                <a:ea typeface="+mn-ea"/>
                <a:cs typeface="+mn-cs"/>
              </a:rPr>
              <a:t>, sino sólo para sus componentes.</a:t>
            </a:r>
          </a:p>
          <a:p>
            <a:endParaRPr lang="es-ES" sz="1200" b="0" i="0" kern="1200" dirty="0" smtClean="0">
              <a:solidFill>
                <a:schemeClr val="tx1"/>
              </a:solidFill>
              <a:effectLst/>
              <a:latin typeface="+mn-lt"/>
              <a:ea typeface="+mn-ea"/>
              <a:cs typeface="+mn-cs"/>
            </a:endParaRPr>
          </a:p>
          <a:p>
            <a:r>
              <a:rPr lang="es-ES" sz="1200" b="0" i="0" kern="1200" dirty="0" smtClean="0">
                <a:solidFill>
                  <a:schemeClr val="tx1"/>
                </a:solidFill>
                <a:effectLst/>
                <a:latin typeface="+mn-lt"/>
                <a:ea typeface="+mn-ea"/>
                <a:cs typeface="+mn-cs"/>
              </a:rPr>
              <a:t>Para el diseño y disposición de la web en su conjunto sigue siendo más adecuado </a:t>
            </a:r>
            <a:r>
              <a:rPr lang="es-ES" sz="1200" b="0" i="0" u="none" strike="noStrike" kern="1200" dirty="0" err="1" smtClean="0">
                <a:solidFill>
                  <a:schemeClr val="tx1"/>
                </a:solidFill>
                <a:effectLst/>
                <a:latin typeface="+mn-lt"/>
                <a:ea typeface="+mn-ea"/>
                <a:cs typeface="+mn-cs"/>
                <a:hlinkClick r:id="rId4" tooltip="CSS3 Grid Layout"/>
              </a:rPr>
              <a:t>Grid</a:t>
            </a:r>
            <a:r>
              <a:rPr lang="es-ES" sz="1200" b="0" i="0" u="none" strike="noStrike" kern="1200" dirty="0" smtClean="0">
                <a:solidFill>
                  <a:schemeClr val="tx1"/>
                </a:solidFill>
                <a:effectLst/>
                <a:latin typeface="+mn-lt"/>
                <a:ea typeface="+mn-ea"/>
                <a:cs typeface="+mn-cs"/>
                <a:hlinkClick r:id="rId4" tooltip="CSS3 Grid Layout"/>
              </a:rPr>
              <a:t> </a:t>
            </a:r>
            <a:r>
              <a:rPr lang="es-ES" sz="1200" b="0" i="0" u="none" strike="noStrike" kern="1200" dirty="0" err="1" smtClean="0">
                <a:solidFill>
                  <a:schemeClr val="tx1"/>
                </a:solidFill>
                <a:effectLst/>
                <a:latin typeface="+mn-lt"/>
                <a:ea typeface="+mn-ea"/>
                <a:cs typeface="+mn-cs"/>
                <a:hlinkClick r:id="rId4" tooltip="CSS3 Grid Layout"/>
              </a:rPr>
              <a:t>Layout</a:t>
            </a:r>
            <a:r>
              <a:rPr lang="es-ES" sz="1200" b="0" i="0" kern="1200" dirty="0" smtClean="0">
                <a:solidFill>
                  <a:schemeClr val="tx1"/>
                </a:solidFill>
                <a:effectLst/>
                <a:latin typeface="+mn-lt"/>
                <a:ea typeface="+mn-ea"/>
                <a:cs typeface="+mn-cs"/>
              </a:rPr>
              <a:t>, </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14</a:t>
            </a:fld>
            <a:endParaRPr lang="es-ES">
              <a:solidFill>
                <a:prstClr val="black"/>
              </a:solidFill>
            </a:endParaRPr>
          </a:p>
        </p:txBody>
      </p:sp>
    </p:spTree>
    <p:extLst>
      <p:ext uri="{BB962C8B-B14F-4D97-AF65-F5344CB8AC3E}">
        <p14:creationId xmlns:p14="http://schemas.microsoft.com/office/powerpoint/2010/main" val="262445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err="1" smtClean="0"/>
              <a:t>flex-grow</a:t>
            </a:r>
            <a:r>
              <a:rPr lang="es-ES" dirty="0" smtClean="0"/>
              <a:t>: Especifica el factor de crecimiento, es decir, cuanto crecerá el elemento en relación a los demás cuando hay espacio disponible del contenedor a ocupar. Por defecto es ‘0’, que es el valor que dimos en el ejemplo anterior a los tres elementos.</a:t>
            </a:r>
          </a:p>
          <a:p>
            <a:r>
              <a:rPr lang="es-ES" b="1" dirty="0" err="1" smtClean="0"/>
              <a:t>flex-shrink</a:t>
            </a:r>
            <a:r>
              <a:rPr lang="es-ES" dirty="0" smtClean="0"/>
              <a:t>: Determina el factor de reducción, es decir, cuanto decrecerá el elemento en relación a los demás cuando hay espacio negativo en el contenedor (el contenedor es más pequeño de los anchos combinados de los elementos que hay en su interior). Por defecto es ‘1’.</a:t>
            </a:r>
          </a:p>
          <a:p>
            <a:r>
              <a:rPr lang="es-ES" b="1" dirty="0" err="1" smtClean="0"/>
              <a:t>flex-basis</a:t>
            </a:r>
            <a:r>
              <a:rPr lang="es-ES" b="1" dirty="0" smtClean="0"/>
              <a:t>: </a:t>
            </a:r>
            <a:r>
              <a:rPr lang="es-ES" dirty="0" smtClean="0"/>
              <a:t>Toma el mismo valor que la propiedad ‘</a:t>
            </a:r>
            <a:r>
              <a:rPr lang="es-ES" dirty="0" err="1" smtClean="0"/>
              <a:t>width</a:t>
            </a:r>
            <a:r>
              <a:rPr lang="es-ES" dirty="0" smtClean="0"/>
              <a:t>’ y establece el tamaño inicial del elemento antes de distribuir el espacio libre de acuerdo con los ratios de </a:t>
            </a:r>
            <a:r>
              <a:rPr lang="es-ES" dirty="0" err="1" smtClean="0"/>
              <a:t>flex-grow</a:t>
            </a:r>
            <a:r>
              <a:rPr lang="es-ES" dirty="0" smtClean="0"/>
              <a:t> o </a:t>
            </a:r>
            <a:r>
              <a:rPr lang="es-ES" dirty="0" err="1" smtClean="0"/>
              <a:t>flex-shrink</a:t>
            </a:r>
            <a:r>
              <a:rPr lang="es-ES" dirty="0" smtClean="0"/>
              <a:t>. Cuando se omite, su valor es ‘</a:t>
            </a:r>
            <a:r>
              <a:rPr lang="es-ES" dirty="0" err="1" smtClean="0"/>
              <a:t>main-size</a:t>
            </a:r>
            <a:r>
              <a:rPr lang="es-ES" dirty="0" smtClean="0"/>
              <a:t>’ (anteriormente, ‘auto’).</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16</a:t>
            </a:fld>
            <a:endParaRPr lang="es-ES">
              <a:solidFill>
                <a:prstClr val="black"/>
              </a:solidFill>
            </a:endParaRPr>
          </a:p>
        </p:txBody>
      </p:sp>
    </p:spTree>
    <p:extLst>
      <p:ext uri="{BB962C8B-B14F-4D97-AF65-F5344CB8AC3E}">
        <p14:creationId xmlns:p14="http://schemas.microsoft.com/office/powerpoint/2010/main" val="967869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17</a:t>
            </a:fld>
            <a:endParaRPr lang="es-ES">
              <a:solidFill>
                <a:prstClr val="black"/>
              </a:solidFill>
            </a:endParaRPr>
          </a:p>
        </p:txBody>
      </p:sp>
    </p:spTree>
    <p:extLst>
      <p:ext uri="{BB962C8B-B14F-4D97-AF65-F5344CB8AC3E}">
        <p14:creationId xmlns:p14="http://schemas.microsoft.com/office/powerpoint/2010/main" val="273741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22</a:t>
            </a:fld>
            <a:endParaRPr lang="es-ES">
              <a:solidFill>
                <a:prstClr val="black"/>
              </a:solidFill>
            </a:endParaRPr>
          </a:p>
        </p:txBody>
      </p:sp>
    </p:spTree>
    <p:extLst>
      <p:ext uri="{BB962C8B-B14F-4D97-AF65-F5344CB8AC3E}">
        <p14:creationId xmlns:p14="http://schemas.microsoft.com/office/powerpoint/2010/main" val="1606980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Las rejillas más habituales son las de 12 o 16 columnas</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24</a:t>
            </a:fld>
            <a:endParaRPr lang="es-ES">
              <a:solidFill>
                <a:prstClr val="black"/>
              </a:solidFill>
            </a:endParaRPr>
          </a:p>
        </p:txBody>
      </p:sp>
    </p:spTree>
    <p:extLst>
      <p:ext uri="{BB962C8B-B14F-4D97-AF65-F5344CB8AC3E}">
        <p14:creationId xmlns:p14="http://schemas.microsoft.com/office/powerpoint/2010/main" val="4268815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25</a:t>
            </a:fld>
            <a:endParaRPr lang="es-ES">
              <a:solidFill>
                <a:prstClr val="black"/>
              </a:solidFill>
            </a:endParaRPr>
          </a:p>
        </p:txBody>
      </p:sp>
    </p:spTree>
    <p:extLst>
      <p:ext uri="{BB962C8B-B14F-4D97-AF65-F5344CB8AC3E}">
        <p14:creationId xmlns:p14="http://schemas.microsoft.com/office/powerpoint/2010/main" val="3124637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26</a:t>
            </a:fld>
            <a:endParaRPr lang="es-ES">
              <a:solidFill>
                <a:prstClr val="black"/>
              </a:solidFill>
            </a:endParaRPr>
          </a:p>
        </p:txBody>
      </p:sp>
    </p:spTree>
    <p:extLst>
      <p:ext uri="{BB962C8B-B14F-4D97-AF65-F5344CB8AC3E}">
        <p14:creationId xmlns:p14="http://schemas.microsoft.com/office/powerpoint/2010/main" val="3492626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29</a:t>
            </a:fld>
            <a:endParaRPr lang="es-ES">
              <a:solidFill>
                <a:prstClr val="black"/>
              </a:solidFill>
            </a:endParaRPr>
          </a:p>
        </p:txBody>
      </p:sp>
    </p:spTree>
    <p:extLst>
      <p:ext uri="{BB962C8B-B14F-4D97-AF65-F5344CB8AC3E}">
        <p14:creationId xmlns:p14="http://schemas.microsoft.com/office/powerpoint/2010/main" val="1417177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33</a:t>
            </a:fld>
            <a:endParaRPr lang="es-ES">
              <a:solidFill>
                <a:prstClr val="black"/>
              </a:solidFill>
            </a:endParaRPr>
          </a:p>
        </p:txBody>
      </p:sp>
    </p:spTree>
    <p:extLst>
      <p:ext uri="{BB962C8B-B14F-4D97-AF65-F5344CB8AC3E}">
        <p14:creationId xmlns:p14="http://schemas.microsoft.com/office/powerpoint/2010/main" val="4151862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Sample_Boton.html</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35</a:t>
            </a:fld>
            <a:endParaRPr lang="es-ES">
              <a:solidFill>
                <a:prstClr val="black"/>
              </a:solidFill>
            </a:endParaRPr>
          </a:p>
        </p:txBody>
      </p:sp>
    </p:spTree>
    <p:extLst>
      <p:ext uri="{BB962C8B-B14F-4D97-AF65-F5344CB8AC3E}">
        <p14:creationId xmlns:p14="http://schemas.microsoft.com/office/powerpoint/2010/main" val="3901671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t>4</a:t>
            </a:fld>
            <a:endParaRPr lang="es-ES"/>
          </a:p>
        </p:txBody>
      </p:sp>
    </p:spTree>
    <p:extLst>
      <p:ext uri="{BB962C8B-B14F-4D97-AF65-F5344CB8AC3E}">
        <p14:creationId xmlns:p14="http://schemas.microsoft.com/office/powerpoint/2010/main" val="3572831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smtClean="0"/>
          </a:p>
          <a:p>
            <a:endParaRPr lang="es-ES" dirty="0" smtClean="0"/>
          </a:p>
          <a:p>
            <a:endParaRPr lang="es-ES" dirty="0" smtClean="0"/>
          </a:p>
          <a:p>
            <a:endParaRPr lang="es-ES" dirty="0" smtClean="0"/>
          </a:p>
          <a:p>
            <a:endParaRPr lang="es-ES" dirty="0" smtClean="0"/>
          </a:p>
          <a:p>
            <a:endParaRPr lang="es-ES" dirty="0" smtClean="0"/>
          </a:p>
          <a:p>
            <a:endParaRPr lang="es-ES" dirty="0" smtClean="0"/>
          </a:p>
          <a:p>
            <a:endParaRPr lang="es-ES" dirty="0" smtClean="0"/>
          </a:p>
          <a:p>
            <a:endParaRPr lang="es-ES" dirty="0" smtClean="0"/>
          </a:p>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37</a:t>
            </a:fld>
            <a:endParaRPr lang="es-ES">
              <a:solidFill>
                <a:prstClr val="black"/>
              </a:solidFill>
            </a:endParaRPr>
          </a:p>
        </p:txBody>
      </p:sp>
    </p:spTree>
    <p:extLst>
      <p:ext uri="{BB962C8B-B14F-4D97-AF65-F5344CB8AC3E}">
        <p14:creationId xmlns:p14="http://schemas.microsoft.com/office/powerpoint/2010/main" val="686028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39</a:t>
            </a:fld>
            <a:endParaRPr lang="es-ES">
              <a:solidFill>
                <a:prstClr val="black"/>
              </a:solidFill>
            </a:endParaRPr>
          </a:p>
        </p:txBody>
      </p:sp>
    </p:spTree>
    <p:extLst>
      <p:ext uri="{BB962C8B-B14F-4D97-AF65-F5344CB8AC3E}">
        <p14:creationId xmlns:p14="http://schemas.microsoft.com/office/powerpoint/2010/main" val="2993766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40</a:t>
            </a:fld>
            <a:endParaRPr lang="es-ES">
              <a:solidFill>
                <a:prstClr val="black"/>
              </a:solidFill>
            </a:endParaRPr>
          </a:p>
        </p:txBody>
      </p:sp>
    </p:spTree>
    <p:extLst>
      <p:ext uri="{BB962C8B-B14F-4D97-AF65-F5344CB8AC3E}">
        <p14:creationId xmlns:p14="http://schemas.microsoft.com/office/powerpoint/2010/main" val="1557310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Si una entrada de texto incluye </a:t>
            </a:r>
            <a:r>
              <a:rPr lang="es-ES" baseline="0" dirty="0" err="1" smtClean="0"/>
              <a:t>value</a:t>
            </a:r>
            <a:r>
              <a:rPr lang="es-ES" baseline="0" dirty="0" smtClean="0"/>
              <a:t>, será el valor por defecto con el que aparezca al principio. </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42</a:t>
            </a:fld>
            <a:endParaRPr lang="es-ES">
              <a:solidFill>
                <a:prstClr val="black"/>
              </a:solidFill>
            </a:endParaRPr>
          </a:p>
        </p:txBody>
      </p:sp>
    </p:spTree>
    <p:extLst>
      <p:ext uri="{BB962C8B-B14F-4D97-AF65-F5344CB8AC3E}">
        <p14:creationId xmlns:p14="http://schemas.microsoft.com/office/powerpoint/2010/main" val="2356350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Si una entrada de texto incluye </a:t>
            </a:r>
            <a:r>
              <a:rPr lang="es-ES" baseline="0" dirty="0" err="1" smtClean="0"/>
              <a:t>value</a:t>
            </a:r>
            <a:r>
              <a:rPr lang="es-ES" baseline="0" dirty="0" smtClean="0"/>
              <a:t>, será el valor por defecto con el que aparezca al principio. En HTML5 este valor puede añadirse en el atributo </a:t>
            </a:r>
            <a:r>
              <a:rPr lang="es-ES" baseline="0" dirty="0" err="1" smtClean="0"/>
              <a:t>placeholder</a:t>
            </a:r>
            <a:r>
              <a:rPr lang="es-ES" baseline="0" dirty="0" smtClean="0"/>
              <a:t>, que genera un texto por defecto “fantasma”, que no se devuelve..</a:t>
            </a: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43</a:t>
            </a:fld>
            <a:endParaRPr lang="es-ES">
              <a:solidFill>
                <a:prstClr val="black"/>
              </a:solidFill>
            </a:endParaRPr>
          </a:p>
        </p:txBody>
      </p:sp>
    </p:spTree>
    <p:extLst>
      <p:ext uri="{BB962C8B-B14F-4D97-AF65-F5344CB8AC3E}">
        <p14:creationId xmlns:p14="http://schemas.microsoft.com/office/powerpoint/2010/main" val="234782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smtClean="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44</a:t>
            </a:fld>
            <a:endParaRPr lang="es-ES">
              <a:solidFill>
                <a:prstClr val="black"/>
              </a:solidFill>
            </a:endParaRPr>
          </a:p>
        </p:txBody>
      </p:sp>
    </p:spTree>
    <p:extLst>
      <p:ext uri="{BB962C8B-B14F-4D97-AF65-F5344CB8AC3E}">
        <p14:creationId xmlns:p14="http://schemas.microsoft.com/office/powerpoint/2010/main" val="3254876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smtClean="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45</a:t>
            </a:fld>
            <a:endParaRPr lang="es-ES">
              <a:solidFill>
                <a:prstClr val="black"/>
              </a:solidFill>
            </a:endParaRPr>
          </a:p>
        </p:txBody>
      </p:sp>
    </p:spTree>
    <p:extLst>
      <p:ext uri="{BB962C8B-B14F-4D97-AF65-F5344CB8AC3E}">
        <p14:creationId xmlns:p14="http://schemas.microsoft.com/office/powerpoint/2010/main" val="3049796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smtClean="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46</a:t>
            </a:fld>
            <a:endParaRPr lang="es-ES">
              <a:solidFill>
                <a:prstClr val="black"/>
              </a:solidFill>
            </a:endParaRPr>
          </a:p>
        </p:txBody>
      </p:sp>
    </p:spTree>
    <p:extLst>
      <p:ext uri="{BB962C8B-B14F-4D97-AF65-F5344CB8AC3E}">
        <p14:creationId xmlns:p14="http://schemas.microsoft.com/office/powerpoint/2010/main" val="2025461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Como se ve, el valor por defecto se indica de forma diferente</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47</a:t>
            </a:fld>
            <a:endParaRPr lang="es-ES">
              <a:solidFill>
                <a:prstClr val="black"/>
              </a:solidFill>
            </a:endParaRPr>
          </a:p>
        </p:txBody>
      </p:sp>
    </p:spTree>
    <p:extLst>
      <p:ext uri="{BB962C8B-B14F-4D97-AF65-F5344CB8AC3E}">
        <p14:creationId xmlns:p14="http://schemas.microsoft.com/office/powerpoint/2010/main" val="248424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resultado de pulsar un botón …..</a:t>
            </a:r>
          </a:p>
          <a:p>
            <a:r>
              <a:rPr lang="es-ES" dirty="0" smtClean="0"/>
              <a:t>Como no se procesa el valor de botón a nivel de servidor, este control no necesita nombre</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48</a:t>
            </a:fld>
            <a:endParaRPr lang="es-ES">
              <a:solidFill>
                <a:prstClr val="black"/>
              </a:solidFill>
            </a:endParaRPr>
          </a:p>
        </p:txBody>
      </p:sp>
    </p:spTree>
    <p:extLst>
      <p:ext uri="{BB962C8B-B14F-4D97-AF65-F5344CB8AC3E}">
        <p14:creationId xmlns:p14="http://schemas.microsoft.com/office/powerpoint/2010/main" val="2921779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sz="1600" b="0" i="0" u="none" strike="noStrike" dirty="0" smtClean="0">
              <a:effectLst/>
              <a:latin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a:t>
            </a:fld>
            <a:endParaRPr lang="es-ES">
              <a:solidFill>
                <a:prstClr val="black"/>
              </a:solidFill>
            </a:endParaRPr>
          </a:p>
        </p:txBody>
      </p:sp>
    </p:spTree>
    <p:extLst>
      <p:ext uri="{BB962C8B-B14F-4D97-AF65-F5344CB8AC3E}">
        <p14:creationId xmlns:p14="http://schemas.microsoft.com/office/powerpoint/2010/main" val="176417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51</a:t>
            </a:fld>
            <a:endParaRPr lang="es-ES">
              <a:solidFill>
                <a:prstClr val="black"/>
              </a:solidFill>
            </a:endParaRPr>
          </a:p>
        </p:txBody>
      </p:sp>
    </p:spTree>
    <p:extLst>
      <p:ext uri="{BB962C8B-B14F-4D97-AF65-F5344CB8AC3E}">
        <p14:creationId xmlns:p14="http://schemas.microsoft.com/office/powerpoint/2010/main" val="850188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smtClean="0"/>
              <a:t>¿</a:t>
            </a:r>
            <a:r>
              <a:rPr lang="es-ES" b="1" dirty="0" err="1" smtClean="0"/>
              <a:t>required</a:t>
            </a:r>
            <a:r>
              <a:rPr lang="es-ES" b="1" dirty="0" smtClean="0"/>
              <a:t>?</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52</a:t>
            </a:fld>
            <a:endParaRPr lang="es-ES">
              <a:solidFill>
                <a:prstClr val="black"/>
              </a:solidFill>
            </a:endParaRPr>
          </a:p>
        </p:txBody>
      </p:sp>
    </p:spTree>
    <p:extLst>
      <p:ext uri="{BB962C8B-B14F-4D97-AF65-F5344CB8AC3E}">
        <p14:creationId xmlns:p14="http://schemas.microsoft.com/office/powerpoint/2010/main" val="1406304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53</a:t>
            </a:fld>
            <a:endParaRPr lang="es-ES">
              <a:solidFill>
                <a:prstClr val="black"/>
              </a:solidFill>
            </a:endParaRPr>
          </a:p>
        </p:txBody>
      </p:sp>
    </p:spTree>
    <p:extLst>
      <p:ext uri="{BB962C8B-B14F-4D97-AF65-F5344CB8AC3E}">
        <p14:creationId xmlns:p14="http://schemas.microsoft.com/office/powerpoint/2010/main" val="2681264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56</a:t>
            </a:fld>
            <a:endParaRPr lang="es-ES">
              <a:solidFill>
                <a:prstClr val="black"/>
              </a:solidFill>
            </a:endParaRPr>
          </a:p>
        </p:txBody>
      </p:sp>
    </p:spTree>
    <p:extLst>
      <p:ext uri="{BB962C8B-B14F-4D97-AF65-F5344CB8AC3E}">
        <p14:creationId xmlns:p14="http://schemas.microsoft.com/office/powerpoint/2010/main" val="21664942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58</a:t>
            </a:fld>
            <a:endParaRPr lang="es-ES">
              <a:solidFill>
                <a:prstClr val="black"/>
              </a:solidFill>
            </a:endParaRPr>
          </a:p>
        </p:txBody>
      </p:sp>
    </p:spTree>
    <p:extLst>
      <p:ext uri="{BB962C8B-B14F-4D97-AF65-F5344CB8AC3E}">
        <p14:creationId xmlns:p14="http://schemas.microsoft.com/office/powerpoint/2010/main" val="378607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59</a:t>
            </a:fld>
            <a:endParaRPr lang="es-ES">
              <a:solidFill>
                <a:prstClr val="black"/>
              </a:solidFill>
            </a:endParaRPr>
          </a:p>
        </p:txBody>
      </p:sp>
    </p:spTree>
    <p:extLst>
      <p:ext uri="{BB962C8B-B14F-4D97-AF65-F5344CB8AC3E}">
        <p14:creationId xmlns:p14="http://schemas.microsoft.com/office/powerpoint/2010/main" val="2161872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62</a:t>
            </a:fld>
            <a:endParaRPr lang="es-ES">
              <a:solidFill>
                <a:prstClr val="black"/>
              </a:solidFill>
            </a:endParaRPr>
          </a:p>
        </p:txBody>
      </p:sp>
    </p:spTree>
    <p:extLst>
      <p:ext uri="{BB962C8B-B14F-4D97-AF65-F5344CB8AC3E}">
        <p14:creationId xmlns:p14="http://schemas.microsoft.com/office/powerpoint/2010/main" val="4121600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Perl es ideal debido a que el CGI recibe los parámetros en forma de texto y Perl permite manipulaciones sencillas de ficheros y textos, así como la extracción y manipulación de cadenas de caracteres, unidas a unas búsquedas rápidas y fáciles.</a:t>
            </a:r>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66</a:t>
            </a:fld>
            <a:endParaRPr lang="es-ES">
              <a:solidFill>
                <a:prstClr val="black"/>
              </a:solidFill>
            </a:endParaRPr>
          </a:p>
        </p:txBody>
      </p:sp>
    </p:spTree>
    <p:extLst>
      <p:ext uri="{BB962C8B-B14F-4D97-AF65-F5344CB8AC3E}">
        <p14:creationId xmlns:p14="http://schemas.microsoft.com/office/powerpoint/2010/main" val="3569257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Font typeface="+mj-lt"/>
              <a:buAutoNum type="arabicPeriod"/>
            </a:pPr>
            <a:r>
              <a:rPr lang="en-US" b="1" dirty="0" smtClean="0"/>
              <a:t>CSS3 media queries</a:t>
            </a:r>
            <a:r>
              <a:rPr lang="en-US" dirty="0" smtClean="0"/>
              <a:t>. Evaluating certain aspects of the current browser environment to determine which CSS to apply.</a:t>
            </a:r>
          </a:p>
          <a:p>
            <a:pPr marL="228600" indent="-228600">
              <a:buFont typeface="+mj-lt"/>
              <a:buAutoNum type="arabicPeriod"/>
            </a:pPr>
            <a:r>
              <a:rPr lang="en-US" b="1" dirty="0" smtClean="0"/>
              <a:t>Fluid-grid layouts. </a:t>
            </a:r>
            <a:r>
              <a:rPr lang="en-US" dirty="0" smtClean="0"/>
              <a:t>Using relative CSS proportions instead of absolute sizes for page layout elements.</a:t>
            </a:r>
          </a:p>
          <a:p>
            <a:pPr marL="228600" indent="-228600">
              <a:buFont typeface="+mj-lt"/>
              <a:buAutoNum type="arabicPeriod"/>
            </a:pPr>
            <a:r>
              <a:rPr lang="en-US" b="1" dirty="0" smtClean="0"/>
              <a:t>Fluid images and media. </a:t>
            </a:r>
            <a:r>
              <a:rPr lang="en-US" dirty="0" smtClean="0"/>
              <a:t>Making our images and media scale to fit within the size constraints of their containers by using some CSS tricks.</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67</a:t>
            </a:fld>
            <a:endParaRPr lang="es-ES">
              <a:solidFill>
                <a:prstClr val="black"/>
              </a:solidFill>
            </a:endParaRPr>
          </a:p>
        </p:txBody>
      </p:sp>
    </p:spTree>
    <p:extLst>
      <p:ext uri="{BB962C8B-B14F-4D97-AF65-F5344CB8AC3E}">
        <p14:creationId xmlns:p14="http://schemas.microsoft.com/office/powerpoint/2010/main" val="1119541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mtClean="0"/>
              <a:t>http://www.stucox.com/blog/the-good-and-bad-of-level-4-media-queries/ </a:t>
            </a:r>
            <a:endParaRPr lang="es-ES"/>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71</a:t>
            </a:fld>
            <a:endParaRPr lang="es-ES">
              <a:solidFill>
                <a:prstClr val="black"/>
              </a:solidFill>
            </a:endParaRPr>
          </a:p>
        </p:txBody>
      </p:sp>
    </p:spTree>
    <p:extLst>
      <p:ext uri="{BB962C8B-B14F-4D97-AF65-F5344CB8AC3E}">
        <p14:creationId xmlns:p14="http://schemas.microsoft.com/office/powerpoint/2010/main" val="2982260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6</a:t>
            </a:fld>
            <a:endParaRPr lang="es-ES">
              <a:solidFill>
                <a:prstClr val="black"/>
              </a:solidFill>
            </a:endParaRPr>
          </a:p>
        </p:txBody>
      </p:sp>
    </p:spTree>
    <p:extLst>
      <p:ext uri="{BB962C8B-B14F-4D97-AF65-F5344CB8AC3E}">
        <p14:creationId xmlns:p14="http://schemas.microsoft.com/office/powerpoint/2010/main" val="297136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73</a:t>
            </a:fld>
            <a:endParaRPr lang="es-ES">
              <a:solidFill>
                <a:prstClr val="black"/>
              </a:solidFill>
            </a:endParaRPr>
          </a:p>
        </p:txBody>
      </p:sp>
    </p:spTree>
    <p:extLst>
      <p:ext uri="{BB962C8B-B14F-4D97-AF65-F5344CB8AC3E}">
        <p14:creationId xmlns:p14="http://schemas.microsoft.com/office/powerpoint/2010/main" val="1220500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74</a:t>
            </a:fld>
            <a:endParaRPr lang="es-ES">
              <a:solidFill>
                <a:prstClr val="black"/>
              </a:solidFill>
            </a:endParaRPr>
          </a:p>
        </p:txBody>
      </p:sp>
    </p:spTree>
    <p:extLst>
      <p:ext uri="{BB962C8B-B14F-4D97-AF65-F5344CB8AC3E}">
        <p14:creationId xmlns:p14="http://schemas.microsoft.com/office/powerpoint/2010/main" val="1416134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75</a:t>
            </a:fld>
            <a:endParaRPr lang="es-ES">
              <a:solidFill>
                <a:prstClr val="black"/>
              </a:solidFill>
            </a:endParaRPr>
          </a:p>
        </p:txBody>
      </p:sp>
    </p:spTree>
    <p:extLst>
      <p:ext uri="{BB962C8B-B14F-4D97-AF65-F5344CB8AC3E}">
        <p14:creationId xmlns:p14="http://schemas.microsoft.com/office/powerpoint/2010/main" val="2013080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76</a:t>
            </a:fld>
            <a:endParaRPr lang="es-ES">
              <a:solidFill>
                <a:prstClr val="black"/>
              </a:solidFill>
            </a:endParaRPr>
          </a:p>
        </p:txBody>
      </p:sp>
    </p:spTree>
    <p:extLst>
      <p:ext uri="{BB962C8B-B14F-4D97-AF65-F5344CB8AC3E}">
        <p14:creationId xmlns:p14="http://schemas.microsoft.com/office/powerpoint/2010/main" val="1054071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Al fijar el ancho o alto del </a:t>
            </a:r>
            <a:r>
              <a:rPr lang="es-ES" dirty="0" err="1" smtClean="0"/>
              <a:t>viewport</a:t>
            </a:r>
            <a:r>
              <a:rPr lang="es-ES" dirty="0" smtClean="0"/>
              <a:t>, los desarrolladores podemos usar un número fijo de pixeles (</a:t>
            </a:r>
            <a:r>
              <a:rPr lang="es-ES" dirty="0" err="1" smtClean="0"/>
              <a:t>ej</a:t>
            </a:r>
            <a:r>
              <a:rPr lang="es-ES" dirty="0" smtClean="0"/>
              <a:t>: 320, 480, </a:t>
            </a:r>
            <a:r>
              <a:rPr lang="es-ES" dirty="0" err="1" smtClean="0"/>
              <a:t>etc</a:t>
            </a:r>
            <a:r>
              <a:rPr lang="es-ES" dirty="0" smtClean="0"/>
              <a:t>) o usar dos constantes, </a:t>
            </a:r>
            <a:r>
              <a:rPr lang="es-ES" dirty="0" err="1" smtClean="0"/>
              <a:t>device-width</a:t>
            </a:r>
            <a:r>
              <a:rPr lang="es-ES" dirty="0" smtClean="0"/>
              <a:t> y </a:t>
            </a:r>
            <a:r>
              <a:rPr lang="es-ES" dirty="0" err="1" smtClean="0"/>
              <a:t>device</a:t>
            </a:r>
            <a:r>
              <a:rPr lang="es-ES" dirty="0" smtClean="0"/>
              <a:t> </a:t>
            </a:r>
            <a:r>
              <a:rPr lang="es-ES" dirty="0" err="1" smtClean="0"/>
              <a:t>height</a:t>
            </a:r>
            <a:r>
              <a:rPr lang="es-ES" dirty="0" smtClean="0"/>
              <a:t> respectivamente. Se considera una buena práctica configurar el </a:t>
            </a:r>
            <a:r>
              <a:rPr lang="es-ES" dirty="0" err="1" smtClean="0"/>
              <a:t>viewport</a:t>
            </a:r>
            <a:r>
              <a:rPr lang="es-ES" dirty="0" smtClean="0"/>
              <a:t> con algunas de estas dos constantes, en vez de un ancho o alto fijo.</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Además</a:t>
            </a:r>
            <a:r>
              <a:rPr lang="es-ES" baseline="0" dirty="0" smtClean="0"/>
              <a:t> lo habitual es fijar a uno la escala inicial y final, es decir evitar que el dispositivo escale la web, para que esta se presente con en </a:t>
            </a:r>
            <a:r>
              <a:rPr lang="es-ES" baseline="0" dirty="0" err="1" smtClean="0"/>
              <a:t>mediaquery</a:t>
            </a:r>
            <a:r>
              <a:rPr lang="es-ES" baseline="0" dirty="0" smtClean="0"/>
              <a:t> específico que hemos definido para el ancho de pantalla del dispositivo</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77</a:t>
            </a:fld>
            <a:endParaRPr lang="es-ES">
              <a:solidFill>
                <a:prstClr val="black"/>
              </a:solidFill>
            </a:endParaRPr>
          </a:p>
        </p:txBody>
      </p:sp>
    </p:spTree>
    <p:extLst>
      <p:ext uri="{BB962C8B-B14F-4D97-AF65-F5344CB8AC3E}">
        <p14:creationId xmlns:p14="http://schemas.microsoft.com/office/powerpoint/2010/main" val="3197185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http://www.xpadian.com/ emulador de iOS 7 en PC</a:t>
            </a:r>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78</a:t>
            </a:fld>
            <a:endParaRPr lang="es-ES">
              <a:solidFill>
                <a:prstClr val="black"/>
              </a:solidFill>
            </a:endParaRPr>
          </a:p>
        </p:txBody>
      </p:sp>
    </p:spTree>
    <p:extLst>
      <p:ext uri="{BB962C8B-B14F-4D97-AF65-F5344CB8AC3E}">
        <p14:creationId xmlns:p14="http://schemas.microsoft.com/office/powerpoint/2010/main" val="114794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81</a:t>
            </a:fld>
            <a:endParaRPr lang="es-ES">
              <a:solidFill>
                <a:prstClr val="black"/>
              </a:solidFill>
            </a:endParaRPr>
          </a:p>
        </p:txBody>
      </p:sp>
    </p:spTree>
    <p:extLst>
      <p:ext uri="{BB962C8B-B14F-4D97-AF65-F5344CB8AC3E}">
        <p14:creationId xmlns:p14="http://schemas.microsoft.com/office/powerpoint/2010/main" val="3936038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82</a:t>
            </a:fld>
            <a:endParaRPr lang="es-ES">
              <a:solidFill>
                <a:prstClr val="black"/>
              </a:solidFill>
            </a:endParaRPr>
          </a:p>
        </p:txBody>
      </p:sp>
    </p:spTree>
    <p:extLst>
      <p:ext uri="{BB962C8B-B14F-4D97-AF65-F5344CB8AC3E}">
        <p14:creationId xmlns:p14="http://schemas.microsoft.com/office/powerpoint/2010/main" val="4132943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9B1FBC2-42E4-46FB-9A52-FBDB36695A7C}" type="slidenum">
              <a:rPr lang="es-ES" smtClean="0">
                <a:solidFill>
                  <a:prstClr val="black"/>
                </a:solidFill>
              </a:rPr>
              <a:pPr/>
              <a:t>83</a:t>
            </a:fld>
            <a:endParaRPr lang="es-ES">
              <a:solidFill>
                <a:prstClr val="black"/>
              </a:solidFill>
            </a:endParaRPr>
          </a:p>
        </p:txBody>
      </p:sp>
    </p:spTree>
    <p:extLst>
      <p:ext uri="{BB962C8B-B14F-4D97-AF65-F5344CB8AC3E}">
        <p14:creationId xmlns:p14="http://schemas.microsoft.com/office/powerpoint/2010/main" val="318589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8</a:t>
            </a:fld>
            <a:endParaRPr lang="es-ES">
              <a:solidFill>
                <a:prstClr val="black"/>
              </a:solidFill>
            </a:endParaRPr>
          </a:p>
        </p:txBody>
      </p:sp>
    </p:spTree>
    <p:extLst>
      <p:ext uri="{BB962C8B-B14F-4D97-AF65-F5344CB8AC3E}">
        <p14:creationId xmlns:p14="http://schemas.microsoft.com/office/powerpoint/2010/main" val="328352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9</a:t>
            </a:fld>
            <a:endParaRPr lang="es-ES">
              <a:solidFill>
                <a:prstClr val="black"/>
              </a:solidFill>
            </a:endParaRPr>
          </a:p>
        </p:txBody>
      </p:sp>
    </p:spTree>
    <p:extLst>
      <p:ext uri="{BB962C8B-B14F-4D97-AF65-F5344CB8AC3E}">
        <p14:creationId xmlns:p14="http://schemas.microsoft.com/office/powerpoint/2010/main" val="1196765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10</a:t>
            </a:fld>
            <a:endParaRPr lang="es-ES">
              <a:solidFill>
                <a:prstClr val="black"/>
              </a:solidFill>
            </a:endParaRPr>
          </a:p>
        </p:txBody>
      </p:sp>
    </p:spTree>
    <p:extLst>
      <p:ext uri="{BB962C8B-B14F-4D97-AF65-F5344CB8AC3E}">
        <p14:creationId xmlns:p14="http://schemas.microsoft.com/office/powerpoint/2010/main" val="4062052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12</a:t>
            </a:fld>
            <a:endParaRPr lang="es-ES">
              <a:solidFill>
                <a:prstClr val="black"/>
              </a:solidFill>
            </a:endParaRPr>
          </a:p>
        </p:txBody>
      </p:sp>
    </p:spTree>
    <p:extLst>
      <p:ext uri="{BB962C8B-B14F-4D97-AF65-F5344CB8AC3E}">
        <p14:creationId xmlns:p14="http://schemas.microsoft.com/office/powerpoint/2010/main" val="310642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13BEB30-80E6-4210-9AC3-B99EA778F134}" type="slidenum">
              <a:rPr lang="es-ES" smtClean="0">
                <a:solidFill>
                  <a:prstClr val="black"/>
                </a:solidFill>
              </a:rPr>
              <a:pPr/>
              <a:t>13</a:t>
            </a:fld>
            <a:endParaRPr lang="es-ES">
              <a:solidFill>
                <a:prstClr val="black"/>
              </a:solidFill>
            </a:endParaRPr>
          </a:p>
        </p:txBody>
      </p:sp>
    </p:spTree>
    <p:extLst>
      <p:ext uri="{BB962C8B-B14F-4D97-AF65-F5344CB8AC3E}">
        <p14:creationId xmlns:p14="http://schemas.microsoft.com/office/powerpoint/2010/main" val="3391334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6065417" y="5054602"/>
            <a:ext cx="673276" cy="279400"/>
          </a:xfrm>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a:xfrm>
            <a:off x="1921934" y="5054602"/>
            <a:ext cx="4064860" cy="279400"/>
          </a:xfrm>
        </p:spPr>
        <p:txBody>
          <a:bodyPr/>
          <a:lstStyle/>
          <a:p>
            <a:endParaRPr lang="es-ES"/>
          </a:p>
        </p:txBody>
      </p:sp>
      <p:sp>
        <p:nvSpPr>
          <p:cNvPr id="6" name="Slide Number Placeholder 5"/>
          <p:cNvSpPr>
            <a:spLocks noGrp="1"/>
          </p:cNvSpPr>
          <p:nvPr>
            <p:ph type="sldNum" sz="quarter" idx="12"/>
          </p:nvPr>
        </p:nvSpPr>
        <p:spPr>
          <a:xfrm>
            <a:off x="6817317" y="5054602"/>
            <a:ext cx="413483" cy="279400"/>
          </a:xfrm>
        </p:spPr>
        <p:txBody>
          <a:bodyPr/>
          <a:lstStyle/>
          <a:p>
            <a:fld id="{3487A8F2-AE8E-4B85-8185-2D6C7EFD13B5}" type="slidenum">
              <a:rPr lang="es-ES" smtClean="0"/>
              <a:t>‹Nº›</a:t>
            </a:fld>
            <a:endParaRPr lang="es-E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128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62886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91484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1494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2357532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537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s-ES" smtClean="0"/>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1578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405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5399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80842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30740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544164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333955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8069922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Ejemp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91440" tIns="45720" rIns="91440" bIns="45720" rtlCol="0" anchor="ctr">
            <a:normAutofit/>
          </a:bodyPr>
          <a:lstStyle>
            <a:lvl1pPr algn="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smtClean="0"/>
              <a:t>Ejemplo: título</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
        <p:nvSpPr>
          <p:cNvPr id="6" name="Rectángulo 5"/>
          <p:cNvSpPr/>
          <p:nvPr userDrawn="1"/>
        </p:nvSpPr>
        <p:spPr>
          <a:xfrm>
            <a:off x="8679545"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7" name="Pentágono 6"/>
          <p:cNvSpPr/>
          <p:nvPr userDrawn="1"/>
        </p:nvSpPr>
        <p:spPr>
          <a:xfrm flipH="1">
            <a:off x="2519363" y="1003301"/>
            <a:ext cx="6160182" cy="114299"/>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282092680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2318197" y="540700"/>
            <a:ext cx="6197153" cy="638174"/>
          </a:xfrm>
        </p:spPr>
        <p:txBody>
          <a:bodyPr vert="horz" lIns="91440" tIns="45720" rIns="91440" bIns="45720" rtlCol="0" anchor="ctr">
            <a:normAutofit/>
          </a:bodyPr>
          <a:lstStyle>
            <a:lvl1pPr algn="ct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dirty="0"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grpSp>
        <p:nvGrpSpPr>
          <p:cNvPr id="6" name="Grupo 5"/>
          <p:cNvGrpSpPr/>
          <p:nvPr userDrawn="1"/>
        </p:nvGrpSpPr>
        <p:grpSpPr>
          <a:xfrm>
            <a:off x="0" y="0"/>
            <a:ext cx="2073499" cy="6858000"/>
            <a:chOff x="0" y="0"/>
            <a:chExt cx="2073499" cy="6858000"/>
          </a:xfrm>
        </p:grpSpPr>
        <p:sp>
          <p:nvSpPr>
            <p:cNvPr id="7" name="Rectángulo 6"/>
            <p:cNvSpPr/>
            <p:nvPr/>
          </p:nvSpPr>
          <p:spPr>
            <a:xfrm>
              <a:off x="0" y="0"/>
              <a:ext cx="437882"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prstClr val="black"/>
                </a:solidFill>
              </a:endParaRPr>
            </a:p>
          </p:txBody>
        </p:sp>
        <p:sp>
          <p:nvSpPr>
            <p:cNvPr id="8" name="Pentágono 7"/>
            <p:cNvSpPr/>
            <p:nvPr/>
          </p:nvSpPr>
          <p:spPr>
            <a:xfrm>
              <a:off x="0" y="756756"/>
              <a:ext cx="2073499" cy="20606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solidFill>
                  <a:prstClr val="white"/>
                </a:solidFill>
              </a:endParaRPr>
            </a:p>
          </p:txBody>
        </p:sp>
      </p:grpSp>
    </p:spTree>
    <p:extLst>
      <p:ext uri="{BB962C8B-B14F-4D97-AF65-F5344CB8AC3E}">
        <p14:creationId xmlns:p14="http://schemas.microsoft.com/office/powerpoint/2010/main" val="36965822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8" name="Footer Placeholder 7"/>
          <p:cNvSpPr>
            <a:spLocks noGrp="1"/>
          </p:cNvSpPr>
          <p:nvPr>
            <p:ph type="ftr" sz="quarter" idx="11"/>
          </p:nvPr>
        </p:nvSpPr>
        <p:spPr/>
        <p:txBody>
          <a:bodyPr/>
          <a:lstStyle/>
          <a:p>
            <a:endParaRPr lang="es-ES">
              <a:solidFill>
                <a:prstClr val="black">
                  <a:tint val="75000"/>
                </a:prstClr>
              </a:solidFill>
            </a:endParaRPr>
          </a:p>
        </p:txBody>
      </p:sp>
      <p:sp>
        <p:nvSpPr>
          <p:cNvPr id="9" name="Slide Number Placeholder 8"/>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704074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sz="3600" b="1" i="1" dirty="0">
                <a:solidFill>
                  <a:srgbClr val="04617B"/>
                </a:solidFill>
                <a:effectLst>
                  <a:outerShdw blurRad="38100" dist="38100" dir="2700000" algn="tl">
                    <a:srgbClr val="C0C0C0"/>
                  </a:outerShdw>
                </a:effectLst>
                <a:latin typeface="Constantia"/>
                <a:cs typeface="+mn-cs"/>
              </a:defRPr>
            </a:lvl1pPr>
          </a:lstStyle>
          <a:p>
            <a:pPr lvl="0" algn="ctr" defTabSz="762000">
              <a:lnSpc>
                <a:spcPct val="100000"/>
              </a:lnSpc>
              <a:spcBef>
                <a:spcPts val="0"/>
              </a:spcBef>
            </a:pPr>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36822964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3" name="Footer Placeholder 2"/>
          <p:cNvSpPr>
            <a:spLocks noGrp="1"/>
          </p:cNvSpPr>
          <p:nvPr>
            <p:ph type="ftr" sz="quarter" idx="11"/>
          </p:nvPr>
        </p:nvSpPr>
        <p:spPr/>
        <p:txBody>
          <a:bodyPr/>
          <a:lstStyle/>
          <a:p>
            <a:endParaRPr lang="es-ES">
              <a:solidFill>
                <a:prstClr val="black">
                  <a:tint val="75000"/>
                </a:prstClr>
              </a:solidFill>
            </a:endParaRPr>
          </a:p>
        </p:txBody>
      </p:sp>
      <p:sp>
        <p:nvSpPr>
          <p:cNvPr id="4" name="Slide Number Placeholder 3"/>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9596616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4459786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089496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54135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1AE697-3286-405F-9BEC-1C639E65F999}" type="datetimeFigureOut">
              <a:rPr lang="es-ES" smtClean="0"/>
              <a:t>22/11/2015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487A8F2-AE8E-4B85-8185-2D6C7EFD13B5}" type="slidenum">
              <a:rPr lang="es-ES" smtClean="0"/>
              <a:t>‹Nº›</a:t>
            </a:fld>
            <a:endParaRPr lang="es-E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91629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136090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1148289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511AE697-3286-405F-9BEC-1C639E65F999}" type="datetimeFigureOut">
              <a:rPr lang="es-ES" smtClean="0"/>
              <a:t>22/11/2015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487A8F2-AE8E-4B85-8185-2D6C7EFD13B5}"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8793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6865" y="915338"/>
            <a:ext cx="6798735" cy="767990"/>
          </a:xfrm>
        </p:spPr>
        <p:txBody>
          <a:bodyPr/>
          <a:lstStyle/>
          <a:p>
            <a:r>
              <a:rPr lang="es-ES" dirty="0" smtClean="0"/>
              <a:t>título del patrón</a:t>
            </a:r>
            <a:endParaRPr lang="en-US" dirty="0"/>
          </a:p>
        </p:txBody>
      </p:sp>
      <p:sp>
        <p:nvSpPr>
          <p:cNvPr id="3" name="Date Placeholder 2"/>
          <p:cNvSpPr>
            <a:spLocks noGrp="1"/>
          </p:cNvSpPr>
          <p:nvPr>
            <p:ph type="dt" sz="half" idx="10"/>
          </p:nvPr>
        </p:nvSpPr>
        <p:spPr/>
        <p:txBody>
          <a:bodyPr/>
          <a:lstStyle/>
          <a:p>
            <a:fld id="{511AE697-3286-405F-9BEC-1C639E65F999}" type="datetimeFigureOut">
              <a:rPr lang="es-ES" smtClean="0"/>
              <a:t>22/11/2015</a:t>
            </a:fld>
            <a:endParaRPr lang="es-ES"/>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3487A8F2-AE8E-4B85-8185-2D6C7EFD13B5}" type="slidenum">
              <a:rPr lang="es-ES" smtClean="0"/>
              <a:t>‹Nº›</a:t>
            </a:fld>
            <a:endParaRPr lang="es-ES"/>
          </a:p>
        </p:txBody>
      </p:sp>
      <p:cxnSp>
        <p:nvCxnSpPr>
          <p:cNvPr id="14" name="Straight Connector 13"/>
          <p:cNvCxnSpPr/>
          <p:nvPr/>
        </p:nvCxnSpPr>
        <p:spPr>
          <a:xfrm>
            <a:off x="1278466" y="1980598"/>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8449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1AE697-3286-405F-9BEC-1C639E65F999}" type="datetimeFigureOut">
              <a:rPr lang="es-ES" smtClean="0"/>
              <a:t>22/11/2015</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388479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16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11AE697-3286-405F-9BEC-1C639E65F999}" type="datetimeFigureOut">
              <a:rPr lang="es-ES" smtClean="0"/>
              <a:t>22/11/2015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487A8F2-AE8E-4B85-8185-2D6C7EFD13B5}" type="slidenum">
              <a:rPr lang="es-ES" smtClean="0"/>
              <a:t>‹Nº›</a:t>
            </a:fld>
            <a:endParaRPr lang="es-ES"/>
          </a:p>
        </p:txBody>
      </p:sp>
    </p:spTree>
    <p:extLst>
      <p:ext uri="{BB962C8B-B14F-4D97-AF65-F5344CB8AC3E}">
        <p14:creationId xmlns:p14="http://schemas.microsoft.com/office/powerpoint/2010/main" val="45186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8.png"/><Relationship Id="rId2" Type="http://schemas.openxmlformats.org/officeDocument/2006/relationships/slideLayout" Target="../slideLayouts/slideLayout19.xml"/><Relationship Id="rId16" Type="http://schemas.microsoft.com/office/2007/relationships/hdphoto" Target="../media/hdphoto1.wdp"/><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7.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9C50D28-D92A-492B-825F-6F45F7AAF24E}" type="datetimeFigureOut">
              <a:rPr lang="es-ES" smtClean="0"/>
              <a:t>22/11/2015</a:t>
            </a:fld>
            <a:endParaRPr lang="es-E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8595D2-B944-4F34-B8EC-58D90B26CD34}" type="slidenum">
              <a:rPr lang="es-ES" smtClean="0"/>
              <a:t>‹Nº›</a:t>
            </a:fld>
            <a:endParaRPr lang="es-ES"/>
          </a:p>
        </p:txBody>
      </p:sp>
    </p:spTree>
    <p:extLst>
      <p:ext uri="{BB962C8B-B14F-4D97-AF65-F5344CB8AC3E}">
        <p14:creationId xmlns:p14="http://schemas.microsoft.com/office/powerpoint/2010/main" val="305904736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extLst>
              <a:ext uri="{BEBA8EAE-BF5A-486C-A8C5-ECC9F3942E4B}">
                <a14:imgProps xmlns:a14="http://schemas.microsoft.com/office/drawing/2010/main">
                  <a14:imgLayer r:embed="rId16">
                    <a14:imgEffect>
                      <a14:artisticLineDrawing trans="23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38174"/>
          </a:xfrm>
          <a:prstGeom prst="rect">
            <a:avLst/>
          </a:prstGeom>
        </p:spPr>
        <p:txBody>
          <a:bodyPr vert="horz" lIns="91440" tIns="45720" rIns="91440" bIns="45720" rtlCol="0" anchor="ctr">
            <a:normAutofit/>
          </a:bodyPr>
          <a:lstStyle/>
          <a:p>
            <a:pPr lvl="0" algn="ctr" defTabSz="762000">
              <a:lnSpc>
                <a:spcPct val="100000"/>
              </a:lnSpc>
              <a:spcBef>
                <a:spcPts val="0"/>
              </a:spcBef>
            </a:pPr>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50D28-D92A-492B-825F-6F45F7AAF24E}" type="datetimeFigureOut">
              <a:rPr lang="es-ES" smtClean="0">
                <a:solidFill>
                  <a:prstClr val="black">
                    <a:tint val="75000"/>
                  </a:prstClr>
                </a:solidFill>
              </a:rPr>
              <a:pPr/>
              <a:t>22/11/2015</a:t>
            </a:fld>
            <a:endParaRPr lang="es-E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pic>
        <p:nvPicPr>
          <p:cNvPr id="7" name="Picture 2" descr="CLEFormación"/>
          <p:cNvPicPr>
            <a:picLocks noChangeAspect="1" noChangeArrowheads="1"/>
          </p:cNvPicPr>
          <p:nvPr userDrawn="1"/>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7317" t="24390" r="5962" b="25203"/>
          <a:stretch/>
        </p:blipFill>
        <p:spPr bwMode="auto">
          <a:xfrm>
            <a:off x="0" y="6245156"/>
            <a:ext cx="1054353" cy="61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1415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838" r:id="rId5"/>
    <p:sldLayoutId id="2147483771" r:id="rId6"/>
    <p:sldLayoutId id="2147483769" r:id="rId7"/>
    <p:sldLayoutId id="2147483770" r:id="rId8"/>
    <p:sldLayoutId id="2147483772" r:id="rId9"/>
    <p:sldLayoutId id="2147483773" r:id="rId10"/>
    <p:sldLayoutId id="2147483774" r:id="rId11"/>
    <p:sldLayoutId id="2147483775" r:id="rId12"/>
    <p:sldLayoutId id="2147483776" r:id="rId13"/>
  </p:sldLayoutIdLst>
  <p:txStyles>
    <p:titleStyle>
      <a:lvl1pPr algn="l" defTabSz="914400" rtl="0" eaLnBrk="1" latinLnBrk="0" hangingPunct="1">
        <a:lnSpc>
          <a:spcPct val="90000"/>
        </a:lnSpc>
        <a:spcBef>
          <a:spcPct val="0"/>
        </a:spcBef>
        <a:buNone/>
        <a:defRPr lang="en-US" sz="3600" b="1" i="1" kern="1200" dirty="0">
          <a:solidFill>
            <a:srgbClr val="04617B"/>
          </a:solidFill>
          <a:effectLst>
            <a:outerShdw blurRad="38100" dist="38100" dir="2700000" algn="tl">
              <a:srgbClr val="C0C0C0"/>
            </a:outerShdw>
          </a:effectLst>
          <a:latin typeface="Constantia"/>
          <a:ea typeface="+mj-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comments" Target="../comments/commen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5.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hyperlink" Target="bluetrip.org" TargetMode="External"/><Relationship Id="rId5" Type="http://schemas.openxmlformats.org/officeDocument/2006/relationships/hyperlink" Target="http://www.blueprintcss.org/" TargetMode="External"/><Relationship Id="rId4" Type="http://schemas.openxmlformats.org/officeDocument/2006/relationships/hyperlink" Target="http://960.gs/" TargetMode="External"/><Relationship Id="rId9" Type="http://schemas.openxmlformats.org/officeDocument/2006/relationships/comments" Target="../comments/commen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comments" Target="../comments/comment4.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comments" Target="../comments/commen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5.xml"/><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5.xml"/><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2.png"/><Relationship Id="rId7"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hyperlink" Target="http://www.wufoo.com/html5/" TargetMode="External"/><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3" Type="http://schemas.openxmlformats.org/officeDocument/2006/relationships/hyperlink" Target="http://mediaqueri.es/" TargetMode="External"/><Relationship Id="rId2" Type="http://schemas.openxmlformats.org/officeDocument/2006/relationships/image" Target="../media/image97.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25.xml"/><Relationship Id="rId4" Type="http://schemas.openxmlformats.org/officeDocument/2006/relationships/image" Target="../media/image9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8" Type="http://schemas.openxmlformats.org/officeDocument/2006/relationships/hyperlink" Target="http://ipadpeek.com/" TargetMode="External"/><Relationship Id="rId3" Type="http://schemas.openxmlformats.org/officeDocument/2006/relationships/hyperlink" Target="http://iphone4simulator.com/" TargetMode="External"/><Relationship Id="rId7" Type="http://schemas.openxmlformats.org/officeDocument/2006/relationships/hyperlink" Target="http://iphone5csimulator.com/" TargetMode="External"/><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hyperlink" Target="http://www.testiphone.com/" TargetMode="External"/><Relationship Id="rId5" Type="http://schemas.openxmlformats.org/officeDocument/2006/relationships/hyperlink" Target="http://transmog.net/iphone-simulator/" TargetMode="External"/><Relationship Id="rId10" Type="http://schemas.openxmlformats.org/officeDocument/2006/relationships/hyperlink" Target="http://www.mobilephoneemulator.com/" TargetMode="External"/><Relationship Id="rId4" Type="http://schemas.openxmlformats.org/officeDocument/2006/relationships/hyperlink" Target="http://mobiletest.me/" TargetMode="External"/><Relationship Id="rId9"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hyperlink" Target="http://bradfrostweb.com/blog/web/complex-navigation-patterns-for-responsive-design/" TargetMode="External"/><Relationship Id="rId2" Type="http://schemas.openxmlformats.org/officeDocument/2006/relationships/hyperlink" Target="http://bradfrostweb.com/blog/web/responsive-nav-patterns/" TargetMode="Externa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6.xml"/><Relationship Id="rId1" Type="http://schemas.openxmlformats.org/officeDocument/2006/relationships/slideLayout" Target="../slideLayouts/slideLayout25.xml"/><Relationship Id="rId4" Type="http://schemas.openxmlformats.org/officeDocument/2006/relationships/image" Target="../media/image104.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hyperlink" Target="http://getbootstrap.com/" TargetMode="External"/><Relationship Id="rId7" Type="http://schemas.openxmlformats.org/officeDocument/2006/relationships/hyperlink" Target="http://www.getskeleton.com/" TargetMode="External"/><Relationship Id="rId2" Type="http://schemas.openxmlformats.org/officeDocument/2006/relationships/notesSlide" Target="../notesSlides/notesSlide48.xml"/><Relationship Id="rId1" Type="http://schemas.openxmlformats.org/officeDocument/2006/relationships/slideLayout" Target="../slideLayouts/slideLayout25.xml"/><Relationship Id="rId6" Type="http://schemas.openxmlformats.org/officeDocument/2006/relationships/image" Target="../media/image106.png"/><Relationship Id="rId5" Type="http://schemas.openxmlformats.org/officeDocument/2006/relationships/hyperlink" Target="http://yuilibrary.com/" TargetMode="External"/><Relationship Id="rId4" Type="http://schemas.openxmlformats.org/officeDocument/2006/relationships/image" Target="../media/image105.png"/><Relationship Id="rId9" Type="http://schemas.openxmlformats.org/officeDocument/2006/relationships/comments" Target="../comments/commen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b="1" dirty="0">
                <a:solidFill>
                  <a:srgbClr val="C00000"/>
                </a:solidFill>
              </a:rPr>
              <a:t>Aspectos técnicos del diseño Web</a:t>
            </a:r>
            <a:endParaRPr lang="es-ES" b="1" dirty="0">
              <a:solidFill>
                <a:srgbClr val="C00000"/>
              </a:solidFill>
            </a:endParaRPr>
          </a:p>
        </p:txBody>
      </p:sp>
      <p:sp>
        <p:nvSpPr>
          <p:cNvPr id="5" name="Subtítulo 4"/>
          <p:cNvSpPr>
            <a:spLocks noGrp="1"/>
          </p:cNvSpPr>
          <p:nvPr>
            <p:ph type="subTitle" idx="1"/>
          </p:nvPr>
        </p:nvSpPr>
        <p:spPr/>
        <p:txBody>
          <a:bodyPr/>
          <a:lstStyle/>
          <a:p>
            <a:r>
              <a:rPr lang="es-ES" sz="2400" b="1" dirty="0" smtClean="0"/>
              <a:t>Estándares: HTML5 y CSS3</a:t>
            </a:r>
          </a:p>
          <a:p>
            <a:r>
              <a:rPr lang="es-ES" dirty="0" smtClean="0">
                <a:solidFill>
                  <a:schemeClr val="tx1">
                    <a:lumMod val="50000"/>
                    <a:lumOff val="50000"/>
                  </a:schemeClr>
                </a:solidFill>
              </a:rPr>
              <a:t>Bootstrap</a:t>
            </a:r>
            <a:endParaRPr lang="es-ES" dirty="0">
              <a:solidFill>
                <a:schemeClr val="tx1">
                  <a:lumMod val="50000"/>
                  <a:lumOff val="50000"/>
                </a:schemeClr>
              </a:solidFill>
            </a:endParaRPr>
          </a:p>
        </p:txBody>
      </p:sp>
    </p:spTree>
    <p:extLst>
      <p:ext uri="{BB962C8B-B14F-4D97-AF65-F5344CB8AC3E}">
        <p14:creationId xmlns:p14="http://schemas.microsoft.com/office/powerpoint/2010/main" val="3981806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3452941" y="4310850"/>
            <a:ext cx="2533135"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it-IT" sz="1400" dirty="0">
                <a:solidFill>
                  <a:prstClr val="black"/>
                </a:solidFill>
                <a:latin typeface="Courier New" panose="02070309020205020404" pitchFamily="49" charset="0"/>
                <a:cs typeface="Courier New" panose="02070309020205020404" pitchFamily="49" charset="0"/>
              </a:rPr>
              <a:t>&lt;ul&gt;</a:t>
            </a:r>
          </a:p>
          <a:p>
            <a:r>
              <a:rPr lang="it-IT" sz="1400" dirty="0">
                <a:solidFill>
                  <a:prstClr val="black"/>
                </a:solidFill>
                <a:latin typeface="Courier New" panose="02070309020205020404" pitchFamily="49" charset="0"/>
                <a:cs typeface="Courier New" panose="02070309020205020404" pitchFamily="49" charset="0"/>
              </a:rPr>
              <a:t> </a:t>
            </a:r>
            <a:r>
              <a:rPr lang="it-IT" sz="1400" dirty="0" smtClean="0">
                <a:solidFill>
                  <a:prstClr val="black"/>
                </a:solidFill>
                <a:latin typeface="Courier New" panose="02070309020205020404" pitchFamily="49" charset="0"/>
                <a:cs typeface="Courier New" panose="02070309020205020404" pitchFamily="49" charset="0"/>
              </a:rPr>
              <a:t>   &lt;</a:t>
            </a:r>
            <a:r>
              <a:rPr lang="it-IT" sz="1400" dirty="0">
                <a:solidFill>
                  <a:prstClr val="black"/>
                </a:solidFill>
                <a:latin typeface="Courier New" panose="02070309020205020404" pitchFamily="49" charset="0"/>
                <a:cs typeface="Courier New" panose="02070309020205020404" pitchFamily="49" charset="0"/>
              </a:rPr>
              <a:t>li&gt;Home&lt;/li&gt;</a:t>
            </a:r>
          </a:p>
          <a:p>
            <a:r>
              <a:rPr lang="it-IT" sz="1400" dirty="0" smtClean="0">
                <a:solidFill>
                  <a:prstClr val="black"/>
                </a:solidFill>
                <a:latin typeface="Courier New" panose="02070309020205020404" pitchFamily="49" charset="0"/>
                <a:cs typeface="Courier New" panose="02070309020205020404" pitchFamily="49" charset="0"/>
              </a:rPr>
              <a:t>    &lt;</a:t>
            </a:r>
            <a:r>
              <a:rPr lang="it-IT" sz="1400" dirty="0">
                <a:solidFill>
                  <a:prstClr val="black"/>
                </a:solidFill>
                <a:latin typeface="Courier New" panose="02070309020205020404" pitchFamily="49" charset="0"/>
                <a:cs typeface="Courier New" panose="02070309020205020404" pitchFamily="49" charset="0"/>
              </a:rPr>
              <a:t>li&gt;Products&lt;/li&gt;</a:t>
            </a:r>
          </a:p>
          <a:p>
            <a:r>
              <a:rPr lang="it-IT" sz="1400" dirty="0" smtClean="0">
                <a:solidFill>
                  <a:prstClr val="black"/>
                </a:solidFill>
                <a:latin typeface="Courier New" panose="02070309020205020404" pitchFamily="49" charset="0"/>
                <a:cs typeface="Courier New" panose="02070309020205020404" pitchFamily="49" charset="0"/>
              </a:rPr>
              <a:t>    &lt;</a:t>
            </a:r>
            <a:r>
              <a:rPr lang="it-IT" sz="1400" dirty="0">
                <a:solidFill>
                  <a:prstClr val="black"/>
                </a:solidFill>
                <a:latin typeface="Courier New" panose="02070309020205020404" pitchFamily="49" charset="0"/>
                <a:cs typeface="Courier New" panose="02070309020205020404" pitchFamily="49" charset="0"/>
              </a:rPr>
              <a:t>li&gt;About&lt;/li&gt;</a:t>
            </a:r>
          </a:p>
          <a:p>
            <a:r>
              <a:rPr lang="it-IT" sz="1400" dirty="0" smtClean="0">
                <a:solidFill>
                  <a:prstClr val="black"/>
                </a:solidFill>
                <a:latin typeface="Courier New" panose="02070309020205020404" pitchFamily="49" charset="0"/>
                <a:cs typeface="Courier New" panose="02070309020205020404" pitchFamily="49" charset="0"/>
              </a:rPr>
              <a:t>    &lt;</a:t>
            </a:r>
            <a:r>
              <a:rPr lang="it-IT" sz="1400" dirty="0">
                <a:solidFill>
                  <a:prstClr val="black"/>
                </a:solidFill>
                <a:latin typeface="Courier New" panose="02070309020205020404" pitchFamily="49" charset="0"/>
                <a:cs typeface="Courier New" panose="02070309020205020404" pitchFamily="49" charset="0"/>
              </a:rPr>
              <a:t>li&gt;Contact&lt;/li&gt;</a:t>
            </a:r>
          </a:p>
          <a:p>
            <a:r>
              <a:rPr lang="it-IT" sz="1400" dirty="0">
                <a:solidFill>
                  <a:prstClr val="black"/>
                </a:solidFill>
                <a:latin typeface="Courier New" panose="02070309020205020404" pitchFamily="49" charset="0"/>
                <a:cs typeface="Courier New" panose="02070309020205020404" pitchFamily="49" charset="0"/>
              </a:rPr>
              <a:t>&lt;/ul&gt;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2" name="Título 1"/>
          <p:cNvSpPr>
            <a:spLocks noGrp="1"/>
          </p:cNvSpPr>
          <p:nvPr>
            <p:ph type="title"/>
          </p:nvPr>
        </p:nvSpPr>
        <p:spPr>
          <a:xfrm>
            <a:off x="628650" y="365127"/>
            <a:ext cx="8181718" cy="638174"/>
          </a:xfrm>
        </p:spPr>
        <p:txBody>
          <a:bodyPr>
            <a:normAutofit/>
          </a:bodyPr>
          <a:lstStyle/>
          <a:p>
            <a:r>
              <a:rPr lang="es-ES" dirty="0" smtClean="0"/>
              <a:t>Cambios de modo “en línea/bloque”</a:t>
            </a:r>
            <a:endParaRPr lang="es-ES" dirty="0"/>
          </a:p>
        </p:txBody>
      </p:sp>
      <p:sp>
        <p:nvSpPr>
          <p:cNvPr id="3" name="Rectángulo 2"/>
          <p:cNvSpPr/>
          <p:nvPr/>
        </p:nvSpPr>
        <p:spPr>
          <a:xfrm>
            <a:off x="1099752" y="2788999"/>
            <a:ext cx="808555"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smtClean="0">
                <a:solidFill>
                  <a:prstClr val="white"/>
                </a:solidFill>
              </a:rPr>
              <a:t>display</a:t>
            </a:r>
            <a:endParaRPr lang="es-ES" b="1" dirty="0">
              <a:solidFill>
                <a:prstClr val="white"/>
              </a:solidFill>
            </a:endParaRPr>
          </a:p>
        </p:txBody>
      </p:sp>
      <p:sp>
        <p:nvSpPr>
          <p:cNvPr id="4" name="CuadroTexto 3"/>
          <p:cNvSpPr txBox="1"/>
          <p:nvPr/>
        </p:nvSpPr>
        <p:spPr>
          <a:xfrm>
            <a:off x="729049" y="1456242"/>
            <a:ext cx="7179275" cy="646331"/>
          </a:xfrm>
          <a:prstGeom prst="rect">
            <a:avLst/>
          </a:prstGeom>
          <a:noFill/>
        </p:spPr>
        <p:txBody>
          <a:bodyPr wrap="square" rtlCol="0">
            <a:spAutoFit/>
          </a:bodyPr>
          <a:lstStyle/>
          <a:p>
            <a:r>
              <a:rPr lang="es-ES" dirty="0" smtClean="0">
                <a:solidFill>
                  <a:prstClr val="black"/>
                </a:solidFill>
              </a:rPr>
              <a:t>Podemos cambiar el modo en que se presenta un objeto, como bloque o en línea, con independencia de cual sea su comportamiento por defecto</a:t>
            </a:r>
            <a:endParaRPr lang="es-ES" dirty="0">
              <a:solidFill>
                <a:prstClr val="black"/>
              </a:solidFill>
            </a:endParaRPr>
          </a:p>
        </p:txBody>
      </p:sp>
      <p:sp>
        <p:nvSpPr>
          <p:cNvPr id="5" name="CuadroTexto 4"/>
          <p:cNvSpPr txBox="1"/>
          <p:nvPr/>
        </p:nvSpPr>
        <p:spPr>
          <a:xfrm>
            <a:off x="2656701" y="2292763"/>
            <a:ext cx="6017741" cy="1754326"/>
          </a:xfrm>
          <a:prstGeom prst="rect">
            <a:avLst/>
          </a:prstGeom>
          <a:noFill/>
        </p:spPr>
        <p:txBody>
          <a:bodyPr wrap="square" rtlCol="0">
            <a:spAutoFit/>
          </a:bodyPr>
          <a:lstStyle/>
          <a:p>
            <a:r>
              <a:rPr lang="en-US" i="1" dirty="0" smtClean="0">
                <a:solidFill>
                  <a:prstClr val="black"/>
                </a:solidFill>
              </a:rPr>
              <a:t>inline</a:t>
            </a:r>
            <a:r>
              <a:rPr lang="es-ES" dirty="0" smtClean="0">
                <a:solidFill>
                  <a:prstClr val="black"/>
                </a:solidFill>
              </a:rPr>
              <a:t>: un elemento actúa como elemento en línea</a:t>
            </a:r>
          </a:p>
          <a:p>
            <a:r>
              <a:rPr lang="es-ES" i="1" dirty="0" smtClean="0">
                <a:solidFill>
                  <a:prstClr val="black"/>
                </a:solidFill>
              </a:rPr>
              <a:t>block</a:t>
            </a:r>
            <a:r>
              <a:rPr lang="es-ES" dirty="0" smtClean="0">
                <a:solidFill>
                  <a:prstClr val="black"/>
                </a:solidFill>
              </a:rPr>
              <a:t>: </a:t>
            </a:r>
            <a:r>
              <a:rPr lang="es-ES" dirty="0">
                <a:solidFill>
                  <a:prstClr val="black"/>
                </a:solidFill>
              </a:rPr>
              <a:t>un elemento </a:t>
            </a:r>
            <a:r>
              <a:rPr lang="es-ES" dirty="0" smtClean="0">
                <a:solidFill>
                  <a:prstClr val="black"/>
                </a:solidFill>
              </a:rPr>
              <a:t>actúa </a:t>
            </a:r>
            <a:r>
              <a:rPr lang="es-ES" dirty="0">
                <a:solidFill>
                  <a:prstClr val="black"/>
                </a:solidFill>
              </a:rPr>
              <a:t>como elemento en </a:t>
            </a:r>
            <a:r>
              <a:rPr lang="es-ES" dirty="0" smtClean="0">
                <a:solidFill>
                  <a:prstClr val="black"/>
                </a:solidFill>
              </a:rPr>
              <a:t>bloque</a:t>
            </a:r>
          </a:p>
          <a:p>
            <a:pPr marL="1074738" indent="-1074738"/>
            <a:r>
              <a:rPr lang="en-US" i="1" dirty="0" smtClean="0">
                <a:solidFill>
                  <a:prstClr val="black"/>
                </a:solidFill>
              </a:rPr>
              <a:t>inline-block</a:t>
            </a:r>
            <a:r>
              <a:rPr lang="es-ES" dirty="0" smtClean="0">
                <a:solidFill>
                  <a:prstClr val="black"/>
                </a:solidFill>
              </a:rPr>
              <a:t> un elemento en bloque fluye como si fuera en línea, pero conserva el resto de sus propiedades en bloque</a:t>
            </a:r>
          </a:p>
          <a:p>
            <a:r>
              <a:rPr lang="en-US" i="1" dirty="0" smtClean="0">
                <a:solidFill>
                  <a:prstClr val="black"/>
                </a:solidFill>
              </a:rPr>
              <a:t>none</a:t>
            </a:r>
            <a:r>
              <a:rPr lang="es-ES" dirty="0" smtClean="0">
                <a:solidFill>
                  <a:prstClr val="black"/>
                </a:solidFill>
              </a:rPr>
              <a:t>: un elemento deja de ser visible</a:t>
            </a:r>
            <a:endParaRPr lang="es-ES" dirty="0">
              <a:solidFill>
                <a:prstClr val="black"/>
              </a:solidFill>
            </a:endParaRPr>
          </a:p>
        </p:txBody>
      </p:sp>
      <p:cxnSp>
        <p:nvCxnSpPr>
          <p:cNvPr id="7" name="Conector recto de flecha 6"/>
          <p:cNvCxnSpPr>
            <a:stCxn id="3" idx="3"/>
            <a:endCxn id="5" idx="1"/>
          </p:cNvCxnSpPr>
          <p:nvPr/>
        </p:nvCxnSpPr>
        <p:spPr>
          <a:xfrm>
            <a:off x="1908307" y="2973665"/>
            <a:ext cx="748394" cy="19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p:cNvSpPr txBox="1"/>
          <p:nvPr/>
        </p:nvSpPr>
        <p:spPr>
          <a:xfrm>
            <a:off x="729049" y="4310230"/>
            <a:ext cx="2391845" cy="1200329"/>
          </a:xfrm>
          <a:prstGeom prst="rect">
            <a:avLst/>
          </a:prstGeom>
          <a:noFill/>
        </p:spPr>
        <p:txBody>
          <a:bodyPr wrap="square" rtlCol="0">
            <a:spAutoFit/>
          </a:bodyPr>
          <a:lstStyle/>
          <a:p>
            <a:r>
              <a:rPr lang="es-ES" dirty="0" smtClean="0">
                <a:solidFill>
                  <a:prstClr val="black"/>
                </a:solidFill>
              </a:rPr>
              <a:t>Es muy frecuente </a:t>
            </a:r>
            <a:r>
              <a:rPr lang="es-ES" dirty="0">
                <a:solidFill>
                  <a:prstClr val="black"/>
                </a:solidFill>
              </a:rPr>
              <a:t>aplicar </a:t>
            </a:r>
            <a:r>
              <a:rPr lang="en-US" i="1" dirty="0" smtClean="0">
                <a:solidFill>
                  <a:prstClr val="black"/>
                </a:solidFill>
              </a:rPr>
              <a:t>display</a:t>
            </a:r>
            <a:r>
              <a:rPr lang="es-ES" dirty="0" smtClean="0">
                <a:solidFill>
                  <a:prstClr val="black"/>
                </a:solidFill>
              </a:rPr>
              <a:t>: </a:t>
            </a:r>
            <a:r>
              <a:rPr lang="en-US" i="1" dirty="0" smtClean="0">
                <a:solidFill>
                  <a:prstClr val="black"/>
                </a:solidFill>
              </a:rPr>
              <a:t>inline</a:t>
            </a:r>
            <a:r>
              <a:rPr lang="es-ES" dirty="0" smtClean="0">
                <a:solidFill>
                  <a:prstClr val="black"/>
                </a:solidFill>
              </a:rPr>
              <a:t> a una lista para conseguir un menú horizontal</a:t>
            </a:r>
            <a:endParaRPr lang="es-ES" dirty="0">
              <a:solidFill>
                <a:prstClr val="black"/>
              </a:solidFill>
            </a:endParaRPr>
          </a:p>
        </p:txBody>
      </p:sp>
      <p:pic>
        <p:nvPicPr>
          <p:cNvPr id="9" name="Imagen 8"/>
          <p:cNvPicPr>
            <a:picLocks noChangeAspect="1"/>
          </p:cNvPicPr>
          <p:nvPr/>
        </p:nvPicPr>
        <p:blipFill>
          <a:blip r:embed="rId3"/>
          <a:stretch>
            <a:fillRect/>
          </a:stretch>
        </p:blipFill>
        <p:spPr>
          <a:xfrm>
            <a:off x="4535488" y="5454636"/>
            <a:ext cx="3781167" cy="720923"/>
          </a:xfrm>
          <a:prstGeom prst="rect">
            <a:avLst/>
          </a:prstGeom>
        </p:spPr>
      </p:pic>
      <p:sp>
        <p:nvSpPr>
          <p:cNvPr id="11" name="Rectángulo 10"/>
          <p:cNvSpPr/>
          <p:nvPr/>
        </p:nvSpPr>
        <p:spPr>
          <a:xfrm>
            <a:off x="6318123" y="4621133"/>
            <a:ext cx="2477763"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a:solidFill>
                  <a:prstClr val="black"/>
                </a:solidFill>
                <a:latin typeface="Courier New" panose="02070309020205020404" pitchFamily="49" charset="0"/>
                <a:cs typeface="Courier New" panose="02070309020205020404" pitchFamily="49" charset="0"/>
              </a:rPr>
              <a:t>li {display: inline; </a:t>
            </a:r>
          </a:p>
          <a:p>
            <a:r>
              <a:rPr lang="en-US" sz="1400" dirty="0">
                <a:solidFill>
                  <a:prstClr val="black"/>
                </a:solidFill>
                <a:latin typeface="Courier New" panose="02070309020205020404" pitchFamily="49" charset="0"/>
                <a:cs typeface="Courier New" panose="02070309020205020404" pitchFamily="49" charset="0"/>
              </a:rPr>
              <a:t>margin-right: 10px;}</a:t>
            </a:r>
            <a:endParaRPr lang="es-ES" sz="1400" dirty="0">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84252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Visibilidad</a:t>
            </a:r>
            <a:endParaRPr lang="es-ES" dirty="0"/>
          </a:p>
        </p:txBody>
      </p:sp>
      <p:sp>
        <p:nvSpPr>
          <p:cNvPr id="3" name="Rectángulo 2"/>
          <p:cNvSpPr/>
          <p:nvPr/>
        </p:nvSpPr>
        <p:spPr>
          <a:xfrm>
            <a:off x="994600" y="1553324"/>
            <a:ext cx="910827"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smtClean="0">
                <a:solidFill>
                  <a:prstClr val="white"/>
                </a:solidFill>
              </a:rPr>
              <a:t>visibility</a:t>
            </a:r>
            <a:endParaRPr lang="es-ES" b="1" dirty="0">
              <a:solidFill>
                <a:prstClr val="white"/>
              </a:solidFill>
            </a:endParaRPr>
          </a:p>
        </p:txBody>
      </p:sp>
      <p:sp>
        <p:nvSpPr>
          <p:cNvPr id="4" name="CuadroTexto 3"/>
          <p:cNvSpPr txBox="1"/>
          <p:nvPr/>
        </p:nvSpPr>
        <p:spPr>
          <a:xfrm>
            <a:off x="2947713" y="1414824"/>
            <a:ext cx="1605632" cy="646331"/>
          </a:xfrm>
          <a:prstGeom prst="rect">
            <a:avLst/>
          </a:prstGeom>
          <a:noFill/>
        </p:spPr>
        <p:txBody>
          <a:bodyPr wrap="none" rtlCol="0">
            <a:spAutoFit/>
          </a:bodyPr>
          <a:lstStyle/>
          <a:p>
            <a:r>
              <a:rPr lang="es-ES" dirty="0" smtClean="0">
                <a:solidFill>
                  <a:prstClr val="black"/>
                </a:solidFill>
              </a:rPr>
              <a:t>visible (default)</a:t>
            </a:r>
          </a:p>
          <a:p>
            <a:r>
              <a:rPr lang="es-ES" dirty="0" err="1" smtClean="0">
                <a:solidFill>
                  <a:prstClr val="black"/>
                </a:solidFill>
              </a:rPr>
              <a:t>hidden</a:t>
            </a:r>
            <a:endParaRPr lang="es-ES" dirty="0" smtClean="0">
              <a:solidFill>
                <a:prstClr val="black"/>
              </a:solidFill>
            </a:endParaRPr>
          </a:p>
        </p:txBody>
      </p:sp>
      <p:cxnSp>
        <p:nvCxnSpPr>
          <p:cNvPr id="6" name="Conector recto de flecha 5"/>
          <p:cNvCxnSpPr>
            <a:endCxn id="4" idx="1"/>
          </p:cNvCxnSpPr>
          <p:nvPr/>
        </p:nvCxnSpPr>
        <p:spPr>
          <a:xfrm>
            <a:off x="2020210" y="1737989"/>
            <a:ext cx="927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374106" y="2570161"/>
            <a:ext cx="1464183" cy="369332"/>
          </a:xfrm>
          <a:prstGeom prst="rect">
            <a:avLst/>
          </a:prstGeom>
          <a:noFill/>
        </p:spPr>
        <p:txBody>
          <a:bodyPr wrap="none" rtlCol="0">
            <a:spAutoFit/>
          </a:bodyPr>
          <a:lstStyle/>
          <a:p>
            <a:r>
              <a:rPr lang="es-ES" dirty="0" err="1" smtClean="0">
                <a:solidFill>
                  <a:prstClr val="black"/>
                </a:solidFill>
              </a:rPr>
              <a:t>display</a:t>
            </a:r>
            <a:r>
              <a:rPr lang="es-ES" dirty="0" smtClean="0">
                <a:solidFill>
                  <a:prstClr val="black"/>
                </a:solidFill>
              </a:rPr>
              <a:t>:  </a:t>
            </a:r>
            <a:r>
              <a:rPr lang="es-ES" dirty="0" err="1" smtClean="0">
                <a:solidFill>
                  <a:prstClr val="black"/>
                </a:solidFill>
              </a:rPr>
              <a:t>none</a:t>
            </a:r>
            <a:endParaRPr lang="es-ES" dirty="0" smtClean="0">
              <a:solidFill>
                <a:prstClr val="black"/>
              </a:solidFill>
            </a:endParaRPr>
          </a:p>
        </p:txBody>
      </p:sp>
      <p:sp>
        <p:nvSpPr>
          <p:cNvPr id="9" name="CuadroTexto 8"/>
          <p:cNvSpPr txBox="1"/>
          <p:nvPr/>
        </p:nvSpPr>
        <p:spPr>
          <a:xfrm>
            <a:off x="1374106" y="4410038"/>
            <a:ext cx="1688283" cy="369332"/>
          </a:xfrm>
          <a:prstGeom prst="rect">
            <a:avLst/>
          </a:prstGeom>
          <a:noFill/>
        </p:spPr>
        <p:txBody>
          <a:bodyPr wrap="none" rtlCol="0">
            <a:spAutoFit/>
          </a:bodyPr>
          <a:lstStyle/>
          <a:p>
            <a:r>
              <a:rPr lang="es-ES" dirty="0" err="1" smtClean="0">
                <a:solidFill>
                  <a:prstClr val="black"/>
                </a:solidFill>
              </a:rPr>
              <a:t>visibility</a:t>
            </a:r>
            <a:r>
              <a:rPr lang="es-ES" dirty="0" smtClean="0">
                <a:solidFill>
                  <a:prstClr val="black"/>
                </a:solidFill>
              </a:rPr>
              <a:t>: </a:t>
            </a:r>
            <a:r>
              <a:rPr lang="es-ES" dirty="0" err="1" smtClean="0">
                <a:solidFill>
                  <a:prstClr val="black"/>
                </a:solidFill>
              </a:rPr>
              <a:t>hidden</a:t>
            </a:r>
            <a:endParaRPr lang="es-ES" dirty="0">
              <a:solidFill>
                <a:prstClr val="black"/>
              </a:solidFill>
            </a:endParaRPr>
          </a:p>
        </p:txBody>
      </p:sp>
      <p:sp>
        <p:nvSpPr>
          <p:cNvPr id="10" name="CuadroTexto 9"/>
          <p:cNvSpPr txBox="1"/>
          <p:nvPr/>
        </p:nvSpPr>
        <p:spPr>
          <a:xfrm>
            <a:off x="5636584" y="1474033"/>
            <a:ext cx="2406014" cy="646331"/>
          </a:xfrm>
          <a:prstGeom prst="rect">
            <a:avLst/>
          </a:prstGeom>
          <a:noFill/>
        </p:spPr>
        <p:txBody>
          <a:bodyPr wrap="square" rtlCol="0">
            <a:spAutoFit/>
          </a:bodyPr>
          <a:lstStyle/>
          <a:p>
            <a:r>
              <a:rPr lang="es-ES" dirty="0" smtClean="0">
                <a:solidFill>
                  <a:prstClr val="black"/>
                </a:solidFill>
              </a:rPr>
              <a:t>Tenemos dos formas de ocultar un elemento</a:t>
            </a:r>
            <a:endParaRPr lang="es-ES" dirty="0">
              <a:solidFill>
                <a:prstClr val="black"/>
              </a:solidFill>
            </a:endParaRPr>
          </a:p>
        </p:txBody>
      </p:sp>
      <p:sp>
        <p:nvSpPr>
          <p:cNvPr id="11" name="CuadroTexto 10"/>
          <p:cNvSpPr txBox="1"/>
          <p:nvPr/>
        </p:nvSpPr>
        <p:spPr>
          <a:xfrm>
            <a:off x="3400614" y="2431661"/>
            <a:ext cx="2669060" cy="646331"/>
          </a:xfrm>
          <a:prstGeom prst="rect">
            <a:avLst/>
          </a:prstGeom>
          <a:noFill/>
        </p:spPr>
        <p:txBody>
          <a:bodyPr wrap="square" rtlCol="0">
            <a:spAutoFit/>
          </a:bodyPr>
          <a:lstStyle/>
          <a:p>
            <a:r>
              <a:rPr lang="es-ES" dirty="0" smtClean="0">
                <a:solidFill>
                  <a:prstClr val="black"/>
                </a:solidFill>
              </a:rPr>
              <a:t>El elemento desaparece como si no existiera</a:t>
            </a:r>
            <a:endParaRPr lang="es-ES" dirty="0">
              <a:solidFill>
                <a:prstClr val="black"/>
              </a:solidFill>
            </a:endParaRPr>
          </a:p>
        </p:txBody>
      </p:sp>
      <p:sp>
        <p:nvSpPr>
          <p:cNvPr id="12" name="CuadroTexto 11"/>
          <p:cNvSpPr txBox="1"/>
          <p:nvPr/>
        </p:nvSpPr>
        <p:spPr>
          <a:xfrm>
            <a:off x="3351516" y="4317704"/>
            <a:ext cx="3830594" cy="923330"/>
          </a:xfrm>
          <a:prstGeom prst="rect">
            <a:avLst/>
          </a:prstGeom>
          <a:noFill/>
        </p:spPr>
        <p:txBody>
          <a:bodyPr wrap="square" rtlCol="0">
            <a:spAutoFit/>
          </a:bodyPr>
          <a:lstStyle/>
          <a:p>
            <a:r>
              <a:rPr lang="es-ES" dirty="0" smtClean="0">
                <a:solidFill>
                  <a:prstClr val="black"/>
                </a:solidFill>
              </a:rPr>
              <a:t>El elemento no aparece pero si se muestra el espacio que normalmente ocuparía</a:t>
            </a:r>
            <a:endParaRPr lang="es-ES" dirty="0">
              <a:solidFill>
                <a:prstClr val="black"/>
              </a:solidFill>
            </a:endParaRPr>
          </a:p>
        </p:txBody>
      </p:sp>
      <p:pic>
        <p:nvPicPr>
          <p:cNvPr id="13" name="Imagen 12"/>
          <p:cNvPicPr>
            <a:picLocks noChangeAspect="1"/>
          </p:cNvPicPr>
          <p:nvPr/>
        </p:nvPicPr>
        <p:blipFill>
          <a:blip r:embed="rId2"/>
          <a:stretch>
            <a:fillRect/>
          </a:stretch>
        </p:blipFill>
        <p:spPr>
          <a:xfrm>
            <a:off x="5441728" y="3305933"/>
            <a:ext cx="3054967" cy="447068"/>
          </a:xfrm>
          <a:prstGeom prst="rect">
            <a:avLst/>
          </a:prstGeom>
        </p:spPr>
      </p:pic>
      <p:sp>
        <p:nvSpPr>
          <p:cNvPr id="14" name="Rectángulo 13"/>
          <p:cNvSpPr/>
          <p:nvPr/>
        </p:nvSpPr>
        <p:spPr>
          <a:xfrm>
            <a:off x="944818" y="3652943"/>
            <a:ext cx="3608528"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&lt;li </a:t>
            </a:r>
            <a:r>
              <a:rPr lang="es-ES" sz="1400" dirty="0" err="1">
                <a:solidFill>
                  <a:prstClr val="black"/>
                </a:solidFill>
                <a:latin typeface="Courier New" panose="02070309020205020404" pitchFamily="49" charset="0"/>
                <a:cs typeface="Courier New" panose="02070309020205020404" pitchFamily="49" charset="0"/>
              </a:rPr>
              <a:t>class</a:t>
            </a:r>
            <a:r>
              <a:rPr lang="es-ES" sz="1400" dirty="0" smtClean="0">
                <a:solidFill>
                  <a:prstClr val="black"/>
                </a:solidFill>
                <a:latin typeface="Courier New" panose="02070309020205020404" pitchFamily="49" charset="0"/>
                <a:cs typeface="Courier New" panose="02070309020205020404" pitchFamily="49" charset="0"/>
              </a:rPr>
              <a:t>="</a:t>
            </a:r>
            <a:r>
              <a:rPr lang="es-ES" sz="1400" dirty="0" err="1" smtClean="0">
                <a:solidFill>
                  <a:prstClr val="black"/>
                </a:solidFill>
                <a:latin typeface="Courier New" panose="02070309020205020404" pitchFamily="49" charset="0"/>
                <a:cs typeface="Courier New" panose="02070309020205020404" pitchFamily="49" charset="0"/>
              </a:rPr>
              <a:t>soon</a:t>
            </a:r>
            <a:r>
              <a:rPr lang="es-ES" sz="1400" dirty="0">
                <a:solidFill>
                  <a:prstClr val="black"/>
                </a:solidFill>
                <a:latin typeface="Courier New" panose="02070309020205020404" pitchFamily="49" charset="0"/>
                <a:cs typeface="Courier New" panose="02070309020205020404" pitchFamily="49" charset="0"/>
              </a:rPr>
              <a:t>"&gt;</a:t>
            </a:r>
            <a:r>
              <a:rPr lang="es-ES" sz="1400" dirty="0" err="1">
                <a:solidFill>
                  <a:prstClr val="black"/>
                </a:solidFill>
                <a:latin typeface="Courier New" panose="02070309020205020404" pitchFamily="49" charset="0"/>
                <a:cs typeface="Courier New" panose="02070309020205020404" pitchFamily="49" charset="0"/>
              </a:rPr>
              <a:t>Services</a:t>
            </a:r>
            <a:r>
              <a:rPr lang="es-ES" sz="1400" dirty="0">
                <a:solidFill>
                  <a:prstClr val="black"/>
                </a:solidFill>
                <a:latin typeface="Courier New" panose="02070309020205020404" pitchFamily="49" charset="0"/>
                <a:cs typeface="Courier New" panose="02070309020205020404" pitchFamily="49" charset="0"/>
              </a:rPr>
              <a:t>&lt;/li</a:t>
            </a:r>
            <a:r>
              <a:rPr lang="es-ES" sz="1400" dirty="0" smtClean="0">
                <a:solidFill>
                  <a:prstClr val="black"/>
                </a:solidFill>
                <a:latin typeface="Courier New" panose="02070309020205020404" pitchFamily="49" charset="0"/>
                <a:cs typeface="Courier New" panose="02070309020205020404" pitchFamily="49" charset="0"/>
              </a:rPr>
              <a:t>&gt;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15" name="Rectángulo 14"/>
          <p:cNvSpPr/>
          <p:nvPr/>
        </p:nvSpPr>
        <p:spPr>
          <a:xfrm>
            <a:off x="944818" y="3212002"/>
            <a:ext cx="3608528"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smtClean="0">
                <a:solidFill>
                  <a:prstClr val="black"/>
                </a:solidFill>
                <a:latin typeface="Courier New" panose="02070309020205020404" pitchFamily="49" charset="0"/>
                <a:cs typeface="Courier New" panose="02070309020205020404" pitchFamily="49" charset="0"/>
              </a:rPr>
              <a:t>li.soon</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display</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none</a:t>
            </a:r>
            <a:r>
              <a:rPr lang="es-ES" sz="1400" dirty="0">
                <a:solidFill>
                  <a:prstClr val="black"/>
                </a:solidFill>
                <a:latin typeface="Courier New" panose="02070309020205020404" pitchFamily="49" charset="0"/>
                <a:cs typeface="Courier New" panose="02070309020205020404" pitchFamily="49" charset="0"/>
              </a:rPr>
              <a:t>;}</a:t>
            </a:r>
          </a:p>
        </p:txBody>
      </p:sp>
      <p:sp>
        <p:nvSpPr>
          <p:cNvPr id="16" name="Rectángulo 15"/>
          <p:cNvSpPr/>
          <p:nvPr/>
        </p:nvSpPr>
        <p:spPr>
          <a:xfrm>
            <a:off x="944817" y="5869555"/>
            <a:ext cx="3608528"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&lt;li </a:t>
            </a:r>
            <a:r>
              <a:rPr lang="es-ES" sz="1400" dirty="0" err="1">
                <a:solidFill>
                  <a:prstClr val="black"/>
                </a:solidFill>
                <a:latin typeface="Courier New" panose="02070309020205020404" pitchFamily="49" charset="0"/>
                <a:cs typeface="Courier New" panose="02070309020205020404" pitchFamily="49" charset="0"/>
              </a:rPr>
              <a:t>class</a:t>
            </a:r>
            <a:r>
              <a:rPr lang="es-ES" sz="1400" dirty="0" smtClean="0">
                <a:solidFill>
                  <a:prstClr val="black"/>
                </a:solidFill>
                <a:latin typeface="Courier New" panose="02070309020205020404" pitchFamily="49" charset="0"/>
                <a:cs typeface="Courier New" panose="02070309020205020404" pitchFamily="49" charset="0"/>
              </a:rPr>
              <a:t>="</a:t>
            </a:r>
            <a:r>
              <a:rPr lang="es-ES" sz="1400" dirty="0" err="1" smtClean="0">
                <a:solidFill>
                  <a:prstClr val="black"/>
                </a:solidFill>
                <a:latin typeface="Courier New" panose="02070309020205020404" pitchFamily="49" charset="0"/>
                <a:cs typeface="Courier New" panose="02070309020205020404" pitchFamily="49" charset="0"/>
              </a:rPr>
              <a:t>soon</a:t>
            </a:r>
            <a:r>
              <a:rPr lang="es-ES" sz="1400" dirty="0">
                <a:solidFill>
                  <a:prstClr val="black"/>
                </a:solidFill>
                <a:latin typeface="Courier New" panose="02070309020205020404" pitchFamily="49" charset="0"/>
                <a:cs typeface="Courier New" panose="02070309020205020404" pitchFamily="49" charset="0"/>
              </a:rPr>
              <a:t>"&gt;</a:t>
            </a:r>
            <a:r>
              <a:rPr lang="es-ES" sz="1400" dirty="0" err="1">
                <a:solidFill>
                  <a:prstClr val="black"/>
                </a:solidFill>
                <a:latin typeface="Courier New" panose="02070309020205020404" pitchFamily="49" charset="0"/>
                <a:cs typeface="Courier New" panose="02070309020205020404" pitchFamily="49" charset="0"/>
              </a:rPr>
              <a:t>Services</a:t>
            </a:r>
            <a:r>
              <a:rPr lang="es-ES" sz="1400" dirty="0">
                <a:solidFill>
                  <a:prstClr val="black"/>
                </a:solidFill>
                <a:latin typeface="Courier New" panose="02070309020205020404" pitchFamily="49" charset="0"/>
                <a:cs typeface="Courier New" panose="02070309020205020404" pitchFamily="49" charset="0"/>
              </a:rPr>
              <a:t>&lt;/li</a:t>
            </a:r>
            <a:r>
              <a:rPr lang="es-ES" sz="1400" dirty="0" smtClean="0">
                <a:solidFill>
                  <a:prstClr val="black"/>
                </a:solidFill>
                <a:latin typeface="Courier New" panose="02070309020205020404" pitchFamily="49" charset="0"/>
                <a:cs typeface="Courier New" panose="02070309020205020404" pitchFamily="49" charset="0"/>
              </a:rPr>
              <a:t>&gt;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17" name="Rectángulo 16"/>
          <p:cNvSpPr/>
          <p:nvPr/>
        </p:nvSpPr>
        <p:spPr>
          <a:xfrm>
            <a:off x="944817" y="5428614"/>
            <a:ext cx="3608528"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err="1" smtClean="0">
                <a:solidFill>
                  <a:prstClr val="black"/>
                </a:solidFill>
                <a:latin typeface="Courier New" panose="02070309020205020404" pitchFamily="49" charset="0"/>
                <a:cs typeface="Courier New" panose="02070309020205020404" pitchFamily="49" charset="0"/>
              </a:rPr>
              <a:t>li.soon</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visibility</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hidden</a:t>
            </a:r>
            <a:r>
              <a:rPr lang="es-ES" sz="1400" dirty="0" smtClean="0">
                <a:solidFill>
                  <a:prstClr val="black"/>
                </a:solidFill>
                <a:latin typeface="Courier New" panose="02070309020205020404" pitchFamily="49" charset="0"/>
                <a:cs typeface="Courier New" panose="02070309020205020404" pitchFamily="49" charset="0"/>
              </a:rPr>
              <a:t>;}</a:t>
            </a:r>
            <a:endParaRPr lang="es-ES" sz="1400" dirty="0">
              <a:solidFill>
                <a:prstClr val="black"/>
              </a:solidFill>
              <a:latin typeface="Courier New" panose="02070309020205020404" pitchFamily="49" charset="0"/>
              <a:cs typeface="Courier New" panose="02070309020205020404" pitchFamily="49" charset="0"/>
            </a:endParaRPr>
          </a:p>
        </p:txBody>
      </p:sp>
      <p:pic>
        <p:nvPicPr>
          <p:cNvPr id="18" name="Imagen 17"/>
          <p:cNvPicPr>
            <a:picLocks noChangeAspect="1"/>
          </p:cNvPicPr>
          <p:nvPr/>
        </p:nvPicPr>
        <p:blipFill>
          <a:blip r:embed="rId3"/>
          <a:stretch>
            <a:fillRect/>
          </a:stretch>
        </p:blipFill>
        <p:spPr>
          <a:xfrm>
            <a:off x="4810797" y="5466164"/>
            <a:ext cx="3704553" cy="501812"/>
          </a:xfrm>
          <a:prstGeom prst="rect">
            <a:avLst/>
          </a:prstGeom>
        </p:spPr>
      </p:pic>
    </p:spTree>
    <p:extLst>
      <p:ext uri="{BB962C8B-B14F-4D97-AF65-F5344CB8AC3E}">
        <p14:creationId xmlns:p14="http://schemas.microsoft.com/office/powerpoint/2010/main" val="2376492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Display</a:t>
            </a:r>
            <a:r>
              <a:rPr lang="es-ES" dirty="0" smtClean="0"/>
              <a:t> tipo tabla</a:t>
            </a:r>
            <a:endParaRPr lang="es-ES" dirty="0"/>
          </a:p>
        </p:txBody>
      </p:sp>
      <p:sp>
        <p:nvSpPr>
          <p:cNvPr id="3" name="CuadroTexto 2"/>
          <p:cNvSpPr txBox="1"/>
          <p:nvPr/>
        </p:nvSpPr>
        <p:spPr>
          <a:xfrm>
            <a:off x="792480" y="1531176"/>
            <a:ext cx="7571232" cy="646331"/>
          </a:xfrm>
          <a:prstGeom prst="rect">
            <a:avLst/>
          </a:prstGeom>
          <a:noFill/>
        </p:spPr>
        <p:txBody>
          <a:bodyPr wrap="square" rtlCol="0">
            <a:spAutoFit/>
          </a:bodyPr>
          <a:lstStyle/>
          <a:p>
            <a:r>
              <a:rPr lang="es-ES" dirty="0" smtClean="0">
                <a:solidFill>
                  <a:prstClr val="black"/>
                </a:solidFill>
              </a:rPr>
              <a:t>Se puede utilizar paro controlar el comportamiento de contenedores de diferente altura</a:t>
            </a:r>
            <a:endParaRPr lang="es-ES" dirty="0">
              <a:solidFill>
                <a:prstClr val="black"/>
              </a:solidFill>
            </a:endParaRPr>
          </a:p>
        </p:txBody>
      </p:sp>
      <p:sp>
        <p:nvSpPr>
          <p:cNvPr id="4" name="Rectángulo 3"/>
          <p:cNvSpPr/>
          <p:nvPr/>
        </p:nvSpPr>
        <p:spPr>
          <a:xfrm>
            <a:off x="1164272" y="2462106"/>
            <a:ext cx="3407728" cy="2031325"/>
          </a:xfrm>
          <a:prstGeom prst="rect">
            <a:avLst/>
          </a:prstGeom>
        </p:spPr>
        <p:txBody>
          <a:bodyPr wrap="square">
            <a:spAutoFit/>
          </a:bodyPr>
          <a:lstStyle/>
          <a:p>
            <a:r>
              <a:rPr lang="es-ES" dirty="0">
                <a:solidFill>
                  <a:prstClr val="black"/>
                </a:solidFill>
              </a:rPr>
              <a:t>&lt;div id="contenedor"&gt;</a:t>
            </a:r>
          </a:p>
          <a:p>
            <a:r>
              <a:rPr lang="es-ES" dirty="0" smtClean="0">
                <a:solidFill>
                  <a:prstClr val="black"/>
                </a:solidFill>
              </a:rPr>
              <a:t>   &lt;</a:t>
            </a:r>
            <a:r>
              <a:rPr lang="es-ES" dirty="0">
                <a:solidFill>
                  <a:prstClr val="black"/>
                </a:solidFill>
              </a:rPr>
              <a:t>div id="contenidos"&gt;</a:t>
            </a:r>
          </a:p>
          <a:p>
            <a:r>
              <a:rPr lang="es-ES" dirty="0" smtClean="0">
                <a:solidFill>
                  <a:prstClr val="black"/>
                </a:solidFill>
              </a:rPr>
              <a:t>       &lt;</a:t>
            </a:r>
            <a:r>
              <a:rPr lang="es-ES" dirty="0">
                <a:solidFill>
                  <a:prstClr val="black"/>
                </a:solidFill>
              </a:rPr>
              <a:t>div id="columna1"&gt;&lt;/div&gt;</a:t>
            </a:r>
          </a:p>
          <a:p>
            <a:r>
              <a:rPr lang="es-ES" dirty="0" smtClean="0">
                <a:solidFill>
                  <a:prstClr val="black"/>
                </a:solidFill>
              </a:rPr>
              <a:t>       &lt;</a:t>
            </a:r>
            <a:r>
              <a:rPr lang="es-ES" dirty="0">
                <a:solidFill>
                  <a:prstClr val="black"/>
                </a:solidFill>
              </a:rPr>
              <a:t>div id="columna2"&gt;&lt;/div&gt;</a:t>
            </a:r>
          </a:p>
          <a:p>
            <a:r>
              <a:rPr lang="es-ES" dirty="0" smtClean="0">
                <a:solidFill>
                  <a:prstClr val="black"/>
                </a:solidFill>
              </a:rPr>
              <a:t>       &lt;</a:t>
            </a:r>
            <a:r>
              <a:rPr lang="es-ES" dirty="0">
                <a:solidFill>
                  <a:prstClr val="black"/>
                </a:solidFill>
              </a:rPr>
              <a:t>div id="columna3"&gt;&lt;/div&gt;</a:t>
            </a:r>
          </a:p>
          <a:p>
            <a:r>
              <a:rPr lang="es-ES" dirty="0" smtClean="0">
                <a:solidFill>
                  <a:prstClr val="black"/>
                </a:solidFill>
              </a:rPr>
              <a:t>   &lt;/</a:t>
            </a:r>
            <a:r>
              <a:rPr lang="es-ES" dirty="0">
                <a:solidFill>
                  <a:prstClr val="black"/>
                </a:solidFill>
              </a:rPr>
              <a:t>div&gt;</a:t>
            </a:r>
          </a:p>
          <a:p>
            <a:r>
              <a:rPr lang="es-ES" dirty="0">
                <a:solidFill>
                  <a:prstClr val="black"/>
                </a:solidFill>
              </a:rPr>
              <a:t>&lt;/div&gt;</a:t>
            </a:r>
          </a:p>
        </p:txBody>
      </p:sp>
      <p:sp>
        <p:nvSpPr>
          <p:cNvPr id="5" name="Rectángulo 4"/>
          <p:cNvSpPr/>
          <p:nvPr/>
        </p:nvSpPr>
        <p:spPr>
          <a:xfrm>
            <a:off x="5711952" y="2291418"/>
            <a:ext cx="2407920" cy="3139321"/>
          </a:xfrm>
          <a:prstGeom prst="rect">
            <a:avLst/>
          </a:prstGeom>
        </p:spPr>
        <p:txBody>
          <a:bodyPr wrap="square">
            <a:spAutoFit/>
          </a:bodyPr>
          <a:lstStyle/>
          <a:p>
            <a:r>
              <a:rPr lang="es-ES" dirty="0">
                <a:solidFill>
                  <a:prstClr val="black"/>
                </a:solidFill>
              </a:rPr>
              <a:t>#contenedor {</a:t>
            </a:r>
          </a:p>
          <a:p>
            <a:r>
              <a:rPr lang="es-ES" dirty="0" err="1">
                <a:solidFill>
                  <a:prstClr val="black"/>
                </a:solidFill>
              </a:rPr>
              <a:t>display</a:t>
            </a:r>
            <a:r>
              <a:rPr lang="es-ES" dirty="0">
                <a:solidFill>
                  <a:prstClr val="black"/>
                </a:solidFill>
              </a:rPr>
              <a:t>: </a:t>
            </a:r>
            <a:r>
              <a:rPr lang="es-ES" dirty="0" err="1">
                <a:solidFill>
                  <a:prstClr val="black"/>
                </a:solidFill>
              </a:rPr>
              <a:t>table</a:t>
            </a:r>
            <a:r>
              <a:rPr lang="es-ES" dirty="0">
                <a:solidFill>
                  <a:prstClr val="black"/>
                </a:solidFill>
              </a:rPr>
              <a:t>;</a:t>
            </a:r>
          </a:p>
          <a:p>
            <a:r>
              <a:rPr lang="es-ES" dirty="0">
                <a:solidFill>
                  <a:prstClr val="black"/>
                </a:solidFill>
              </a:rPr>
              <a:t>}</a:t>
            </a:r>
          </a:p>
          <a:p>
            <a:r>
              <a:rPr lang="es-ES" dirty="0">
                <a:solidFill>
                  <a:prstClr val="black"/>
                </a:solidFill>
              </a:rPr>
              <a:t>#contenidos {</a:t>
            </a:r>
          </a:p>
          <a:p>
            <a:r>
              <a:rPr lang="es-ES" dirty="0" err="1">
                <a:solidFill>
                  <a:prstClr val="black"/>
                </a:solidFill>
              </a:rPr>
              <a:t>display</a:t>
            </a:r>
            <a:r>
              <a:rPr lang="es-ES" dirty="0">
                <a:solidFill>
                  <a:prstClr val="black"/>
                </a:solidFill>
              </a:rPr>
              <a:t>: </a:t>
            </a:r>
            <a:r>
              <a:rPr lang="es-ES" dirty="0" err="1">
                <a:solidFill>
                  <a:prstClr val="black"/>
                </a:solidFill>
              </a:rPr>
              <a:t>table-row</a:t>
            </a:r>
            <a:r>
              <a:rPr lang="es-ES" dirty="0">
                <a:solidFill>
                  <a:prstClr val="black"/>
                </a:solidFill>
              </a:rPr>
              <a:t>;</a:t>
            </a:r>
          </a:p>
          <a:p>
            <a:r>
              <a:rPr lang="es-ES" dirty="0">
                <a:solidFill>
                  <a:prstClr val="black"/>
                </a:solidFill>
              </a:rPr>
              <a:t>}</a:t>
            </a:r>
          </a:p>
          <a:p>
            <a:r>
              <a:rPr lang="es-ES" dirty="0">
                <a:solidFill>
                  <a:prstClr val="black"/>
                </a:solidFill>
              </a:rPr>
              <a:t>#columna1</a:t>
            </a:r>
            <a:r>
              <a:rPr lang="es-ES" dirty="0" smtClean="0">
                <a:solidFill>
                  <a:prstClr val="black"/>
                </a:solidFill>
              </a:rPr>
              <a:t>,</a:t>
            </a:r>
            <a:br>
              <a:rPr lang="es-ES" dirty="0" smtClean="0">
                <a:solidFill>
                  <a:prstClr val="black"/>
                </a:solidFill>
              </a:rPr>
            </a:br>
            <a:r>
              <a:rPr lang="es-ES" dirty="0" smtClean="0">
                <a:solidFill>
                  <a:prstClr val="black"/>
                </a:solidFill>
              </a:rPr>
              <a:t>#</a:t>
            </a:r>
            <a:r>
              <a:rPr lang="es-ES" dirty="0">
                <a:solidFill>
                  <a:prstClr val="black"/>
                </a:solidFill>
              </a:rPr>
              <a:t>columna2</a:t>
            </a:r>
            <a:r>
              <a:rPr lang="es-ES" dirty="0" smtClean="0">
                <a:solidFill>
                  <a:prstClr val="black"/>
                </a:solidFill>
              </a:rPr>
              <a:t>,</a:t>
            </a:r>
            <a:br>
              <a:rPr lang="es-ES" dirty="0" smtClean="0">
                <a:solidFill>
                  <a:prstClr val="black"/>
                </a:solidFill>
              </a:rPr>
            </a:br>
            <a:r>
              <a:rPr lang="es-ES" dirty="0" smtClean="0">
                <a:solidFill>
                  <a:prstClr val="black"/>
                </a:solidFill>
              </a:rPr>
              <a:t>#</a:t>
            </a:r>
            <a:r>
              <a:rPr lang="es-ES" dirty="0">
                <a:solidFill>
                  <a:prstClr val="black"/>
                </a:solidFill>
              </a:rPr>
              <a:t>columna3 {</a:t>
            </a:r>
          </a:p>
          <a:p>
            <a:r>
              <a:rPr lang="es-ES" dirty="0" err="1">
                <a:solidFill>
                  <a:prstClr val="black"/>
                </a:solidFill>
              </a:rPr>
              <a:t>display</a:t>
            </a:r>
            <a:r>
              <a:rPr lang="es-ES" dirty="0">
                <a:solidFill>
                  <a:prstClr val="black"/>
                </a:solidFill>
              </a:rPr>
              <a:t>: </a:t>
            </a:r>
            <a:r>
              <a:rPr lang="es-ES" dirty="0" err="1">
                <a:solidFill>
                  <a:prstClr val="black"/>
                </a:solidFill>
              </a:rPr>
              <a:t>table-cell</a:t>
            </a:r>
            <a:r>
              <a:rPr lang="es-ES" dirty="0">
                <a:solidFill>
                  <a:prstClr val="black"/>
                </a:solidFill>
              </a:rPr>
              <a:t>;</a:t>
            </a:r>
          </a:p>
          <a:p>
            <a:r>
              <a:rPr lang="es-ES" dirty="0">
                <a:solidFill>
                  <a:prstClr val="black"/>
                </a:solidFill>
              </a:rPr>
              <a:t>}</a:t>
            </a:r>
          </a:p>
        </p:txBody>
      </p:sp>
      <p:sp>
        <p:nvSpPr>
          <p:cNvPr id="6" name="Rectángulo 5"/>
          <p:cNvSpPr/>
          <p:nvPr/>
        </p:nvSpPr>
        <p:spPr>
          <a:xfrm>
            <a:off x="981520" y="4692075"/>
            <a:ext cx="3553968" cy="1477328"/>
          </a:xfrm>
          <a:prstGeom prst="rect">
            <a:avLst/>
          </a:prstGeom>
        </p:spPr>
        <p:txBody>
          <a:bodyPr wrap="square">
            <a:spAutoFit/>
          </a:bodyPr>
          <a:lstStyle/>
          <a:p>
            <a:r>
              <a:rPr lang="es-ES" dirty="0">
                <a:solidFill>
                  <a:prstClr val="black"/>
                </a:solidFill>
              </a:rPr>
              <a:t>los elementos &lt;div&gt; que forman las columnas de la página en realidad </a:t>
            </a:r>
            <a:r>
              <a:rPr lang="es-ES" dirty="0" smtClean="0">
                <a:solidFill>
                  <a:prstClr val="black"/>
                </a:solidFill>
              </a:rPr>
              <a:t>se comportan </a:t>
            </a:r>
            <a:r>
              <a:rPr lang="es-ES" dirty="0">
                <a:solidFill>
                  <a:prstClr val="black"/>
                </a:solidFill>
              </a:rPr>
              <a:t>como celdas de tabla, lo que permite que el navegador las muestre con la misma altura.</a:t>
            </a:r>
          </a:p>
        </p:txBody>
      </p:sp>
    </p:spTree>
    <p:extLst>
      <p:ext uri="{BB962C8B-B14F-4D97-AF65-F5344CB8AC3E}">
        <p14:creationId xmlns:p14="http://schemas.microsoft.com/office/powerpoint/2010/main" val="447987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p:txBody>
          <a:bodyPr vert="horz" lIns="91440" tIns="45720" rIns="91440" bIns="45720" rtlCol="0" anchor="ctr">
            <a:normAutofit fontScale="90000"/>
          </a:bodyPr>
          <a:lstStyle/>
          <a:p>
            <a:pP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Ejemplo: Trilogía (2)</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2" name="CuadroTexto 1"/>
          <p:cNvSpPr txBox="1"/>
          <p:nvPr/>
        </p:nvSpPr>
        <p:spPr>
          <a:xfrm>
            <a:off x="846249" y="1624693"/>
            <a:ext cx="2100151" cy="3970318"/>
          </a:xfrm>
          <a:prstGeom prst="rect">
            <a:avLst/>
          </a:prstGeom>
          <a:noFill/>
        </p:spPr>
        <p:txBody>
          <a:bodyPr wrap="square" rtlCol="0">
            <a:spAutoFit/>
          </a:bodyPr>
          <a:lstStyle/>
          <a:p>
            <a:r>
              <a:rPr lang="es-ES" b="1" dirty="0" smtClean="0">
                <a:solidFill>
                  <a:prstClr val="black"/>
                </a:solidFill>
              </a:rPr>
              <a:t>Trilogía:</a:t>
            </a:r>
            <a:r>
              <a:rPr lang="es-ES" dirty="0" smtClean="0">
                <a:solidFill>
                  <a:prstClr val="black"/>
                </a:solidFill>
              </a:rPr>
              <a:t> De nuevo creamos la pagina web que presenta información sobre la trilogía del Neuromante, en la que la reseña de cada obra ocupa una columna, pero esta vez usaremos como modelos de distribución para conseguirlo el </a:t>
            </a:r>
            <a:r>
              <a:rPr lang="en-US" sz="2000" b="1" i="1" dirty="0" smtClean="0">
                <a:solidFill>
                  <a:prstClr val="black"/>
                </a:solidFill>
              </a:rPr>
              <a:t>Display: table</a:t>
            </a:r>
          </a:p>
        </p:txBody>
      </p:sp>
      <p:pic>
        <p:nvPicPr>
          <p:cNvPr id="4" name="Imagen 3"/>
          <p:cNvPicPr>
            <a:picLocks noChangeAspect="1"/>
          </p:cNvPicPr>
          <p:nvPr/>
        </p:nvPicPr>
        <p:blipFill>
          <a:blip r:embed="rId3"/>
          <a:stretch>
            <a:fillRect/>
          </a:stretch>
        </p:blipFill>
        <p:spPr>
          <a:xfrm>
            <a:off x="3284246" y="1624693"/>
            <a:ext cx="5015204" cy="4368800"/>
          </a:xfrm>
          <a:prstGeom prst="rect">
            <a:avLst/>
          </a:prstGeom>
        </p:spPr>
      </p:pic>
    </p:spTree>
    <p:extLst>
      <p:ext uri="{BB962C8B-B14F-4D97-AF65-F5344CB8AC3E}">
        <p14:creationId xmlns:p14="http://schemas.microsoft.com/office/powerpoint/2010/main" val="1341660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FlexiBox</a:t>
            </a:r>
            <a:endParaRPr lang="es-ES" dirty="0"/>
          </a:p>
        </p:txBody>
      </p:sp>
      <p:sp>
        <p:nvSpPr>
          <p:cNvPr id="3" name="Rectángulo 2"/>
          <p:cNvSpPr/>
          <p:nvPr/>
        </p:nvSpPr>
        <p:spPr>
          <a:xfrm>
            <a:off x="1247044" y="1482382"/>
            <a:ext cx="1265346"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smtClean="0">
                <a:solidFill>
                  <a:prstClr val="white"/>
                </a:solidFill>
              </a:rPr>
              <a:t>display:flex</a:t>
            </a:r>
            <a:endParaRPr lang="es-ES" b="1" dirty="0">
              <a:solidFill>
                <a:prstClr val="white"/>
              </a:solidFill>
            </a:endParaRPr>
          </a:p>
        </p:txBody>
      </p:sp>
      <p:sp>
        <p:nvSpPr>
          <p:cNvPr id="4" name="Rectángulo 3"/>
          <p:cNvSpPr/>
          <p:nvPr/>
        </p:nvSpPr>
        <p:spPr>
          <a:xfrm>
            <a:off x="4473420" y="1482382"/>
            <a:ext cx="3287485" cy="369332"/>
          </a:xfrm>
          <a:prstGeom prst="rect">
            <a:avLst/>
          </a:prstGeom>
        </p:spPr>
        <p:txBody>
          <a:bodyPr wrap="square">
            <a:spAutoFit/>
          </a:bodyPr>
          <a:lstStyle/>
          <a:p>
            <a:r>
              <a:rPr lang="es-ES" dirty="0">
                <a:solidFill>
                  <a:prstClr val="black"/>
                </a:solidFill>
              </a:rPr>
              <a:t>define un “</a:t>
            </a:r>
            <a:r>
              <a:rPr lang="es-ES" b="1" dirty="0">
                <a:solidFill>
                  <a:srgbClr val="FF0000"/>
                </a:solidFill>
              </a:rPr>
              <a:t>contenedor flexible</a:t>
            </a:r>
            <a:r>
              <a:rPr lang="es-ES" dirty="0">
                <a:solidFill>
                  <a:prstClr val="black"/>
                </a:solidFill>
              </a:rPr>
              <a:t>” </a:t>
            </a:r>
          </a:p>
        </p:txBody>
      </p:sp>
      <p:sp>
        <p:nvSpPr>
          <p:cNvPr id="5" name="Rectángulo 4"/>
          <p:cNvSpPr/>
          <p:nvPr/>
        </p:nvSpPr>
        <p:spPr>
          <a:xfrm>
            <a:off x="3912804" y="2540638"/>
            <a:ext cx="4408715" cy="646331"/>
          </a:xfrm>
          <a:prstGeom prst="rect">
            <a:avLst/>
          </a:prstGeom>
        </p:spPr>
        <p:txBody>
          <a:bodyPr wrap="square">
            <a:spAutoFit/>
          </a:bodyPr>
          <a:lstStyle/>
          <a:p>
            <a:r>
              <a:rPr lang="es-ES" dirty="0" smtClean="0">
                <a:solidFill>
                  <a:prstClr val="black"/>
                </a:solidFill>
              </a:rPr>
              <a:t>convierte </a:t>
            </a:r>
            <a:r>
              <a:rPr lang="es-ES" dirty="0">
                <a:solidFill>
                  <a:prstClr val="black"/>
                </a:solidFill>
              </a:rPr>
              <a:t>de forma automática a sus “hijos” directos en “</a:t>
            </a:r>
            <a:r>
              <a:rPr lang="es-ES" b="1" dirty="0">
                <a:solidFill>
                  <a:srgbClr val="FF0000"/>
                </a:solidFill>
              </a:rPr>
              <a:t>elementos flexibles</a:t>
            </a:r>
            <a:r>
              <a:rPr lang="es-ES" dirty="0">
                <a:solidFill>
                  <a:prstClr val="black"/>
                </a:solidFill>
              </a:rPr>
              <a:t>”</a:t>
            </a:r>
          </a:p>
        </p:txBody>
      </p:sp>
      <p:cxnSp>
        <p:nvCxnSpPr>
          <p:cNvPr id="7" name="Conector recto de flecha 6"/>
          <p:cNvCxnSpPr>
            <a:stCxn id="4" idx="2"/>
            <a:endCxn id="5" idx="0"/>
          </p:cNvCxnSpPr>
          <p:nvPr/>
        </p:nvCxnSpPr>
        <p:spPr>
          <a:xfrm flipH="1">
            <a:off x="6117162" y="1851714"/>
            <a:ext cx="1" cy="688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a:stCxn id="3" idx="3"/>
            <a:endCxn id="4" idx="1"/>
          </p:cNvCxnSpPr>
          <p:nvPr/>
        </p:nvCxnSpPr>
        <p:spPr>
          <a:xfrm>
            <a:off x="2512390" y="1667048"/>
            <a:ext cx="1961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3831161" y="3875893"/>
            <a:ext cx="4572000" cy="646331"/>
          </a:xfrm>
          <a:prstGeom prst="rect">
            <a:avLst/>
          </a:prstGeom>
        </p:spPr>
        <p:txBody>
          <a:bodyPr>
            <a:spAutoFit/>
          </a:bodyPr>
          <a:lstStyle/>
          <a:p>
            <a:r>
              <a:rPr lang="es-ES" dirty="0" smtClean="0">
                <a:solidFill>
                  <a:prstClr val="black"/>
                </a:solidFill>
              </a:rPr>
              <a:t>sus </a:t>
            </a:r>
            <a:r>
              <a:rPr lang="es-ES" dirty="0">
                <a:solidFill>
                  <a:prstClr val="black"/>
                </a:solidFill>
              </a:rPr>
              <a:t>tamaños y </a:t>
            </a:r>
            <a:r>
              <a:rPr lang="es-ES" dirty="0" smtClean="0">
                <a:solidFill>
                  <a:prstClr val="black"/>
                </a:solidFill>
              </a:rPr>
              <a:t>disposición se ajustará </a:t>
            </a:r>
            <a:r>
              <a:rPr lang="es-ES" dirty="0">
                <a:solidFill>
                  <a:prstClr val="black"/>
                </a:solidFill>
              </a:rPr>
              <a:t>siempre al espacio </a:t>
            </a:r>
            <a:r>
              <a:rPr lang="es-ES" dirty="0" smtClean="0">
                <a:solidFill>
                  <a:prstClr val="black"/>
                </a:solidFill>
              </a:rPr>
              <a:t>disponible en el contenedor  </a:t>
            </a:r>
            <a:endParaRPr lang="es-ES" dirty="0">
              <a:solidFill>
                <a:prstClr val="black"/>
              </a:solidFill>
            </a:endParaRPr>
          </a:p>
        </p:txBody>
      </p:sp>
      <p:cxnSp>
        <p:nvCxnSpPr>
          <p:cNvPr id="15" name="Conector recto de flecha 14"/>
          <p:cNvCxnSpPr>
            <a:stCxn id="5" idx="2"/>
            <a:endCxn id="11" idx="0"/>
          </p:cNvCxnSpPr>
          <p:nvPr/>
        </p:nvCxnSpPr>
        <p:spPr>
          <a:xfrm flipH="1">
            <a:off x="6117161" y="3186969"/>
            <a:ext cx="1" cy="688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946480" y="2063007"/>
            <a:ext cx="186647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smtClean="0">
                <a:solidFill>
                  <a:prstClr val="white"/>
                </a:solidFill>
              </a:rPr>
              <a:t>display:inline-flex</a:t>
            </a:r>
            <a:endParaRPr lang="es-ES" b="1" dirty="0">
              <a:solidFill>
                <a:prstClr val="white"/>
              </a:solidFill>
            </a:endParaRPr>
          </a:p>
        </p:txBody>
      </p:sp>
      <p:cxnSp>
        <p:nvCxnSpPr>
          <p:cNvPr id="19" name="Conector recto de flecha 18"/>
          <p:cNvCxnSpPr>
            <a:stCxn id="17" idx="2"/>
            <a:endCxn id="20" idx="0"/>
          </p:cNvCxnSpPr>
          <p:nvPr/>
        </p:nvCxnSpPr>
        <p:spPr>
          <a:xfrm flipH="1">
            <a:off x="1570520" y="2432339"/>
            <a:ext cx="309197" cy="61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628650" y="3044896"/>
            <a:ext cx="1883740" cy="1477328"/>
          </a:xfrm>
          <a:prstGeom prst="rect">
            <a:avLst/>
          </a:prstGeom>
          <a:noFill/>
        </p:spPr>
        <p:txBody>
          <a:bodyPr wrap="square" rtlCol="0">
            <a:spAutoFit/>
          </a:bodyPr>
          <a:lstStyle/>
          <a:p>
            <a:r>
              <a:rPr lang="es-ES" dirty="0" smtClean="0">
                <a:solidFill>
                  <a:prstClr val="black"/>
                </a:solidFill>
              </a:rPr>
              <a:t>El contenedor sería </a:t>
            </a:r>
            <a:r>
              <a:rPr lang="es-ES" dirty="0" err="1" smtClean="0">
                <a:solidFill>
                  <a:prstClr val="black"/>
                </a:solidFill>
              </a:rPr>
              <a:t>inline</a:t>
            </a:r>
            <a:r>
              <a:rPr lang="es-ES" dirty="0" smtClean="0">
                <a:solidFill>
                  <a:prstClr val="black"/>
                </a:solidFill>
              </a:rPr>
              <a:t> respecto al resto de los elementos de la pagina</a:t>
            </a:r>
            <a:endParaRPr lang="es-ES" dirty="0">
              <a:solidFill>
                <a:prstClr val="black"/>
              </a:solidFill>
            </a:endParaRPr>
          </a:p>
        </p:txBody>
      </p:sp>
      <p:sp>
        <p:nvSpPr>
          <p:cNvPr id="23" name="Rectángulo 22"/>
          <p:cNvSpPr/>
          <p:nvPr/>
        </p:nvSpPr>
        <p:spPr>
          <a:xfrm>
            <a:off x="2236508" y="4981652"/>
            <a:ext cx="4608169" cy="1103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5" name="Rectángulo 24"/>
          <p:cNvSpPr/>
          <p:nvPr/>
        </p:nvSpPr>
        <p:spPr>
          <a:xfrm>
            <a:off x="2468236" y="5088757"/>
            <a:ext cx="1265346" cy="88887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a:solidFill>
                <a:prstClr val="white"/>
              </a:solidFill>
            </a:endParaRPr>
          </a:p>
        </p:txBody>
      </p:sp>
      <p:sp>
        <p:nvSpPr>
          <p:cNvPr id="26" name="Rectángulo 25"/>
          <p:cNvSpPr/>
          <p:nvPr/>
        </p:nvSpPr>
        <p:spPr>
          <a:xfrm>
            <a:off x="3907919" y="5105269"/>
            <a:ext cx="1265346" cy="88887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a:solidFill>
                <a:prstClr val="white"/>
              </a:solidFill>
            </a:endParaRPr>
          </a:p>
        </p:txBody>
      </p:sp>
      <p:sp>
        <p:nvSpPr>
          <p:cNvPr id="27" name="Rectángulo 26"/>
          <p:cNvSpPr/>
          <p:nvPr/>
        </p:nvSpPr>
        <p:spPr>
          <a:xfrm>
            <a:off x="5347602" y="5088756"/>
            <a:ext cx="1265346" cy="88887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ES">
              <a:solidFill>
                <a:prstClr val="white"/>
              </a:solidFill>
            </a:endParaRPr>
          </a:p>
        </p:txBody>
      </p:sp>
      <p:sp>
        <p:nvSpPr>
          <p:cNvPr id="28" name="CuadroTexto 27"/>
          <p:cNvSpPr txBox="1"/>
          <p:nvPr/>
        </p:nvSpPr>
        <p:spPr>
          <a:xfrm>
            <a:off x="622488" y="5212403"/>
            <a:ext cx="1401390" cy="646331"/>
          </a:xfrm>
          <a:prstGeom prst="rect">
            <a:avLst/>
          </a:prstGeom>
          <a:noFill/>
        </p:spPr>
        <p:txBody>
          <a:bodyPr wrap="square" rtlCol="0">
            <a:spAutoFit/>
          </a:bodyPr>
          <a:lstStyle/>
          <a:p>
            <a:pPr algn="ctr"/>
            <a:r>
              <a:rPr lang="es-ES" dirty="0" smtClean="0">
                <a:solidFill>
                  <a:prstClr val="black"/>
                </a:solidFill>
              </a:rPr>
              <a:t>Contenedor flexible</a:t>
            </a:r>
            <a:endParaRPr lang="es-ES" dirty="0">
              <a:solidFill>
                <a:prstClr val="black"/>
              </a:solidFill>
            </a:endParaRPr>
          </a:p>
        </p:txBody>
      </p:sp>
      <p:sp>
        <p:nvSpPr>
          <p:cNvPr id="29" name="CuadroTexto 28"/>
          <p:cNvSpPr txBox="1"/>
          <p:nvPr/>
        </p:nvSpPr>
        <p:spPr>
          <a:xfrm>
            <a:off x="7120685" y="5209152"/>
            <a:ext cx="1164077" cy="646331"/>
          </a:xfrm>
          <a:prstGeom prst="rect">
            <a:avLst/>
          </a:prstGeom>
          <a:noFill/>
        </p:spPr>
        <p:txBody>
          <a:bodyPr wrap="square" rtlCol="0">
            <a:spAutoFit/>
          </a:bodyPr>
          <a:lstStyle/>
          <a:p>
            <a:pPr algn="ctr"/>
            <a:r>
              <a:rPr lang="es-ES" dirty="0" err="1" smtClean="0">
                <a:solidFill>
                  <a:prstClr val="black"/>
                </a:solidFill>
              </a:rPr>
              <a:t>Items</a:t>
            </a:r>
            <a:r>
              <a:rPr lang="es-ES" dirty="0" smtClean="0">
                <a:solidFill>
                  <a:prstClr val="black"/>
                </a:solidFill>
              </a:rPr>
              <a:t> “flexibles”</a:t>
            </a:r>
            <a:endParaRPr lang="es-ES" dirty="0">
              <a:solidFill>
                <a:prstClr val="black"/>
              </a:solidFill>
            </a:endParaRPr>
          </a:p>
        </p:txBody>
      </p:sp>
      <p:cxnSp>
        <p:nvCxnSpPr>
          <p:cNvPr id="31" name="Conector recto de flecha 30"/>
          <p:cNvCxnSpPr>
            <a:stCxn id="28" idx="3"/>
          </p:cNvCxnSpPr>
          <p:nvPr/>
        </p:nvCxnSpPr>
        <p:spPr>
          <a:xfrm flipV="1">
            <a:off x="2023878" y="5532317"/>
            <a:ext cx="339943" cy="32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Conector recto de flecha 35"/>
          <p:cNvCxnSpPr>
            <a:stCxn id="29" idx="1"/>
          </p:cNvCxnSpPr>
          <p:nvPr/>
        </p:nvCxnSpPr>
        <p:spPr>
          <a:xfrm flipH="1" flipV="1">
            <a:off x="6186791" y="5532317"/>
            <a:ext cx="9338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82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Contenedor flexibles</a:t>
            </a:r>
            <a:endParaRPr lang="es-ES" dirty="0"/>
          </a:p>
        </p:txBody>
      </p:sp>
      <p:sp>
        <p:nvSpPr>
          <p:cNvPr id="3" name="Rectángulo 2"/>
          <p:cNvSpPr/>
          <p:nvPr/>
        </p:nvSpPr>
        <p:spPr>
          <a:xfrm>
            <a:off x="1038899" y="1691305"/>
            <a:ext cx="1492716"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prstClr val="white"/>
                </a:solidFill>
              </a:rPr>
              <a:t>flex-direction</a:t>
            </a:r>
            <a:endParaRPr lang="es-ES" b="1" dirty="0">
              <a:solidFill>
                <a:prstClr val="white"/>
              </a:solidFill>
            </a:endParaRPr>
          </a:p>
        </p:txBody>
      </p:sp>
      <p:pic>
        <p:nvPicPr>
          <p:cNvPr id="4" name="Imagen 3"/>
          <p:cNvPicPr>
            <a:picLocks noChangeAspect="1"/>
          </p:cNvPicPr>
          <p:nvPr/>
        </p:nvPicPr>
        <p:blipFill>
          <a:blip r:embed="rId2"/>
          <a:stretch>
            <a:fillRect/>
          </a:stretch>
        </p:blipFill>
        <p:spPr>
          <a:xfrm>
            <a:off x="3556453" y="1437821"/>
            <a:ext cx="3105150" cy="876300"/>
          </a:xfrm>
          <a:prstGeom prst="rect">
            <a:avLst/>
          </a:prstGeom>
        </p:spPr>
      </p:pic>
      <p:sp>
        <p:nvSpPr>
          <p:cNvPr id="5" name="Rectángulo 4"/>
          <p:cNvSpPr/>
          <p:nvPr/>
        </p:nvSpPr>
        <p:spPr>
          <a:xfrm>
            <a:off x="1311932" y="3395880"/>
            <a:ext cx="1120820"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prstClr val="white"/>
                </a:solidFill>
              </a:rPr>
              <a:t>flex-wrap</a:t>
            </a:r>
            <a:endParaRPr lang="es-ES" b="1" dirty="0">
              <a:solidFill>
                <a:prstClr val="white"/>
              </a:solidFill>
            </a:endParaRPr>
          </a:p>
        </p:txBody>
      </p:sp>
      <p:pic>
        <p:nvPicPr>
          <p:cNvPr id="6" name="Imagen 5"/>
          <p:cNvPicPr>
            <a:picLocks noChangeAspect="1"/>
          </p:cNvPicPr>
          <p:nvPr/>
        </p:nvPicPr>
        <p:blipFill>
          <a:blip r:embed="rId3"/>
          <a:stretch>
            <a:fillRect/>
          </a:stretch>
        </p:blipFill>
        <p:spPr>
          <a:xfrm>
            <a:off x="3759879" y="3302732"/>
            <a:ext cx="3133725" cy="1152525"/>
          </a:xfrm>
          <a:prstGeom prst="rect">
            <a:avLst/>
          </a:prstGeom>
        </p:spPr>
      </p:pic>
      <p:sp>
        <p:nvSpPr>
          <p:cNvPr id="7" name="CuadroTexto 6"/>
          <p:cNvSpPr txBox="1"/>
          <p:nvPr/>
        </p:nvSpPr>
        <p:spPr>
          <a:xfrm>
            <a:off x="875367" y="4585142"/>
            <a:ext cx="2307092" cy="646331"/>
          </a:xfrm>
          <a:prstGeom prst="rect">
            <a:avLst/>
          </a:prstGeom>
          <a:noFill/>
        </p:spPr>
        <p:txBody>
          <a:bodyPr wrap="square" rtlCol="0">
            <a:spAutoFit/>
          </a:bodyPr>
          <a:lstStyle/>
          <a:p>
            <a:r>
              <a:rPr lang="es-ES" dirty="0" smtClean="0">
                <a:solidFill>
                  <a:prstClr val="black"/>
                </a:solidFill>
              </a:rPr>
              <a:t>Ambos se pueden resumir en </a:t>
            </a:r>
            <a:r>
              <a:rPr lang="es-ES" b="1" dirty="0" err="1" smtClean="0">
                <a:solidFill>
                  <a:prstClr val="black"/>
                </a:solidFill>
              </a:rPr>
              <a:t>flex-flow</a:t>
            </a:r>
            <a:endParaRPr lang="es-ES" b="1" dirty="0">
              <a:solidFill>
                <a:prstClr val="black"/>
              </a:solidFill>
            </a:endParaRPr>
          </a:p>
        </p:txBody>
      </p:sp>
      <p:sp>
        <p:nvSpPr>
          <p:cNvPr id="8" name="Rectángulo 7"/>
          <p:cNvSpPr/>
          <p:nvPr/>
        </p:nvSpPr>
        <p:spPr>
          <a:xfrm>
            <a:off x="1224847" y="5834744"/>
            <a:ext cx="160813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prstClr val="white"/>
                </a:solidFill>
              </a:rPr>
              <a:t>justify-content</a:t>
            </a:r>
            <a:endParaRPr lang="es-ES" b="1" dirty="0">
              <a:solidFill>
                <a:prstClr val="white"/>
              </a:solidFill>
            </a:endParaRPr>
          </a:p>
        </p:txBody>
      </p:sp>
      <p:sp>
        <p:nvSpPr>
          <p:cNvPr id="9" name="Rectángulo 8"/>
          <p:cNvSpPr/>
          <p:nvPr/>
        </p:nvSpPr>
        <p:spPr>
          <a:xfrm>
            <a:off x="4329800" y="5834744"/>
            <a:ext cx="1241430"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prstClr val="white"/>
                </a:solidFill>
              </a:rPr>
              <a:t>align-items</a:t>
            </a:r>
            <a:endParaRPr lang="es-ES" b="1" dirty="0">
              <a:solidFill>
                <a:prstClr val="white"/>
              </a:solidFill>
            </a:endParaRPr>
          </a:p>
        </p:txBody>
      </p:sp>
      <p:sp>
        <p:nvSpPr>
          <p:cNvPr id="10" name="Rectángulo 9"/>
          <p:cNvSpPr/>
          <p:nvPr/>
        </p:nvSpPr>
        <p:spPr>
          <a:xfrm>
            <a:off x="6342742" y="5834744"/>
            <a:ext cx="1447640"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prstClr val="white"/>
                </a:solidFill>
              </a:rPr>
              <a:t>align-content</a:t>
            </a:r>
            <a:endParaRPr lang="es-ES" b="1" dirty="0">
              <a:solidFill>
                <a:prstClr val="white"/>
              </a:solidFill>
            </a:endParaRPr>
          </a:p>
        </p:txBody>
      </p:sp>
      <p:pic>
        <p:nvPicPr>
          <p:cNvPr id="11" name="Picture 2" descr="http://www.blog.pc-serveis.es/wp-content/uploads/2012/08/css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3556453" y="2561368"/>
            <a:ext cx="4256678" cy="369332"/>
          </a:xfrm>
          <a:prstGeom prst="rect">
            <a:avLst/>
          </a:prstGeom>
          <a:noFill/>
        </p:spPr>
        <p:txBody>
          <a:bodyPr wrap="none" rtlCol="0">
            <a:spAutoFit/>
          </a:bodyPr>
          <a:lstStyle/>
          <a:p>
            <a:r>
              <a:rPr lang="es-ES" dirty="0" err="1" smtClean="0">
                <a:solidFill>
                  <a:prstClr val="black"/>
                </a:solidFill>
              </a:rPr>
              <a:t>Row</a:t>
            </a:r>
            <a:r>
              <a:rPr lang="es-ES" dirty="0" smtClean="0">
                <a:solidFill>
                  <a:prstClr val="black"/>
                </a:solidFill>
              </a:rPr>
              <a:t> – </a:t>
            </a:r>
            <a:r>
              <a:rPr lang="es-ES" dirty="0" err="1" smtClean="0">
                <a:solidFill>
                  <a:prstClr val="black"/>
                </a:solidFill>
              </a:rPr>
              <a:t>row</a:t>
            </a:r>
            <a:r>
              <a:rPr lang="es-ES" dirty="0" smtClean="0">
                <a:solidFill>
                  <a:prstClr val="black"/>
                </a:solidFill>
              </a:rPr>
              <a:t> reverse – </a:t>
            </a:r>
            <a:r>
              <a:rPr lang="es-ES" dirty="0" err="1" smtClean="0">
                <a:solidFill>
                  <a:prstClr val="black"/>
                </a:solidFill>
              </a:rPr>
              <a:t>colum</a:t>
            </a:r>
            <a:r>
              <a:rPr lang="es-ES" dirty="0" smtClean="0">
                <a:solidFill>
                  <a:prstClr val="black"/>
                </a:solidFill>
              </a:rPr>
              <a:t> – </a:t>
            </a:r>
            <a:r>
              <a:rPr lang="es-ES" dirty="0" err="1" smtClean="0">
                <a:solidFill>
                  <a:prstClr val="black"/>
                </a:solidFill>
              </a:rPr>
              <a:t>colum</a:t>
            </a:r>
            <a:r>
              <a:rPr lang="es-ES" dirty="0" smtClean="0">
                <a:solidFill>
                  <a:prstClr val="black"/>
                </a:solidFill>
              </a:rPr>
              <a:t> reverse</a:t>
            </a:r>
            <a:endParaRPr lang="es-ES" dirty="0">
              <a:solidFill>
                <a:prstClr val="black"/>
              </a:solidFill>
            </a:endParaRPr>
          </a:p>
        </p:txBody>
      </p:sp>
      <p:sp>
        <p:nvSpPr>
          <p:cNvPr id="13" name="CuadroTexto 12"/>
          <p:cNvSpPr txBox="1"/>
          <p:nvPr/>
        </p:nvSpPr>
        <p:spPr>
          <a:xfrm>
            <a:off x="4572000" y="4827289"/>
            <a:ext cx="3076611" cy="369332"/>
          </a:xfrm>
          <a:prstGeom prst="rect">
            <a:avLst/>
          </a:prstGeom>
          <a:noFill/>
        </p:spPr>
        <p:txBody>
          <a:bodyPr wrap="none" rtlCol="0">
            <a:spAutoFit/>
          </a:bodyPr>
          <a:lstStyle/>
          <a:p>
            <a:r>
              <a:rPr lang="es-ES" dirty="0" err="1" smtClean="0">
                <a:solidFill>
                  <a:prstClr val="black"/>
                </a:solidFill>
              </a:rPr>
              <a:t>Nowrap</a:t>
            </a:r>
            <a:r>
              <a:rPr lang="es-ES" dirty="0" smtClean="0">
                <a:solidFill>
                  <a:prstClr val="black"/>
                </a:solidFill>
              </a:rPr>
              <a:t> – </a:t>
            </a:r>
            <a:r>
              <a:rPr lang="es-ES" dirty="0" err="1" smtClean="0">
                <a:solidFill>
                  <a:prstClr val="black"/>
                </a:solidFill>
              </a:rPr>
              <a:t>wrap</a:t>
            </a:r>
            <a:r>
              <a:rPr lang="es-ES" dirty="0" smtClean="0">
                <a:solidFill>
                  <a:prstClr val="black"/>
                </a:solidFill>
              </a:rPr>
              <a:t> – </a:t>
            </a:r>
            <a:r>
              <a:rPr lang="es-ES" dirty="0" err="1" smtClean="0">
                <a:solidFill>
                  <a:prstClr val="black"/>
                </a:solidFill>
              </a:rPr>
              <a:t>wrap</a:t>
            </a:r>
            <a:r>
              <a:rPr lang="es-ES" dirty="0" smtClean="0">
                <a:solidFill>
                  <a:prstClr val="black"/>
                </a:solidFill>
              </a:rPr>
              <a:t>-reverse</a:t>
            </a:r>
            <a:endParaRPr lang="es-ES" dirty="0">
              <a:solidFill>
                <a:prstClr val="black"/>
              </a:solidFill>
            </a:endParaRPr>
          </a:p>
        </p:txBody>
      </p:sp>
    </p:spTree>
    <p:extLst>
      <p:ext uri="{BB962C8B-B14F-4D97-AF65-F5344CB8AC3E}">
        <p14:creationId xmlns:p14="http://schemas.microsoft.com/office/powerpoint/2010/main" val="37163172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Items</a:t>
            </a:r>
            <a:r>
              <a:rPr lang="es-ES" dirty="0" smtClean="0"/>
              <a:t> flexibles</a:t>
            </a:r>
            <a:endParaRPr lang="es-ES" dirty="0"/>
          </a:p>
        </p:txBody>
      </p:sp>
      <p:sp>
        <p:nvSpPr>
          <p:cNvPr id="3" name="Rectángulo 2"/>
          <p:cNvSpPr/>
          <p:nvPr/>
        </p:nvSpPr>
        <p:spPr>
          <a:xfrm>
            <a:off x="1038899" y="1691305"/>
            <a:ext cx="1623201"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smtClean="0">
                <a:solidFill>
                  <a:prstClr val="white"/>
                </a:solidFill>
              </a:rPr>
              <a:t>order</a:t>
            </a:r>
            <a:r>
              <a:rPr lang="es-ES" b="1" dirty="0" smtClean="0">
                <a:solidFill>
                  <a:prstClr val="white"/>
                </a:solidFill>
              </a:rPr>
              <a:t> &lt;entero&gt;</a:t>
            </a:r>
            <a:endParaRPr lang="es-ES" b="1" dirty="0">
              <a:solidFill>
                <a:prstClr val="white"/>
              </a:solidFill>
            </a:endParaRPr>
          </a:p>
        </p:txBody>
      </p:sp>
      <p:pic>
        <p:nvPicPr>
          <p:cNvPr id="11" name="Picture 2" descr="http://www.blog.pc-serveis.es/wp-content/uploads/2012/08/cs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813" y="369764"/>
            <a:ext cx="620770" cy="869463"/>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3556453" y="2561368"/>
            <a:ext cx="4256678" cy="369332"/>
          </a:xfrm>
          <a:prstGeom prst="rect">
            <a:avLst/>
          </a:prstGeom>
          <a:noFill/>
        </p:spPr>
        <p:txBody>
          <a:bodyPr wrap="none" rtlCol="0">
            <a:spAutoFit/>
          </a:bodyPr>
          <a:lstStyle/>
          <a:p>
            <a:r>
              <a:rPr lang="es-ES" dirty="0" err="1" smtClean="0">
                <a:solidFill>
                  <a:prstClr val="black"/>
                </a:solidFill>
              </a:rPr>
              <a:t>Row</a:t>
            </a:r>
            <a:r>
              <a:rPr lang="es-ES" dirty="0" smtClean="0">
                <a:solidFill>
                  <a:prstClr val="black"/>
                </a:solidFill>
              </a:rPr>
              <a:t> – </a:t>
            </a:r>
            <a:r>
              <a:rPr lang="es-ES" dirty="0" err="1" smtClean="0">
                <a:solidFill>
                  <a:prstClr val="black"/>
                </a:solidFill>
              </a:rPr>
              <a:t>row</a:t>
            </a:r>
            <a:r>
              <a:rPr lang="es-ES" dirty="0" smtClean="0">
                <a:solidFill>
                  <a:prstClr val="black"/>
                </a:solidFill>
              </a:rPr>
              <a:t> reverse – </a:t>
            </a:r>
            <a:r>
              <a:rPr lang="es-ES" dirty="0" err="1" smtClean="0">
                <a:solidFill>
                  <a:prstClr val="black"/>
                </a:solidFill>
              </a:rPr>
              <a:t>colum</a:t>
            </a:r>
            <a:r>
              <a:rPr lang="es-ES" dirty="0" smtClean="0">
                <a:solidFill>
                  <a:prstClr val="black"/>
                </a:solidFill>
              </a:rPr>
              <a:t> – </a:t>
            </a:r>
            <a:r>
              <a:rPr lang="es-ES" dirty="0" err="1" smtClean="0">
                <a:solidFill>
                  <a:prstClr val="black"/>
                </a:solidFill>
              </a:rPr>
              <a:t>colum</a:t>
            </a:r>
            <a:r>
              <a:rPr lang="es-ES" dirty="0" smtClean="0">
                <a:solidFill>
                  <a:prstClr val="black"/>
                </a:solidFill>
              </a:rPr>
              <a:t> reverse</a:t>
            </a:r>
            <a:endParaRPr lang="es-ES" dirty="0">
              <a:solidFill>
                <a:prstClr val="black"/>
              </a:solidFill>
            </a:endParaRPr>
          </a:p>
        </p:txBody>
      </p:sp>
      <p:pic>
        <p:nvPicPr>
          <p:cNvPr id="14" name="Imagen 13"/>
          <p:cNvPicPr>
            <a:picLocks noChangeAspect="1"/>
          </p:cNvPicPr>
          <p:nvPr/>
        </p:nvPicPr>
        <p:blipFill>
          <a:blip r:embed="rId4"/>
          <a:stretch>
            <a:fillRect/>
          </a:stretch>
        </p:blipFill>
        <p:spPr>
          <a:xfrm>
            <a:off x="3332616" y="1691305"/>
            <a:ext cx="4162425" cy="533400"/>
          </a:xfrm>
          <a:prstGeom prst="rect">
            <a:avLst/>
          </a:prstGeom>
        </p:spPr>
      </p:pic>
      <p:sp>
        <p:nvSpPr>
          <p:cNvPr id="15" name="Rectángulo 14"/>
          <p:cNvSpPr/>
          <p:nvPr/>
        </p:nvSpPr>
        <p:spPr>
          <a:xfrm>
            <a:off x="1290089" y="3023156"/>
            <a:ext cx="1120820"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prstClr val="white"/>
                </a:solidFill>
              </a:rPr>
              <a:t>flex-grow</a:t>
            </a:r>
            <a:endParaRPr lang="es-ES" b="1" dirty="0">
              <a:solidFill>
                <a:prstClr val="white"/>
              </a:solidFill>
            </a:endParaRPr>
          </a:p>
        </p:txBody>
      </p:sp>
      <p:sp>
        <p:nvSpPr>
          <p:cNvPr id="16" name="Rectángulo 15"/>
          <p:cNvSpPr/>
          <p:nvPr/>
        </p:nvSpPr>
        <p:spPr>
          <a:xfrm>
            <a:off x="1290089" y="3458249"/>
            <a:ext cx="1236236"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prstClr val="white"/>
                </a:solidFill>
              </a:rPr>
              <a:t>flex-shrink</a:t>
            </a:r>
            <a:endParaRPr lang="es-ES" b="1" dirty="0">
              <a:solidFill>
                <a:prstClr val="white"/>
              </a:solidFill>
            </a:endParaRPr>
          </a:p>
        </p:txBody>
      </p:sp>
      <p:sp>
        <p:nvSpPr>
          <p:cNvPr id="17" name="Rectángulo 16"/>
          <p:cNvSpPr/>
          <p:nvPr/>
        </p:nvSpPr>
        <p:spPr>
          <a:xfrm>
            <a:off x="1290089" y="3893342"/>
            <a:ext cx="1078757"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prstClr val="white"/>
                </a:solidFill>
              </a:rPr>
              <a:t>flex-basis</a:t>
            </a:r>
            <a:endParaRPr lang="es-ES" b="1" dirty="0">
              <a:solidFill>
                <a:prstClr val="white"/>
              </a:solidFill>
            </a:endParaRPr>
          </a:p>
        </p:txBody>
      </p:sp>
      <p:sp>
        <p:nvSpPr>
          <p:cNvPr id="18" name="CuadroTexto 17"/>
          <p:cNvSpPr txBox="1"/>
          <p:nvPr/>
        </p:nvSpPr>
        <p:spPr>
          <a:xfrm>
            <a:off x="1180167" y="4447340"/>
            <a:ext cx="1786733" cy="646331"/>
          </a:xfrm>
          <a:prstGeom prst="rect">
            <a:avLst/>
          </a:prstGeom>
          <a:noFill/>
        </p:spPr>
        <p:txBody>
          <a:bodyPr wrap="square" rtlCol="0">
            <a:spAutoFit/>
          </a:bodyPr>
          <a:lstStyle/>
          <a:p>
            <a:r>
              <a:rPr lang="es-ES" dirty="0" smtClean="0">
                <a:solidFill>
                  <a:prstClr val="black"/>
                </a:solidFill>
              </a:rPr>
              <a:t>Se pueden resumir en </a:t>
            </a:r>
            <a:r>
              <a:rPr lang="es-ES" b="1" dirty="0" err="1" smtClean="0">
                <a:solidFill>
                  <a:prstClr val="black"/>
                </a:solidFill>
              </a:rPr>
              <a:t>flex</a:t>
            </a:r>
            <a:endParaRPr lang="es-ES" b="1" dirty="0">
              <a:solidFill>
                <a:prstClr val="black"/>
              </a:solidFill>
            </a:endParaRPr>
          </a:p>
        </p:txBody>
      </p:sp>
      <p:pic>
        <p:nvPicPr>
          <p:cNvPr id="19" name="Imagen 18"/>
          <p:cNvPicPr>
            <a:picLocks noChangeAspect="1"/>
          </p:cNvPicPr>
          <p:nvPr/>
        </p:nvPicPr>
        <p:blipFill>
          <a:blip r:embed="rId5"/>
          <a:stretch>
            <a:fillRect/>
          </a:stretch>
        </p:blipFill>
        <p:spPr>
          <a:xfrm>
            <a:off x="3935095" y="3218146"/>
            <a:ext cx="3790950" cy="933450"/>
          </a:xfrm>
          <a:prstGeom prst="rect">
            <a:avLst/>
          </a:prstGeom>
        </p:spPr>
      </p:pic>
      <p:cxnSp>
        <p:nvCxnSpPr>
          <p:cNvPr id="21" name="Conector recto de flecha 20"/>
          <p:cNvCxnSpPr>
            <a:stCxn id="15" idx="3"/>
            <a:endCxn id="19" idx="1"/>
          </p:cNvCxnSpPr>
          <p:nvPr/>
        </p:nvCxnSpPr>
        <p:spPr>
          <a:xfrm>
            <a:off x="2410909" y="3207822"/>
            <a:ext cx="1524186" cy="477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1290089" y="6150172"/>
            <a:ext cx="1050288"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prstClr val="white"/>
                </a:solidFill>
              </a:rPr>
              <a:t>align-self</a:t>
            </a:r>
            <a:endParaRPr lang="es-ES" b="1" dirty="0">
              <a:solidFill>
                <a:prstClr val="white"/>
              </a:solidFill>
            </a:endParaRPr>
          </a:p>
        </p:txBody>
      </p:sp>
      <p:sp>
        <p:nvSpPr>
          <p:cNvPr id="23" name="Rectángulo 22"/>
          <p:cNvSpPr/>
          <p:nvPr/>
        </p:nvSpPr>
        <p:spPr>
          <a:xfrm>
            <a:off x="3943350" y="4363063"/>
            <a:ext cx="4572000" cy="646331"/>
          </a:xfrm>
          <a:prstGeom prst="rect">
            <a:avLst/>
          </a:prstGeom>
        </p:spPr>
        <p:txBody>
          <a:bodyPr>
            <a:spAutoFit/>
          </a:bodyPr>
          <a:lstStyle/>
          <a:p>
            <a:r>
              <a:rPr lang="es-ES" dirty="0" err="1" smtClean="0">
                <a:solidFill>
                  <a:prstClr val="black"/>
                </a:solidFill>
              </a:rPr>
              <a:t>flex-grow</a:t>
            </a:r>
            <a:r>
              <a:rPr lang="es-ES" dirty="0" smtClean="0">
                <a:solidFill>
                  <a:prstClr val="black"/>
                </a:solidFill>
              </a:rPr>
              <a:t> (default 0):  </a:t>
            </a:r>
            <a:r>
              <a:rPr lang="es-ES" dirty="0">
                <a:solidFill>
                  <a:prstClr val="black"/>
                </a:solidFill>
              </a:rPr>
              <a:t>cuanto crecerá el </a:t>
            </a:r>
            <a:r>
              <a:rPr lang="es-ES" dirty="0" smtClean="0">
                <a:solidFill>
                  <a:prstClr val="black"/>
                </a:solidFill>
              </a:rPr>
              <a:t>cuando </a:t>
            </a:r>
            <a:r>
              <a:rPr lang="es-ES" dirty="0">
                <a:solidFill>
                  <a:prstClr val="black"/>
                </a:solidFill>
              </a:rPr>
              <a:t>hay espacio </a:t>
            </a:r>
          </a:p>
        </p:txBody>
      </p:sp>
      <p:sp>
        <p:nvSpPr>
          <p:cNvPr id="24" name="Rectángulo 23"/>
          <p:cNvSpPr/>
          <p:nvPr/>
        </p:nvSpPr>
        <p:spPr>
          <a:xfrm>
            <a:off x="3943350" y="4967610"/>
            <a:ext cx="4572000" cy="646331"/>
          </a:xfrm>
          <a:prstGeom prst="rect">
            <a:avLst/>
          </a:prstGeom>
        </p:spPr>
        <p:txBody>
          <a:bodyPr>
            <a:spAutoFit/>
          </a:bodyPr>
          <a:lstStyle/>
          <a:p>
            <a:r>
              <a:rPr lang="es-ES" dirty="0" err="1" smtClean="0">
                <a:solidFill>
                  <a:prstClr val="black"/>
                </a:solidFill>
              </a:rPr>
              <a:t>flex-shrink</a:t>
            </a:r>
            <a:r>
              <a:rPr lang="es-ES" dirty="0" smtClean="0">
                <a:solidFill>
                  <a:prstClr val="black"/>
                </a:solidFill>
              </a:rPr>
              <a:t> (reducción, default 1) </a:t>
            </a:r>
            <a:r>
              <a:rPr lang="es-ES" dirty="0">
                <a:solidFill>
                  <a:prstClr val="black"/>
                </a:solidFill>
              </a:rPr>
              <a:t>cuanto decrecerá el elemento </a:t>
            </a:r>
            <a:r>
              <a:rPr lang="es-ES" dirty="0" smtClean="0">
                <a:solidFill>
                  <a:prstClr val="black"/>
                </a:solidFill>
              </a:rPr>
              <a:t>cuando no hay espacio</a:t>
            </a:r>
            <a:endParaRPr lang="es-ES" dirty="0">
              <a:solidFill>
                <a:prstClr val="black"/>
              </a:solidFill>
            </a:endParaRPr>
          </a:p>
        </p:txBody>
      </p:sp>
      <p:sp>
        <p:nvSpPr>
          <p:cNvPr id="25" name="Rectángulo 24"/>
          <p:cNvSpPr/>
          <p:nvPr/>
        </p:nvSpPr>
        <p:spPr>
          <a:xfrm>
            <a:off x="3943350" y="5572157"/>
            <a:ext cx="4572000" cy="646331"/>
          </a:xfrm>
          <a:prstGeom prst="rect">
            <a:avLst/>
          </a:prstGeom>
        </p:spPr>
        <p:txBody>
          <a:bodyPr>
            <a:spAutoFit/>
          </a:bodyPr>
          <a:lstStyle/>
          <a:p>
            <a:r>
              <a:rPr lang="es-ES" dirty="0" err="1" smtClean="0">
                <a:solidFill>
                  <a:prstClr val="black"/>
                </a:solidFill>
              </a:rPr>
              <a:t>flex-basis</a:t>
            </a:r>
            <a:r>
              <a:rPr lang="es-ES" dirty="0" smtClean="0">
                <a:solidFill>
                  <a:prstClr val="black"/>
                </a:solidFill>
              </a:rPr>
              <a:t> (default </a:t>
            </a:r>
            <a:r>
              <a:rPr lang="es-ES" dirty="0">
                <a:solidFill>
                  <a:prstClr val="black"/>
                </a:solidFill>
              </a:rPr>
              <a:t>= </a:t>
            </a:r>
            <a:r>
              <a:rPr lang="es-ES" dirty="0" smtClean="0">
                <a:solidFill>
                  <a:prstClr val="black"/>
                </a:solidFill>
              </a:rPr>
              <a:t>‘</a:t>
            </a:r>
            <a:r>
              <a:rPr lang="es-ES" dirty="0" err="1">
                <a:solidFill>
                  <a:prstClr val="black"/>
                </a:solidFill>
              </a:rPr>
              <a:t>main-size</a:t>
            </a:r>
            <a:r>
              <a:rPr lang="es-ES" dirty="0">
                <a:solidFill>
                  <a:prstClr val="black"/>
                </a:solidFill>
              </a:rPr>
              <a:t>’ </a:t>
            </a:r>
            <a:r>
              <a:rPr lang="es-ES" dirty="0" smtClean="0">
                <a:solidFill>
                  <a:prstClr val="black"/>
                </a:solidFill>
              </a:rPr>
              <a:t>): tamaño </a:t>
            </a:r>
            <a:r>
              <a:rPr lang="es-ES" dirty="0">
                <a:solidFill>
                  <a:prstClr val="black"/>
                </a:solidFill>
              </a:rPr>
              <a:t>inicial del elemento </a:t>
            </a:r>
          </a:p>
        </p:txBody>
      </p:sp>
    </p:spTree>
    <p:extLst>
      <p:ext uri="{BB962C8B-B14F-4D97-AF65-F5344CB8AC3E}">
        <p14:creationId xmlns:p14="http://schemas.microsoft.com/office/powerpoint/2010/main" val="3737104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p:txBody>
          <a:bodyPr vert="horz" lIns="91440" tIns="45720" rIns="91440" bIns="45720" rtlCol="0" anchor="ctr">
            <a:normAutofit fontScale="90000"/>
          </a:bodyPr>
          <a:lstStyle/>
          <a:p>
            <a:pP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Ejemplo: Trilogía (3)</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2" name="CuadroTexto 1"/>
          <p:cNvSpPr txBox="1"/>
          <p:nvPr/>
        </p:nvSpPr>
        <p:spPr>
          <a:xfrm>
            <a:off x="795449" y="1646134"/>
            <a:ext cx="2252551" cy="4031873"/>
          </a:xfrm>
          <a:prstGeom prst="rect">
            <a:avLst/>
          </a:prstGeom>
          <a:noFill/>
        </p:spPr>
        <p:txBody>
          <a:bodyPr wrap="square" rtlCol="0">
            <a:spAutoFit/>
          </a:bodyPr>
          <a:lstStyle/>
          <a:p>
            <a:r>
              <a:rPr lang="es-ES" b="1" dirty="0" smtClean="0">
                <a:solidFill>
                  <a:prstClr val="black"/>
                </a:solidFill>
              </a:rPr>
              <a:t>Trilogía:</a:t>
            </a:r>
            <a:r>
              <a:rPr lang="es-ES" dirty="0" smtClean="0">
                <a:solidFill>
                  <a:prstClr val="black"/>
                </a:solidFill>
              </a:rPr>
              <a:t> Una vez más recreamos la pagina web sobre la trilogía del Neuromante. En este caso, utilizaremos </a:t>
            </a:r>
            <a:r>
              <a:rPr lang="en-US" sz="2000" b="1" i="1" dirty="0" smtClean="0">
                <a:solidFill>
                  <a:prstClr val="black"/>
                </a:solidFill>
              </a:rPr>
              <a:t>display flex</a:t>
            </a:r>
            <a:r>
              <a:rPr lang="es-ES" sz="2000" dirty="0" smtClean="0">
                <a:solidFill>
                  <a:prstClr val="black"/>
                </a:solidFill>
              </a:rPr>
              <a:t> </a:t>
            </a:r>
            <a:r>
              <a:rPr lang="es-ES" dirty="0" smtClean="0">
                <a:solidFill>
                  <a:prstClr val="black"/>
                </a:solidFill>
              </a:rPr>
              <a:t>para conseguir que la reseña de cada obra ocupe una columna y al poner sobre ella el ratón, ocupe el doble de ancho que las otras dos columnas.</a:t>
            </a:r>
          </a:p>
        </p:txBody>
      </p:sp>
      <p:pic>
        <p:nvPicPr>
          <p:cNvPr id="4" name="Imagen 3"/>
          <p:cNvPicPr>
            <a:picLocks noChangeAspect="1"/>
          </p:cNvPicPr>
          <p:nvPr/>
        </p:nvPicPr>
        <p:blipFill>
          <a:blip r:embed="rId3"/>
          <a:stretch>
            <a:fillRect/>
          </a:stretch>
        </p:blipFill>
        <p:spPr>
          <a:xfrm>
            <a:off x="3528743" y="1627812"/>
            <a:ext cx="4875028" cy="4021762"/>
          </a:xfrm>
          <a:prstGeom prst="rect">
            <a:avLst/>
          </a:prstGeom>
        </p:spPr>
      </p:pic>
    </p:spTree>
    <p:extLst>
      <p:ext uri="{BB962C8B-B14F-4D97-AF65-F5344CB8AC3E}">
        <p14:creationId xmlns:p14="http://schemas.microsoft.com/office/powerpoint/2010/main" val="718013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49" y="365127"/>
            <a:ext cx="7998515" cy="638174"/>
          </a:xfrm>
        </p:spPr>
        <p:txBody>
          <a:bodyPr>
            <a:normAutofit fontScale="90000"/>
          </a:bodyPr>
          <a:lstStyle/>
          <a:p>
            <a:pPr algn="ctr"/>
            <a:r>
              <a:rPr lang="es-ES" dirty="0" err="1" smtClean="0"/>
              <a:t>Display</a:t>
            </a:r>
            <a:r>
              <a:rPr lang="es-ES" dirty="0" smtClean="0"/>
              <a:t> ms-</a:t>
            </a:r>
            <a:r>
              <a:rPr lang="es-ES" dirty="0" err="1" smtClean="0"/>
              <a:t>grid</a:t>
            </a:r>
            <a:r>
              <a:rPr lang="es-ES" dirty="0" smtClean="0"/>
              <a:t> en Internet Explorer</a:t>
            </a:r>
            <a:endParaRPr lang="es-ES" dirty="0"/>
          </a:p>
        </p:txBody>
      </p:sp>
      <p:sp>
        <p:nvSpPr>
          <p:cNvPr id="3" name="Rectángulo 2"/>
          <p:cNvSpPr/>
          <p:nvPr/>
        </p:nvSpPr>
        <p:spPr>
          <a:xfrm>
            <a:off x="1296543" y="3183885"/>
            <a:ext cx="2630557"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dirty="0" err="1"/>
              <a:t>display</a:t>
            </a:r>
            <a:r>
              <a:rPr lang="es-ES" dirty="0"/>
              <a:t>: -ms-</a:t>
            </a:r>
            <a:r>
              <a:rPr lang="es-ES" dirty="0" err="1"/>
              <a:t>grid</a:t>
            </a:r>
            <a:r>
              <a:rPr lang="es-ES" dirty="0"/>
              <a:t>;</a:t>
            </a:r>
          </a:p>
          <a:p>
            <a:r>
              <a:rPr lang="es-ES" dirty="0" smtClean="0"/>
              <a:t>-</a:t>
            </a:r>
            <a:r>
              <a:rPr lang="es-ES" dirty="0"/>
              <a:t>ms-</a:t>
            </a:r>
            <a:r>
              <a:rPr lang="es-ES" dirty="0" err="1"/>
              <a:t>grid</a:t>
            </a:r>
            <a:r>
              <a:rPr lang="es-ES" dirty="0"/>
              <a:t>-</a:t>
            </a:r>
            <a:r>
              <a:rPr lang="es-ES" dirty="0" err="1"/>
              <a:t>rows</a:t>
            </a:r>
            <a:r>
              <a:rPr lang="es-ES" dirty="0"/>
              <a:t>: 1fr 2fr;</a:t>
            </a:r>
          </a:p>
          <a:p>
            <a:r>
              <a:rPr lang="es-ES" dirty="0" smtClean="0"/>
              <a:t>-</a:t>
            </a:r>
            <a:r>
              <a:rPr lang="es-ES" dirty="0"/>
              <a:t>ms-</a:t>
            </a:r>
            <a:r>
              <a:rPr lang="es-ES" dirty="0" err="1"/>
              <a:t>grid</a:t>
            </a:r>
            <a:r>
              <a:rPr lang="es-ES" dirty="0"/>
              <a:t>-</a:t>
            </a:r>
            <a:r>
              <a:rPr lang="es-ES" dirty="0" err="1"/>
              <a:t>columns</a:t>
            </a:r>
            <a:r>
              <a:rPr lang="es-ES" dirty="0" smtClean="0"/>
              <a:t>: 1fr </a:t>
            </a:r>
            <a:r>
              <a:rPr lang="es-ES" dirty="0" err="1" smtClean="0"/>
              <a:t>1fr</a:t>
            </a:r>
            <a:endParaRPr lang="es-ES" dirty="0"/>
          </a:p>
        </p:txBody>
      </p:sp>
      <p:sp>
        <p:nvSpPr>
          <p:cNvPr id="4" name="CuadroTexto 3"/>
          <p:cNvSpPr txBox="1"/>
          <p:nvPr/>
        </p:nvSpPr>
        <p:spPr>
          <a:xfrm>
            <a:off x="801070" y="2790459"/>
            <a:ext cx="1300549" cy="369332"/>
          </a:xfrm>
          <a:prstGeom prst="rect">
            <a:avLst/>
          </a:prstGeom>
          <a:noFill/>
        </p:spPr>
        <p:txBody>
          <a:bodyPr wrap="none" rtlCol="0">
            <a:spAutoFit/>
          </a:bodyPr>
          <a:lstStyle/>
          <a:p>
            <a:r>
              <a:rPr lang="es-ES" dirty="0" smtClean="0"/>
              <a:t>Contenedor</a:t>
            </a:r>
            <a:endParaRPr lang="es-ES" dirty="0"/>
          </a:p>
        </p:txBody>
      </p:sp>
      <p:sp>
        <p:nvSpPr>
          <p:cNvPr id="5" name="CuadroTexto 4"/>
          <p:cNvSpPr txBox="1"/>
          <p:nvPr/>
        </p:nvSpPr>
        <p:spPr>
          <a:xfrm>
            <a:off x="801070" y="4822412"/>
            <a:ext cx="1170962" cy="369332"/>
          </a:xfrm>
          <a:prstGeom prst="rect">
            <a:avLst/>
          </a:prstGeom>
          <a:noFill/>
        </p:spPr>
        <p:txBody>
          <a:bodyPr wrap="none" rtlCol="0">
            <a:spAutoFit/>
          </a:bodyPr>
          <a:lstStyle/>
          <a:p>
            <a:r>
              <a:rPr lang="es-ES" dirty="0" smtClean="0"/>
              <a:t>Elementos</a:t>
            </a:r>
            <a:endParaRPr lang="es-ES" dirty="0"/>
          </a:p>
        </p:txBody>
      </p:sp>
      <p:sp>
        <p:nvSpPr>
          <p:cNvPr id="6" name="Rectángulo 5"/>
          <p:cNvSpPr/>
          <p:nvPr/>
        </p:nvSpPr>
        <p:spPr>
          <a:xfrm>
            <a:off x="1037782" y="5340375"/>
            <a:ext cx="364061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ES" dirty="0"/>
              <a:t>-ms-</a:t>
            </a:r>
            <a:r>
              <a:rPr lang="es-ES" dirty="0" err="1"/>
              <a:t>grid</a:t>
            </a:r>
            <a:r>
              <a:rPr lang="es-ES" dirty="0"/>
              <a:t>-</a:t>
            </a:r>
            <a:r>
              <a:rPr lang="es-ES" dirty="0" err="1"/>
              <a:t>row</a:t>
            </a:r>
            <a:r>
              <a:rPr lang="es-ES" dirty="0"/>
              <a:t>: 1; -ms-</a:t>
            </a:r>
            <a:r>
              <a:rPr lang="es-ES" dirty="0" err="1"/>
              <a:t>grid</a:t>
            </a:r>
            <a:r>
              <a:rPr lang="es-ES" dirty="0"/>
              <a:t>-</a:t>
            </a:r>
            <a:r>
              <a:rPr lang="es-ES" dirty="0" err="1"/>
              <a:t>column</a:t>
            </a:r>
            <a:r>
              <a:rPr lang="es-ES" dirty="0"/>
              <a:t>: 2; </a:t>
            </a:r>
          </a:p>
        </p:txBody>
      </p:sp>
      <p:sp>
        <p:nvSpPr>
          <p:cNvPr id="7" name="Rectángulo 6"/>
          <p:cNvSpPr/>
          <p:nvPr/>
        </p:nvSpPr>
        <p:spPr>
          <a:xfrm>
            <a:off x="801070" y="1569171"/>
            <a:ext cx="1810752"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schemeClr val="lt1"/>
                </a:solidFill>
              </a:rPr>
              <a:t>display</a:t>
            </a:r>
            <a:r>
              <a:rPr lang="es-ES" b="1" dirty="0">
                <a:solidFill>
                  <a:schemeClr val="lt1"/>
                </a:solidFill>
              </a:rPr>
              <a:t>: -ms-</a:t>
            </a:r>
            <a:r>
              <a:rPr lang="es-ES" b="1" dirty="0" err="1">
                <a:solidFill>
                  <a:schemeClr val="lt1"/>
                </a:solidFill>
              </a:rPr>
              <a:t>grid</a:t>
            </a:r>
            <a:r>
              <a:rPr lang="es-ES" b="1" dirty="0">
                <a:solidFill>
                  <a:schemeClr val="lt1"/>
                </a:solidFill>
              </a:rPr>
              <a:t>;</a:t>
            </a:r>
          </a:p>
        </p:txBody>
      </p:sp>
      <p:sp>
        <p:nvSpPr>
          <p:cNvPr id="8" name="CuadroTexto 7"/>
          <p:cNvSpPr txBox="1"/>
          <p:nvPr/>
        </p:nvSpPr>
        <p:spPr>
          <a:xfrm>
            <a:off x="3445564" y="1590130"/>
            <a:ext cx="5181599" cy="1200329"/>
          </a:xfrm>
          <a:prstGeom prst="rect">
            <a:avLst/>
          </a:prstGeom>
          <a:noFill/>
        </p:spPr>
        <p:txBody>
          <a:bodyPr wrap="square" rtlCol="0">
            <a:spAutoFit/>
          </a:bodyPr>
          <a:lstStyle/>
          <a:p>
            <a:r>
              <a:rPr lang="es-ES" dirty="0" smtClean="0"/>
              <a:t>Actualmente exclusivo de IE</a:t>
            </a:r>
          </a:p>
          <a:p>
            <a:r>
              <a:rPr lang="es-ES" dirty="0" smtClean="0"/>
              <a:t>Se define el número de filas y columnas indicando la relación de anchura / altura que se distribuirán entre ellas</a:t>
            </a:r>
            <a:endParaRPr lang="es-ES" dirty="0"/>
          </a:p>
        </p:txBody>
      </p:sp>
      <p:sp>
        <p:nvSpPr>
          <p:cNvPr id="9" name="CuadroTexto 8"/>
          <p:cNvSpPr txBox="1"/>
          <p:nvPr/>
        </p:nvSpPr>
        <p:spPr>
          <a:xfrm>
            <a:off x="4963005" y="3280412"/>
            <a:ext cx="3075265" cy="646331"/>
          </a:xfrm>
          <a:prstGeom prst="rect">
            <a:avLst/>
          </a:prstGeom>
          <a:noFill/>
        </p:spPr>
        <p:txBody>
          <a:bodyPr wrap="none" rtlCol="0">
            <a:spAutoFit/>
          </a:bodyPr>
          <a:lstStyle/>
          <a:p>
            <a:r>
              <a:rPr lang="es-ES" dirty="0" smtClean="0"/>
              <a:t>La segunda fila el doble de alta</a:t>
            </a:r>
          </a:p>
          <a:p>
            <a:r>
              <a:rPr lang="es-ES" dirty="0" smtClean="0"/>
              <a:t>Las 2 columna igual de anchas </a:t>
            </a:r>
            <a:endParaRPr lang="es-ES" dirty="0"/>
          </a:p>
        </p:txBody>
      </p:sp>
      <p:sp>
        <p:nvSpPr>
          <p:cNvPr id="10" name="CuadroTexto 9"/>
          <p:cNvSpPr txBox="1"/>
          <p:nvPr/>
        </p:nvSpPr>
        <p:spPr>
          <a:xfrm>
            <a:off x="5257420" y="5007078"/>
            <a:ext cx="3067880" cy="923330"/>
          </a:xfrm>
          <a:prstGeom prst="rect">
            <a:avLst/>
          </a:prstGeom>
          <a:noFill/>
        </p:spPr>
        <p:txBody>
          <a:bodyPr wrap="square" rtlCol="0">
            <a:spAutoFit/>
          </a:bodyPr>
          <a:lstStyle/>
          <a:p>
            <a:r>
              <a:rPr lang="es-ES" dirty="0" smtClean="0"/>
              <a:t>En cada elemento se indica que columna y fila ocupara (el primero es por defecto 1 1)</a:t>
            </a:r>
            <a:endParaRPr lang="es-ES" dirty="0"/>
          </a:p>
        </p:txBody>
      </p:sp>
    </p:spTree>
    <p:extLst>
      <p:ext uri="{BB962C8B-B14F-4D97-AF65-F5344CB8AC3E}">
        <p14:creationId xmlns:p14="http://schemas.microsoft.com/office/powerpoint/2010/main" val="1805303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 de ms-</a:t>
            </a:r>
            <a:r>
              <a:rPr lang="es-ES" dirty="0" err="1" smtClean="0"/>
              <a:t>grid</a:t>
            </a:r>
            <a:endParaRPr lang="es-ES" dirty="0"/>
          </a:p>
        </p:txBody>
      </p:sp>
      <p:sp>
        <p:nvSpPr>
          <p:cNvPr id="3" name="Rectángulo 2"/>
          <p:cNvSpPr/>
          <p:nvPr/>
        </p:nvSpPr>
        <p:spPr>
          <a:xfrm>
            <a:off x="628650" y="1366897"/>
            <a:ext cx="7508185" cy="2062103"/>
          </a:xfrm>
          <a:prstGeom prst="rect">
            <a:avLst/>
          </a:prstGeom>
        </p:spPr>
        <p:txBody>
          <a:bodyPr wrap="square">
            <a:spAutoFit/>
          </a:bodyPr>
          <a:lstStyle/>
          <a:p>
            <a:r>
              <a:rPr lang="es-ES" sz="1600" dirty="0" smtClean="0"/>
              <a:t>section#ejemplo2 </a:t>
            </a:r>
            <a:r>
              <a:rPr lang="es-ES" sz="1600" dirty="0"/>
              <a:t>&gt; div { </a:t>
            </a:r>
            <a:r>
              <a:rPr lang="es-ES" sz="1600" dirty="0" err="1"/>
              <a:t>display</a:t>
            </a:r>
            <a:r>
              <a:rPr lang="es-ES" sz="1600" dirty="0"/>
              <a:t>: -ms-</a:t>
            </a:r>
            <a:r>
              <a:rPr lang="es-ES" sz="1600" dirty="0" err="1"/>
              <a:t>grid</a:t>
            </a:r>
            <a:r>
              <a:rPr lang="es-ES" sz="1600" dirty="0" smtClean="0"/>
              <a:t>; -</a:t>
            </a:r>
            <a:r>
              <a:rPr lang="es-ES" sz="1600" dirty="0"/>
              <a:t>ms-</a:t>
            </a:r>
            <a:r>
              <a:rPr lang="es-ES" sz="1600" dirty="0" err="1"/>
              <a:t>grid</a:t>
            </a:r>
            <a:r>
              <a:rPr lang="es-ES" sz="1600" dirty="0"/>
              <a:t>-</a:t>
            </a:r>
            <a:r>
              <a:rPr lang="es-ES" sz="1600" dirty="0" err="1"/>
              <a:t>rows</a:t>
            </a:r>
            <a:r>
              <a:rPr lang="es-ES" sz="1600" dirty="0"/>
              <a:t>: 1fr 2fr 1fr</a:t>
            </a:r>
            <a:r>
              <a:rPr lang="es-ES" sz="1600" dirty="0" smtClean="0"/>
              <a:t>;</a:t>
            </a:r>
          </a:p>
          <a:p>
            <a:r>
              <a:rPr lang="es-ES" sz="1600" dirty="0" smtClean="0"/>
              <a:t>-</a:t>
            </a:r>
            <a:r>
              <a:rPr lang="es-ES" sz="1600" dirty="0"/>
              <a:t>ms-</a:t>
            </a:r>
            <a:r>
              <a:rPr lang="es-ES" sz="1600" dirty="0" err="1"/>
              <a:t>grid</a:t>
            </a:r>
            <a:r>
              <a:rPr lang="es-ES" sz="1600" dirty="0"/>
              <a:t>-</a:t>
            </a:r>
            <a:r>
              <a:rPr lang="es-ES" sz="1600" dirty="0" err="1"/>
              <a:t>columns</a:t>
            </a:r>
            <a:r>
              <a:rPr lang="es-ES" sz="1600" dirty="0"/>
              <a:t>: 1fr </a:t>
            </a:r>
            <a:r>
              <a:rPr lang="es-ES" sz="1600" dirty="0" err="1"/>
              <a:t>1fr</a:t>
            </a:r>
            <a:r>
              <a:rPr lang="es-ES" sz="1600" dirty="0"/>
              <a:t> 1fr;}</a:t>
            </a:r>
          </a:p>
          <a:p>
            <a:r>
              <a:rPr lang="es-ES" sz="1600" dirty="0" smtClean="0"/>
              <a:t>section#ejemplo2  </a:t>
            </a:r>
            <a:r>
              <a:rPr lang="es-ES" sz="1600" dirty="0"/>
              <a:t>&gt; div &gt; div {</a:t>
            </a:r>
            <a:r>
              <a:rPr lang="es-ES" sz="1600" dirty="0" err="1"/>
              <a:t>border</a:t>
            </a:r>
            <a:r>
              <a:rPr lang="es-ES" sz="1600" dirty="0"/>
              <a:t>: 1px </a:t>
            </a:r>
            <a:r>
              <a:rPr lang="es-ES" sz="1600" dirty="0" err="1"/>
              <a:t>solid</a:t>
            </a:r>
            <a:r>
              <a:rPr lang="es-ES" sz="1600" dirty="0"/>
              <a:t> gray;}</a:t>
            </a:r>
          </a:p>
          <a:p>
            <a:r>
              <a:rPr lang="es-ES" sz="1600" dirty="0" smtClean="0"/>
              <a:t>section#ejemplo2  </a:t>
            </a:r>
            <a:r>
              <a:rPr lang="es-ES" sz="1600" dirty="0"/>
              <a:t>&gt; div &gt; </a:t>
            </a:r>
            <a:r>
              <a:rPr lang="es-ES" sz="1600" dirty="0" err="1"/>
              <a:t>div:nth-child</a:t>
            </a:r>
            <a:r>
              <a:rPr lang="es-ES" sz="1600" dirty="0"/>
              <a:t>(2) {-ms-</a:t>
            </a:r>
            <a:r>
              <a:rPr lang="es-ES" sz="1600" dirty="0" err="1"/>
              <a:t>grid</a:t>
            </a:r>
            <a:r>
              <a:rPr lang="es-ES" sz="1600" dirty="0"/>
              <a:t>-</a:t>
            </a:r>
            <a:r>
              <a:rPr lang="es-ES" sz="1600" dirty="0" err="1"/>
              <a:t>row</a:t>
            </a:r>
            <a:r>
              <a:rPr lang="es-ES" sz="1600" dirty="0"/>
              <a:t>: 1; -ms-</a:t>
            </a:r>
            <a:r>
              <a:rPr lang="es-ES" sz="1600" dirty="0" err="1"/>
              <a:t>grid</a:t>
            </a:r>
            <a:r>
              <a:rPr lang="es-ES" sz="1600" dirty="0"/>
              <a:t>-</a:t>
            </a:r>
            <a:r>
              <a:rPr lang="es-ES" sz="1600" dirty="0" err="1"/>
              <a:t>column</a:t>
            </a:r>
            <a:r>
              <a:rPr lang="es-ES" sz="1600" dirty="0"/>
              <a:t>: 2; }</a:t>
            </a:r>
          </a:p>
          <a:p>
            <a:r>
              <a:rPr lang="es-ES" sz="1600" dirty="0" smtClean="0"/>
              <a:t>section#ejemplo2  </a:t>
            </a:r>
            <a:r>
              <a:rPr lang="es-ES" sz="1600" dirty="0"/>
              <a:t>&gt; div &gt; </a:t>
            </a:r>
            <a:r>
              <a:rPr lang="es-ES" sz="1600" dirty="0" err="1"/>
              <a:t>div:nth-child</a:t>
            </a:r>
            <a:r>
              <a:rPr lang="es-ES" sz="1600" dirty="0"/>
              <a:t>(3) {-ms-</a:t>
            </a:r>
            <a:r>
              <a:rPr lang="es-ES" sz="1600" dirty="0" err="1"/>
              <a:t>grid</a:t>
            </a:r>
            <a:r>
              <a:rPr lang="es-ES" sz="1600" dirty="0"/>
              <a:t>-</a:t>
            </a:r>
            <a:r>
              <a:rPr lang="es-ES" sz="1600" dirty="0" err="1"/>
              <a:t>row</a:t>
            </a:r>
            <a:r>
              <a:rPr lang="es-ES" sz="1600" dirty="0"/>
              <a:t>: 1; -ms-</a:t>
            </a:r>
            <a:r>
              <a:rPr lang="es-ES" sz="1600" dirty="0" err="1"/>
              <a:t>grid</a:t>
            </a:r>
            <a:r>
              <a:rPr lang="es-ES" sz="1600" dirty="0"/>
              <a:t>-</a:t>
            </a:r>
            <a:r>
              <a:rPr lang="es-ES" sz="1600" dirty="0" err="1"/>
              <a:t>column</a:t>
            </a:r>
            <a:r>
              <a:rPr lang="es-ES" sz="1600" dirty="0"/>
              <a:t>: 3; }</a:t>
            </a:r>
          </a:p>
          <a:p>
            <a:r>
              <a:rPr lang="es-ES" sz="1600" dirty="0" smtClean="0"/>
              <a:t>section#ejemplo2  </a:t>
            </a:r>
            <a:r>
              <a:rPr lang="es-ES" sz="1600" dirty="0"/>
              <a:t>&gt; div &gt; </a:t>
            </a:r>
            <a:r>
              <a:rPr lang="es-ES" sz="1600" dirty="0" err="1"/>
              <a:t>div:nth-child</a:t>
            </a:r>
            <a:r>
              <a:rPr lang="es-ES" sz="1600" dirty="0"/>
              <a:t>(4) {-ms-</a:t>
            </a:r>
            <a:r>
              <a:rPr lang="es-ES" sz="1600" dirty="0" err="1"/>
              <a:t>grid</a:t>
            </a:r>
            <a:r>
              <a:rPr lang="es-ES" sz="1600" dirty="0"/>
              <a:t>-</a:t>
            </a:r>
            <a:r>
              <a:rPr lang="es-ES" sz="1600" dirty="0" err="1"/>
              <a:t>row</a:t>
            </a:r>
            <a:r>
              <a:rPr lang="es-ES" sz="1600" dirty="0"/>
              <a:t>: 2; -ms-</a:t>
            </a:r>
            <a:r>
              <a:rPr lang="es-ES" sz="1600" dirty="0" err="1"/>
              <a:t>grid</a:t>
            </a:r>
            <a:r>
              <a:rPr lang="es-ES" sz="1600" dirty="0"/>
              <a:t>-</a:t>
            </a:r>
            <a:r>
              <a:rPr lang="es-ES" sz="1600" dirty="0" err="1"/>
              <a:t>column</a:t>
            </a:r>
            <a:r>
              <a:rPr lang="es-ES" sz="1600" dirty="0"/>
              <a:t>: 1; }</a:t>
            </a:r>
          </a:p>
          <a:p>
            <a:r>
              <a:rPr lang="es-ES" sz="1600" dirty="0" smtClean="0"/>
              <a:t>section#ejemplo2  </a:t>
            </a:r>
            <a:r>
              <a:rPr lang="es-ES" sz="1600" dirty="0"/>
              <a:t>&gt; div &gt; </a:t>
            </a:r>
            <a:r>
              <a:rPr lang="es-ES" sz="1600" dirty="0" err="1"/>
              <a:t>div:nth-child</a:t>
            </a:r>
            <a:r>
              <a:rPr lang="es-ES" sz="1600" dirty="0"/>
              <a:t>(5) {-ms-</a:t>
            </a:r>
            <a:r>
              <a:rPr lang="es-ES" sz="1600" dirty="0" err="1"/>
              <a:t>grid</a:t>
            </a:r>
            <a:r>
              <a:rPr lang="es-ES" sz="1600" dirty="0"/>
              <a:t>-</a:t>
            </a:r>
            <a:r>
              <a:rPr lang="es-ES" sz="1600" dirty="0" err="1"/>
              <a:t>row</a:t>
            </a:r>
            <a:r>
              <a:rPr lang="es-ES" sz="1600" dirty="0"/>
              <a:t>: 2; -ms-</a:t>
            </a:r>
            <a:r>
              <a:rPr lang="es-ES" sz="1600" dirty="0" err="1"/>
              <a:t>grid</a:t>
            </a:r>
            <a:r>
              <a:rPr lang="es-ES" sz="1600" dirty="0"/>
              <a:t>-</a:t>
            </a:r>
            <a:r>
              <a:rPr lang="es-ES" sz="1600" dirty="0" err="1"/>
              <a:t>column</a:t>
            </a:r>
            <a:r>
              <a:rPr lang="es-ES" sz="1600" dirty="0"/>
              <a:t>: 2;}</a:t>
            </a:r>
          </a:p>
          <a:p>
            <a:r>
              <a:rPr lang="es-ES" sz="1600" dirty="0" smtClean="0"/>
              <a:t>section#ejemplo2  </a:t>
            </a:r>
            <a:r>
              <a:rPr lang="es-ES" sz="1600" dirty="0"/>
              <a:t>&gt; div &gt; </a:t>
            </a:r>
            <a:r>
              <a:rPr lang="es-ES" sz="1600" dirty="0" err="1"/>
              <a:t>div:nth-child</a:t>
            </a:r>
            <a:r>
              <a:rPr lang="es-ES" sz="1600" dirty="0"/>
              <a:t>(6) {-ms-</a:t>
            </a:r>
            <a:r>
              <a:rPr lang="es-ES" sz="1600" dirty="0" err="1"/>
              <a:t>grid</a:t>
            </a:r>
            <a:r>
              <a:rPr lang="es-ES" sz="1600" dirty="0"/>
              <a:t>-</a:t>
            </a:r>
            <a:r>
              <a:rPr lang="es-ES" sz="1600" dirty="0" err="1"/>
              <a:t>row</a:t>
            </a:r>
            <a:r>
              <a:rPr lang="es-ES" sz="1600" dirty="0"/>
              <a:t>: 2; -ms-</a:t>
            </a:r>
            <a:r>
              <a:rPr lang="es-ES" sz="1600" dirty="0" err="1"/>
              <a:t>grid</a:t>
            </a:r>
            <a:r>
              <a:rPr lang="es-ES" sz="1600" dirty="0"/>
              <a:t>-</a:t>
            </a:r>
            <a:r>
              <a:rPr lang="es-ES" sz="1600" dirty="0" err="1"/>
              <a:t>column</a:t>
            </a:r>
            <a:r>
              <a:rPr lang="es-ES" sz="1600" dirty="0"/>
              <a:t>: 3;}</a:t>
            </a:r>
          </a:p>
        </p:txBody>
      </p:sp>
      <p:sp>
        <p:nvSpPr>
          <p:cNvPr id="4" name="Rectángulo 3"/>
          <p:cNvSpPr/>
          <p:nvPr/>
        </p:nvSpPr>
        <p:spPr>
          <a:xfrm>
            <a:off x="628650" y="3853143"/>
            <a:ext cx="2495550" cy="2554545"/>
          </a:xfrm>
          <a:prstGeom prst="rect">
            <a:avLst/>
          </a:prstGeom>
        </p:spPr>
        <p:txBody>
          <a:bodyPr wrap="square">
            <a:spAutoFit/>
          </a:bodyPr>
          <a:lstStyle/>
          <a:p>
            <a:r>
              <a:rPr lang="es-ES" sz="1600" dirty="0" smtClean="0"/>
              <a:t>&lt;</a:t>
            </a:r>
            <a:r>
              <a:rPr lang="es-ES" sz="1600" dirty="0" err="1"/>
              <a:t>section</a:t>
            </a:r>
            <a:r>
              <a:rPr lang="es-ES" sz="1600" dirty="0"/>
              <a:t> id = "ejemplo2"&gt;</a:t>
            </a:r>
          </a:p>
          <a:p>
            <a:pPr lvl="1"/>
            <a:r>
              <a:rPr lang="es-ES" sz="1600" dirty="0" smtClean="0"/>
              <a:t>&lt;</a:t>
            </a:r>
            <a:r>
              <a:rPr lang="es-ES" sz="1600" dirty="0"/>
              <a:t>div&gt;</a:t>
            </a:r>
          </a:p>
          <a:p>
            <a:pPr lvl="2"/>
            <a:r>
              <a:rPr lang="es-ES" sz="1600" dirty="0" smtClean="0"/>
              <a:t>&lt;</a:t>
            </a:r>
            <a:r>
              <a:rPr lang="es-ES" sz="1600" dirty="0"/>
              <a:t>div&gt;A&lt;/div&gt;</a:t>
            </a:r>
          </a:p>
          <a:p>
            <a:pPr lvl="2"/>
            <a:r>
              <a:rPr lang="es-ES" sz="1600" dirty="0" smtClean="0"/>
              <a:t>&lt;</a:t>
            </a:r>
            <a:r>
              <a:rPr lang="es-ES" sz="1600" dirty="0"/>
              <a:t>div&gt;B&lt;/div&gt;</a:t>
            </a:r>
          </a:p>
          <a:p>
            <a:pPr lvl="2"/>
            <a:r>
              <a:rPr lang="es-ES" sz="1600" dirty="0" smtClean="0"/>
              <a:t>&lt;</a:t>
            </a:r>
            <a:r>
              <a:rPr lang="es-ES" sz="1600" dirty="0"/>
              <a:t>div&gt;C&lt;/div&gt;</a:t>
            </a:r>
          </a:p>
          <a:p>
            <a:pPr lvl="2"/>
            <a:r>
              <a:rPr lang="es-ES" sz="1600" dirty="0" smtClean="0"/>
              <a:t>&lt;</a:t>
            </a:r>
            <a:r>
              <a:rPr lang="es-ES" sz="1600" dirty="0"/>
              <a:t>div&gt;D&lt;/div&gt;</a:t>
            </a:r>
          </a:p>
          <a:p>
            <a:pPr lvl="2"/>
            <a:r>
              <a:rPr lang="es-ES" sz="1600" dirty="0" smtClean="0"/>
              <a:t>&lt;</a:t>
            </a:r>
            <a:r>
              <a:rPr lang="es-ES" sz="1600" dirty="0"/>
              <a:t>div&gt;E&lt;/div&gt;</a:t>
            </a:r>
          </a:p>
          <a:p>
            <a:pPr lvl="2"/>
            <a:r>
              <a:rPr lang="es-ES" sz="1600" dirty="0" smtClean="0"/>
              <a:t>&lt;</a:t>
            </a:r>
            <a:r>
              <a:rPr lang="es-ES" sz="1600" dirty="0"/>
              <a:t>div&gt;F&lt;/div&gt;</a:t>
            </a:r>
          </a:p>
          <a:p>
            <a:pPr lvl="1"/>
            <a:r>
              <a:rPr lang="es-ES" sz="1600" dirty="0" smtClean="0"/>
              <a:t>&lt;/</a:t>
            </a:r>
            <a:r>
              <a:rPr lang="es-ES" sz="1600" dirty="0"/>
              <a:t>div</a:t>
            </a:r>
            <a:r>
              <a:rPr lang="es-ES" sz="1600" dirty="0" smtClean="0"/>
              <a:t>&gt;</a:t>
            </a:r>
            <a:endParaRPr lang="es-ES" sz="1600" dirty="0"/>
          </a:p>
          <a:p>
            <a:r>
              <a:rPr lang="es-ES" sz="1600" dirty="0" smtClean="0"/>
              <a:t>&lt;/</a:t>
            </a:r>
            <a:r>
              <a:rPr lang="es-ES" sz="1600" dirty="0" err="1"/>
              <a:t>section</a:t>
            </a:r>
            <a:r>
              <a:rPr lang="es-ES" sz="1600" dirty="0"/>
              <a:t>&gt;</a:t>
            </a:r>
          </a:p>
        </p:txBody>
      </p:sp>
      <p:pic>
        <p:nvPicPr>
          <p:cNvPr id="5" name="Imagen 4"/>
          <p:cNvPicPr>
            <a:picLocks noChangeAspect="1"/>
          </p:cNvPicPr>
          <p:nvPr/>
        </p:nvPicPr>
        <p:blipFill>
          <a:blip r:embed="rId2"/>
          <a:stretch>
            <a:fillRect/>
          </a:stretch>
        </p:blipFill>
        <p:spPr>
          <a:xfrm>
            <a:off x="4008576" y="3853143"/>
            <a:ext cx="4128259" cy="2378323"/>
          </a:xfrm>
          <a:prstGeom prst="rect">
            <a:avLst/>
          </a:prstGeom>
        </p:spPr>
      </p:pic>
    </p:spTree>
    <p:extLst>
      <p:ext uri="{BB962C8B-B14F-4D97-AF65-F5344CB8AC3E}">
        <p14:creationId xmlns:p14="http://schemas.microsoft.com/office/powerpoint/2010/main" val="1699745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Diseño Web</a:t>
            </a:r>
            <a:endParaRPr lang="es-ES" dirty="0"/>
          </a:p>
        </p:txBody>
      </p:sp>
      <p:sp>
        <p:nvSpPr>
          <p:cNvPr id="4" name="Marcador de texto 3"/>
          <p:cNvSpPr>
            <a:spLocks noGrp="1"/>
          </p:cNvSpPr>
          <p:nvPr>
            <p:ph type="body" idx="1"/>
          </p:nvPr>
        </p:nvSpPr>
        <p:spPr>
          <a:xfrm>
            <a:off x="1278465" y="3734859"/>
            <a:ext cx="6595534" cy="1751541"/>
          </a:xfrm>
        </p:spPr>
        <p:txBody>
          <a:bodyPr>
            <a:normAutofit/>
          </a:bodyPr>
          <a:lstStyle/>
          <a:p>
            <a:r>
              <a:rPr lang="es-ES" dirty="0"/>
              <a:t>CSS y Maquetación. Posicionamiento </a:t>
            </a:r>
          </a:p>
          <a:p>
            <a:r>
              <a:rPr lang="es-ES" dirty="0"/>
              <a:t>Modelos de </a:t>
            </a:r>
            <a:r>
              <a:rPr lang="en-US" i="1" dirty="0" smtClean="0"/>
              <a:t>display</a:t>
            </a:r>
          </a:p>
          <a:p>
            <a:r>
              <a:rPr lang="es-ES" dirty="0" smtClean="0"/>
              <a:t>Disposición fija. Rejillas</a:t>
            </a:r>
            <a:endParaRPr lang="es-ES" dirty="0"/>
          </a:p>
          <a:p>
            <a:endParaRPr lang="es-ES" dirty="0"/>
          </a:p>
        </p:txBody>
      </p:sp>
    </p:spTree>
    <p:extLst>
      <p:ext uri="{BB962C8B-B14F-4D97-AF65-F5344CB8AC3E}">
        <p14:creationId xmlns:p14="http://schemas.microsoft.com/office/powerpoint/2010/main" val="3184924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163068" cy="638174"/>
          </a:xfrm>
        </p:spPr>
        <p:txBody>
          <a:bodyPr/>
          <a:lstStyle/>
          <a:p>
            <a:pPr algn="ctr"/>
            <a:r>
              <a:rPr lang="es-ES" dirty="0" smtClean="0"/>
              <a:t>Columnas de texto</a:t>
            </a:r>
            <a:endParaRPr lang="es-ES" dirty="0"/>
          </a:p>
        </p:txBody>
      </p:sp>
      <p:pic>
        <p:nvPicPr>
          <p:cNvPr id="3" name="Picture 2" descr="http://www.blog.pc-serveis.es/wp-content/uploads/2012/08/css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5358" y="252762"/>
            <a:ext cx="535862" cy="75053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901766" y="1685990"/>
            <a:ext cx="147476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prstClr val="white"/>
                </a:solidFill>
              </a:rPr>
              <a:t>column-count</a:t>
            </a:r>
            <a:endParaRPr lang="es-ES" b="1" dirty="0">
              <a:solidFill>
                <a:prstClr val="white"/>
              </a:solidFill>
            </a:endParaRPr>
          </a:p>
        </p:txBody>
      </p:sp>
      <p:sp>
        <p:nvSpPr>
          <p:cNvPr id="6" name="Rectángulo 5"/>
          <p:cNvSpPr/>
          <p:nvPr/>
        </p:nvSpPr>
        <p:spPr>
          <a:xfrm>
            <a:off x="901765" y="2677262"/>
            <a:ext cx="1474443"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smtClean="0">
                <a:solidFill>
                  <a:prstClr val="white"/>
                </a:solidFill>
              </a:rPr>
              <a:t>column</a:t>
            </a:r>
            <a:r>
              <a:rPr lang="es-ES" b="1" dirty="0" smtClean="0">
                <a:solidFill>
                  <a:prstClr val="white"/>
                </a:solidFill>
              </a:rPr>
              <a:t>-gap</a:t>
            </a:r>
            <a:endParaRPr lang="es-ES" b="1" dirty="0">
              <a:solidFill>
                <a:prstClr val="white"/>
              </a:solidFill>
            </a:endParaRPr>
          </a:p>
        </p:txBody>
      </p:sp>
      <p:sp>
        <p:nvSpPr>
          <p:cNvPr id="7" name="Rectángulo 6"/>
          <p:cNvSpPr/>
          <p:nvPr/>
        </p:nvSpPr>
        <p:spPr>
          <a:xfrm>
            <a:off x="901766" y="2181626"/>
            <a:ext cx="147444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a:solidFill>
                  <a:prstClr val="white"/>
                </a:solidFill>
              </a:rPr>
              <a:t>column-width</a:t>
            </a:r>
            <a:endParaRPr lang="es-ES" b="1" dirty="0">
              <a:solidFill>
                <a:prstClr val="white"/>
              </a:solidFill>
            </a:endParaRPr>
          </a:p>
        </p:txBody>
      </p:sp>
      <p:sp>
        <p:nvSpPr>
          <p:cNvPr id="8" name="Rectángulo 7"/>
          <p:cNvSpPr/>
          <p:nvPr/>
        </p:nvSpPr>
        <p:spPr>
          <a:xfrm>
            <a:off x="901766" y="3172897"/>
            <a:ext cx="1474442"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s-ES" b="1" dirty="0" err="1">
                <a:solidFill>
                  <a:prstClr val="white"/>
                </a:solidFill>
              </a:rPr>
              <a:t>column</a:t>
            </a:r>
            <a:r>
              <a:rPr lang="es-ES" b="1" dirty="0">
                <a:solidFill>
                  <a:prstClr val="white"/>
                </a:solidFill>
              </a:rPr>
              <a:t>-rule</a:t>
            </a:r>
          </a:p>
        </p:txBody>
      </p:sp>
      <p:sp>
        <p:nvSpPr>
          <p:cNvPr id="10" name="Rectángulo 9"/>
          <p:cNvSpPr/>
          <p:nvPr/>
        </p:nvSpPr>
        <p:spPr>
          <a:xfrm>
            <a:off x="996532" y="4309846"/>
            <a:ext cx="3213652"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moz-column-count</a:t>
            </a:r>
            <a:r>
              <a:rPr lang="es-ES" sz="1400" dirty="0">
                <a:solidFill>
                  <a:prstClr val="black"/>
                </a:solidFill>
                <a:latin typeface="Courier New" panose="02070309020205020404" pitchFamily="49" charset="0"/>
                <a:cs typeface="Courier New" panose="02070309020205020404" pitchFamily="49" charset="0"/>
              </a:rPr>
              <a:t>: 3;</a:t>
            </a:r>
          </a:p>
          <a:p>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webkit-column-count</a:t>
            </a:r>
            <a:r>
              <a:rPr lang="es-ES" sz="1400" dirty="0">
                <a:solidFill>
                  <a:prstClr val="black"/>
                </a:solidFill>
                <a:latin typeface="Courier New" panose="02070309020205020404" pitchFamily="49" charset="0"/>
                <a:cs typeface="Courier New" panose="02070309020205020404" pitchFamily="49" charset="0"/>
              </a:rPr>
              <a:t>: 3</a:t>
            </a:r>
            <a:r>
              <a:rPr lang="es-ES" sz="1400" dirty="0" smtClean="0">
                <a:solidFill>
                  <a:prstClr val="black"/>
                </a:solidFill>
                <a:latin typeface="Courier New" panose="02070309020205020404" pitchFamily="49" charset="0"/>
                <a:cs typeface="Courier New" panose="02070309020205020404" pitchFamily="49" charset="0"/>
              </a:rPr>
              <a:t>;</a:t>
            </a:r>
          </a:p>
          <a:p>
            <a:r>
              <a:rPr lang="es-ES" sz="1400" dirty="0" err="1">
                <a:solidFill>
                  <a:prstClr val="black"/>
                </a:solidFill>
                <a:latin typeface="Courier New" panose="02070309020205020404" pitchFamily="49" charset="0"/>
                <a:cs typeface="Courier New" panose="02070309020205020404" pitchFamily="49" charset="0"/>
              </a:rPr>
              <a:t>column-count</a:t>
            </a:r>
            <a:r>
              <a:rPr lang="es-ES" sz="1400" dirty="0">
                <a:solidFill>
                  <a:prstClr val="black"/>
                </a:solidFill>
                <a:latin typeface="Courier New" panose="02070309020205020404" pitchFamily="49" charset="0"/>
                <a:cs typeface="Courier New" panose="02070309020205020404" pitchFamily="49" charset="0"/>
              </a:rPr>
              <a:t>: 3</a:t>
            </a:r>
            <a:r>
              <a:rPr lang="es-ES" sz="1400" dirty="0" smtClean="0">
                <a:solidFill>
                  <a:prstClr val="black"/>
                </a:solidFill>
                <a:latin typeface="Courier New" panose="02070309020205020404" pitchFamily="49" charset="0"/>
                <a:cs typeface="Courier New" panose="02070309020205020404" pitchFamily="49" charset="0"/>
              </a:rPr>
              <a:t>;</a:t>
            </a:r>
            <a:endParaRPr lang="es-ES" sz="1400" dirty="0">
              <a:solidFill>
                <a:prstClr val="black"/>
              </a:solidFill>
              <a:latin typeface="Courier New" panose="02070309020205020404" pitchFamily="49" charset="0"/>
              <a:cs typeface="Courier New" panose="02070309020205020404" pitchFamily="49" charset="0"/>
            </a:endParaRPr>
          </a:p>
          <a:p>
            <a:r>
              <a:rPr lang="es-ES" sz="1400" dirty="0" smtClean="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moz</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column</a:t>
            </a:r>
            <a:r>
              <a:rPr lang="es-ES" sz="1400" dirty="0">
                <a:solidFill>
                  <a:prstClr val="black"/>
                </a:solidFill>
                <a:latin typeface="Courier New" panose="02070309020205020404" pitchFamily="49" charset="0"/>
                <a:cs typeface="Courier New" panose="02070309020205020404" pitchFamily="49" charset="0"/>
              </a:rPr>
              <a:t>-gap: 20px; </a:t>
            </a:r>
          </a:p>
          <a:p>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column</a:t>
            </a:r>
            <a:r>
              <a:rPr lang="es-ES" sz="1400" dirty="0">
                <a:solidFill>
                  <a:prstClr val="black"/>
                </a:solidFill>
                <a:latin typeface="Courier New" panose="02070309020205020404" pitchFamily="49" charset="0"/>
                <a:cs typeface="Courier New" panose="02070309020205020404" pitchFamily="49" charset="0"/>
              </a:rPr>
              <a:t>-gap: 20px</a:t>
            </a:r>
            <a:r>
              <a:rPr lang="es-ES" sz="1400" dirty="0" smtClean="0">
                <a:solidFill>
                  <a:prstClr val="black"/>
                </a:solidFill>
                <a:latin typeface="Courier New" panose="02070309020205020404" pitchFamily="49" charset="0"/>
                <a:cs typeface="Courier New" panose="02070309020205020404" pitchFamily="49" charset="0"/>
              </a:rPr>
              <a:t>;</a:t>
            </a:r>
          </a:p>
          <a:p>
            <a:r>
              <a:rPr lang="es-ES" sz="1400" dirty="0" err="1">
                <a:solidFill>
                  <a:prstClr val="black"/>
                </a:solidFill>
                <a:latin typeface="Courier New" panose="02070309020205020404" pitchFamily="49" charset="0"/>
                <a:cs typeface="Courier New" panose="02070309020205020404" pitchFamily="49" charset="0"/>
              </a:rPr>
              <a:t>column</a:t>
            </a:r>
            <a:r>
              <a:rPr lang="es-ES" sz="1400" dirty="0">
                <a:solidFill>
                  <a:prstClr val="black"/>
                </a:solidFill>
                <a:latin typeface="Courier New" panose="02070309020205020404" pitchFamily="49" charset="0"/>
                <a:cs typeface="Courier New" panose="02070309020205020404" pitchFamily="49" charset="0"/>
              </a:rPr>
              <a:t>-gap: 20px;</a:t>
            </a:r>
          </a:p>
        </p:txBody>
      </p:sp>
      <p:sp>
        <p:nvSpPr>
          <p:cNvPr id="11" name="CuadroTexto 10"/>
          <p:cNvSpPr txBox="1"/>
          <p:nvPr/>
        </p:nvSpPr>
        <p:spPr>
          <a:xfrm>
            <a:off x="3289784" y="1656160"/>
            <a:ext cx="2146421" cy="369332"/>
          </a:xfrm>
          <a:prstGeom prst="rect">
            <a:avLst/>
          </a:prstGeom>
          <a:noFill/>
        </p:spPr>
        <p:txBody>
          <a:bodyPr wrap="none" rtlCol="0">
            <a:spAutoFit/>
          </a:bodyPr>
          <a:lstStyle/>
          <a:p>
            <a:pPr defTabSz="457200"/>
            <a:r>
              <a:rPr lang="es-ES" dirty="0" smtClean="0">
                <a:solidFill>
                  <a:prstClr val="black"/>
                </a:solidFill>
              </a:rPr>
              <a:t>número de columnas</a:t>
            </a:r>
            <a:endParaRPr lang="es-ES" dirty="0">
              <a:solidFill>
                <a:prstClr val="black"/>
              </a:solidFill>
            </a:endParaRPr>
          </a:p>
        </p:txBody>
      </p:sp>
      <p:sp>
        <p:nvSpPr>
          <p:cNvPr id="12" name="CuadroTexto 11"/>
          <p:cNvSpPr txBox="1"/>
          <p:nvPr/>
        </p:nvSpPr>
        <p:spPr>
          <a:xfrm>
            <a:off x="3278435" y="2159785"/>
            <a:ext cx="4530279" cy="369332"/>
          </a:xfrm>
          <a:prstGeom prst="rect">
            <a:avLst/>
          </a:prstGeom>
          <a:noFill/>
        </p:spPr>
        <p:txBody>
          <a:bodyPr wrap="none" rtlCol="0">
            <a:spAutoFit/>
          </a:bodyPr>
          <a:lstStyle/>
          <a:p>
            <a:pPr defTabSz="457200"/>
            <a:r>
              <a:rPr lang="es-ES" dirty="0" smtClean="0">
                <a:solidFill>
                  <a:prstClr val="black"/>
                </a:solidFill>
              </a:rPr>
              <a:t>ancho de las columnas (alternativa al anterior)</a:t>
            </a:r>
            <a:endParaRPr lang="es-ES" dirty="0">
              <a:solidFill>
                <a:prstClr val="black"/>
              </a:solidFill>
            </a:endParaRPr>
          </a:p>
        </p:txBody>
      </p:sp>
      <p:sp>
        <p:nvSpPr>
          <p:cNvPr id="13" name="CuadroTexto 12"/>
          <p:cNvSpPr txBox="1"/>
          <p:nvPr/>
        </p:nvSpPr>
        <p:spPr>
          <a:xfrm>
            <a:off x="3289784" y="2648081"/>
            <a:ext cx="2987164" cy="369332"/>
          </a:xfrm>
          <a:prstGeom prst="rect">
            <a:avLst/>
          </a:prstGeom>
          <a:noFill/>
        </p:spPr>
        <p:txBody>
          <a:bodyPr wrap="none" rtlCol="0">
            <a:spAutoFit/>
          </a:bodyPr>
          <a:lstStyle/>
          <a:p>
            <a:pPr defTabSz="457200"/>
            <a:r>
              <a:rPr lang="es-ES" dirty="0" smtClean="0">
                <a:solidFill>
                  <a:prstClr val="black"/>
                </a:solidFill>
              </a:rPr>
              <a:t>separación entre las columnas</a:t>
            </a:r>
            <a:endParaRPr lang="es-ES" dirty="0">
              <a:solidFill>
                <a:prstClr val="black"/>
              </a:solidFill>
            </a:endParaRPr>
          </a:p>
        </p:txBody>
      </p:sp>
      <p:cxnSp>
        <p:nvCxnSpPr>
          <p:cNvPr id="15" name="Conector recto de flecha 14"/>
          <p:cNvCxnSpPr>
            <a:stCxn id="5" idx="3"/>
            <a:endCxn id="11" idx="1"/>
          </p:cNvCxnSpPr>
          <p:nvPr/>
        </p:nvCxnSpPr>
        <p:spPr>
          <a:xfrm flipV="1">
            <a:off x="2376529" y="1840826"/>
            <a:ext cx="913255" cy="29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7" idx="3"/>
            <a:endCxn id="12" idx="1"/>
          </p:cNvCxnSpPr>
          <p:nvPr/>
        </p:nvCxnSpPr>
        <p:spPr>
          <a:xfrm flipV="1">
            <a:off x="2376209" y="2344451"/>
            <a:ext cx="902226" cy="21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6" idx="3"/>
            <a:endCxn id="13" idx="1"/>
          </p:cNvCxnSpPr>
          <p:nvPr/>
        </p:nvCxnSpPr>
        <p:spPr>
          <a:xfrm flipV="1">
            <a:off x="2376208" y="2832747"/>
            <a:ext cx="913576" cy="29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3278435" y="3143717"/>
            <a:ext cx="5405454" cy="369332"/>
          </a:xfrm>
          <a:prstGeom prst="rect">
            <a:avLst/>
          </a:prstGeom>
          <a:noFill/>
        </p:spPr>
        <p:txBody>
          <a:bodyPr wrap="none" rtlCol="0">
            <a:spAutoFit/>
          </a:bodyPr>
          <a:lstStyle/>
          <a:p>
            <a:pPr defTabSz="457200"/>
            <a:r>
              <a:rPr lang="es-ES" dirty="0" smtClean="0">
                <a:solidFill>
                  <a:prstClr val="black"/>
                </a:solidFill>
              </a:rPr>
              <a:t>borde lateral (filete) de las columnas): </a:t>
            </a:r>
            <a:r>
              <a:rPr lang="es-ES" dirty="0" err="1">
                <a:solidFill>
                  <a:prstClr val="black"/>
                </a:solidFill>
              </a:rPr>
              <a:t>width</a:t>
            </a:r>
            <a:r>
              <a:rPr lang="es-ES" dirty="0">
                <a:solidFill>
                  <a:prstClr val="black"/>
                </a:solidFill>
              </a:rPr>
              <a:t> </a:t>
            </a:r>
            <a:r>
              <a:rPr lang="es-ES" dirty="0" err="1" smtClean="0">
                <a:solidFill>
                  <a:prstClr val="black"/>
                </a:solidFill>
              </a:rPr>
              <a:t>style</a:t>
            </a:r>
            <a:r>
              <a:rPr lang="es-ES" dirty="0" smtClean="0">
                <a:solidFill>
                  <a:prstClr val="black"/>
                </a:solidFill>
              </a:rPr>
              <a:t>, color</a:t>
            </a:r>
            <a:endParaRPr lang="es-ES" dirty="0">
              <a:solidFill>
                <a:prstClr val="black"/>
              </a:solidFill>
            </a:endParaRPr>
          </a:p>
        </p:txBody>
      </p:sp>
      <p:cxnSp>
        <p:nvCxnSpPr>
          <p:cNvPr id="24" name="Conector recto de flecha 23"/>
          <p:cNvCxnSpPr>
            <a:stCxn id="8" idx="3"/>
            <a:endCxn id="22" idx="1"/>
          </p:cNvCxnSpPr>
          <p:nvPr/>
        </p:nvCxnSpPr>
        <p:spPr>
          <a:xfrm flipV="1">
            <a:off x="2376208" y="3328383"/>
            <a:ext cx="902227" cy="2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4783366" y="4309846"/>
            <a:ext cx="3213652"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smtClean="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moz-column-width</a:t>
            </a:r>
            <a:r>
              <a:rPr lang="es-ES" sz="1400" dirty="0">
                <a:solidFill>
                  <a:prstClr val="black"/>
                </a:solidFill>
                <a:latin typeface="Courier New" panose="02070309020205020404" pitchFamily="49" charset="0"/>
                <a:cs typeface="Courier New" panose="02070309020205020404" pitchFamily="49" charset="0"/>
              </a:rPr>
              <a:t>: 200px; </a:t>
            </a:r>
          </a:p>
          <a:p>
            <a:r>
              <a:rPr lang="es-ES" sz="1400" dirty="0">
                <a:solidFill>
                  <a:prstClr val="black"/>
                </a:solidFill>
                <a:latin typeface="Courier New" panose="02070309020205020404" pitchFamily="49" charset="0"/>
                <a:cs typeface="Courier New" panose="02070309020205020404" pitchFamily="49" charset="0"/>
              </a:rPr>
              <a:t>-webkit-column-width:200px; </a:t>
            </a:r>
            <a:endParaRPr lang="es-ES" sz="1400" dirty="0" smtClean="0">
              <a:solidFill>
                <a:prstClr val="black"/>
              </a:solidFill>
              <a:latin typeface="Courier New" panose="02070309020205020404" pitchFamily="49" charset="0"/>
              <a:cs typeface="Courier New" panose="02070309020205020404" pitchFamily="49" charset="0"/>
            </a:endParaRPr>
          </a:p>
          <a:p>
            <a:r>
              <a:rPr lang="es-ES" sz="1400" dirty="0">
                <a:solidFill>
                  <a:prstClr val="black"/>
                </a:solidFill>
                <a:latin typeface="Courier New" panose="02070309020205020404" pitchFamily="49" charset="0"/>
                <a:cs typeface="Courier New" panose="02070309020205020404" pitchFamily="49" charset="0"/>
              </a:rPr>
              <a:t>column-width:200px; </a:t>
            </a:r>
          </a:p>
          <a:p>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moz</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column</a:t>
            </a:r>
            <a:r>
              <a:rPr lang="es-ES" sz="1400" dirty="0">
                <a:solidFill>
                  <a:prstClr val="black"/>
                </a:solidFill>
                <a:latin typeface="Courier New" panose="02070309020205020404" pitchFamily="49" charset="0"/>
                <a:cs typeface="Courier New" panose="02070309020205020404" pitchFamily="49" charset="0"/>
              </a:rPr>
              <a:t>-gap: 20px; </a:t>
            </a:r>
          </a:p>
          <a:p>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webkit</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column</a:t>
            </a:r>
            <a:r>
              <a:rPr lang="es-ES" sz="1400" dirty="0">
                <a:solidFill>
                  <a:prstClr val="black"/>
                </a:solidFill>
                <a:latin typeface="Courier New" panose="02070309020205020404" pitchFamily="49" charset="0"/>
                <a:cs typeface="Courier New" panose="02070309020205020404" pitchFamily="49" charset="0"/>
              </a:rPr>
              <a:t>-gap: 20px</a:t>
            </a:r>
            <a:r>
              <a:rPr lang="es-ES" sz="1400" dirty="0" smtClean="0">
                <a:solidFill>
                  <a:prstClr val="black"/>
                </a:solidFill>
                <a:latin typeface="Courier New" panose="02070309020205020404" pitchFamily="49" charset="0"/>
                <a:cs typeface="Courier New" panose="02070309020205020404" pitchFamily="49" charset="0"/>
              </a:rPr>
              <a:t>;</a:t>
            </a:r>
          </a:p>
          <a:p>
            <a:r>
              <a:rPr lang="es-ES" sz="1400" dirty="0" err="1">
                <a:solidFill>
                  <a:prstClr val="black"/>
                </a:solidFill>
                <a:latin typeface="Courier New" panose="02070309020205020404" pitchFamily="49" charset="0"/>
                <a:cs typeface="Courier New" panose="02070309020205020404" pitchFamily="49" charset="0"/>
              </a:rPr>
              <a:t>column</a:t>
            </a:r>
            <a:r>
              <a:rPr lang="es-ES" sz="1400" dirty="0">
                <a:solidFill>
                  <a:prstClr val="black"/>
                </a:solidFill>
                <a:latin typeface="Courier New" panose="02070309020205020404" pitchFamily="49" charset="0"/>
                <a:cs typeface="Courier New" panose="02070309020205020404" pitchFamily="49" charset="0"/>
              </a:rPr>
              <a:t>-gap: 20px;</a:t>
            </a:r>
          </a:p>
        </p:txBody>
      </p:sp>
    </p:spTree>
    <p:extLst>
      <p:ext uri="{BB962C8B-B14F-4D97-AF65-F5344CB8AC3E}">
        <p14:creationId xmlns:p14="http://schemas.microsoft.com/office/powerpoint/2010/main" val="834924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Ejemplo de columnas</a:t>
            </a:r>
            <a:endParaRPr lang="es-ES" dirty="0"/>
          </a:p>
        </p:txBody>
      </p:sp>
      <p:sp>
        <p:nvSpPr>
          <p:cNvPr id="4" name="CuadroTexto 3"/>
          <p:cNvSpPr txBox="1"/>
          <p:nvPr/>
        </p:nvSpPr>
        <p:spPr>
          <a:xfrm>
            <a:off x="1275009" y="1843722"/>
            <a:ext cx="2522291" cy="369332"/>
          </a:xfrm>
          <a:prstGeom prst="rect">
            <a:avLst/>
          </a:prstGeom>
          <a:noFill/>
        </p:spPr>
        <p:txBody>
          <a:bodyPr wrap="square" rtlCol="0">
            <a:spAutoFit/>
          </a:bodyPr>
          <a:lstStyle/>
          <a:p>
            <a:pPr defTabSz="457200"/>
            <a:r>
              <a:rPr lang="es-ES" b="1" dirty="0" smtClean="0">
                <a:solidFill>
                  <a:prstClr val="black"/>
                </a:solidFill>
              </a:rPr>
              <a:t>Columnas de texto</a:t>
            </a:r>
            <a:r>
              <a:rPr lang="es-ES" dirty="0" smtClean="0">
                <a:solidFill>
                  <a:prstClr val="black"/>
                </a:solidFill>
              </a:rPr>
              <a:t>.</a:t>
            </a:r>
          </a:p>
        </p:txBody>
      </p:sp>
      <p:pic>
        <p:nvPicPr>
          <p:cNvPr id="8" name="Imagen 7"/>
          <p:cNvPicPr>
            <a:picLocks noChangeAspect="1"/>
          </p:cNvPicPr>
          <p:nvPr/>
        </p:nvPicPr>
        <p:blipFill>
          <a:blip r:embed="rId2"/>
          <a:stretch>
            <a:fillRect/>
          </a:stretch>
        </p:blipFill>
        <p:spPr>
          <a:xfrm>
            <a:off x="1130300" y="3099654"/>
            <a:ext cx="5334000" cy="2760252"/>
          </a:xfrm>
          <a:prstGeom prst="rect">
            <a:avLst/>
          </a:prstGeom>
        </p:spPr>
        <p:style>
          <a:lnRef idx="0">
            <a:schemeClr val="accent3"/>
          </a:lnRef>
          <a:fillRef idx="3">
            <a:schemeClr val="accent3"/>
          </a:fillRef>
          <a:effectRef idx="3">
            <a:schemeClr val="accent3"/>
          </a:effectRef>
          <a:fontRef idx="minor">
            <a:schemeClr val="lt1"/>
          </a:fontRef>
        </p:style>
      </p:pic>
      <p:pic>
        <p:nvPicPr>
          <p:cNvPr id="2" name="Imagen 1"/>
          <p:cNvPicPr>
            <a:picLocks noChangeAspect="1"/>
          </p:cNvPicPr>
          <p:nvPr/>
        </p:nvPicPr>
        <p:blipFill>
          <a:blip r:embed="rId3"/>
          <a:stretch>
            <a:fillRect/>
          </a:stretch>
        </p:blipFill>
        <p:spPr>
          <a:xfrm>
            <a:off x="4064000" y="1402474"/>
            <a:ext cx="4096871" cy="3617011"/>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3412429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Tipos de disposición</a:t>
            </a:r>
            <a:endParaRPr lang="es-ES" dirty="0"/>
          </a:p>
        </p:txBody>
      </p:sp>
      <p:sp>
        <p:nvSpPr>
          <p:cNvPr id="3" name="CuadroTexto 2"/>
          <p:cNvSpPr txBox="1"/>
          <p:nvPr/>
        </p:nvSpPr>
        <p:spPr>
          <a:xfrm>
            <a:off x="628650" y="1493949"/>
            <a:ext cx="2292359" cy="2862322"/>
          </a:xfrm>
          <a:prstGeom prst="rect">
            <a:avLst/>
          </a:prstGeom>
          <a:noFill/>
        </p:spPr>
        <p:txBody>
          <a:bodyPr wrap="none" rtlCol="0">
            <a:spAutoFit/>
          </a:bodyPr>
          <a:lstStyle/>
          <a:p>
            <a:pPr marL="285750" indent="-285750" defTabSz="457200">
              <a:buFont typeface="Arial" panose="020B0604020202020204" pitchFamily="34" charset="0"/>
              <a:buChar char="•"/>
            </a:pPr>
            <a:r>
              <a:rPr lang="es-ES" dirty="0" smtClean="0">
                <a:solidFill>
                  <a:prstClr val="black"/>
                </a:solidFill>
              </a:rPr>
              <a:t>Disposición fija</a:t>
            </a:r>
            <a:br>
              <a:rPr lang="es-ES" dirty="0" smtClean="0">
                <a:solidFill>
                  <a:prstClr val="black"/>
                </a:solidFill>
              </a:rPr>
            </a:br>
            <a:r>
              <a:rPr lang="es-ES" dirty="0" smtClean="0">
                <a:solidFill>
                  <a:prstClr val="black"/>
                </a:solidFill>
              </a:rPr>
              <a:t>(</a:t>
            </a:r>
            <a:r>
              <a:rPr lang="en-US" i="1" dirty="0" smtClean="0">
                <a:solidFill>
                  <a:prstClr val="black"/>
                </a:solidFill>
              </a:rPr>
              <a:t>Fixed width layout</a:t>
            </a:r>
            <a:r>
              <a:rPr lang="es-ES" dirty="0" smtClean="0">
                <a:solidFill>
                  <a:prstClr val="black"/>
                </a:solidFill>
              </a:rPr>
              <a:t>)</a:t>
            </a:r>
          </a:p>
          <a:p>
            <a:pPr marL="285750" indent="-285750" defTabSz="457200">
              <a:buFont typeface="Arial" panose="020B0604020202020204" pitchFamily="34" charset="0"/>
              <a:buChar char="•"/>
            </a:pPr>
            <a:r>
              <a:rPr lang="es-ES" dirty="0" smtClean="0">
                <a:solidFill>
                  <a:prstClr val="black"/>
                </a:solidFill>
              </a:rPr>
              <a:t>Disposición  fluida</a:t>
            </a:r>
            <a:br>
              <a:rPr lang="es-ES" dirty="0" smtClean="0">
                <a:solidFill>
                  <a:prstClr val="black"/>
                </a:solidFill>
              </a:rPr>
            </a:br>
            <a:r>
              <a:rPr lang="es-ES" dirty="0" smtClean="0">
                <a:solidFill>
                  <a:prstClr val="black"/>
                </a:solidFill>
              </a:rPr>
              <a:t>o </a:t>
            </a:r>
            <a:r>
              <a:rPr lang="es-ES" dirty="0">
                <a:solidFill>
                  <a:prstClr val="black"/>
                </a:solidFill>
              </a:rPr>
              <a:t>“</a:t>
            </a:r>
            <a:r>
              <a:rPr lang="es-ES" dirty="0" smtClean="0">
                <a:solidFill>
                  <a:prstClr val="black"/>
                </a:solidFill>
              </a:rPr>
              <a:t>líquida”</a:t>
            </a:r>
            <a:br>
              <a:rPr lang="es-ES" dirty="0" smtClean="0">
                <a:solidFill>
                  <a:prstClr val="black"/>
                </a:solidFill>
              </a:rPr>
            </a:br>
            <a:r>
              <a:rPr lang="es-ES" dirty="0" smtClean="0">
                <a:solidFill>
                  <a:prstClr val="black"/>
                </a:solidFill>
              </a:rPr>
              <a:t> (</a:t>
            </a:r>
            <a:r>
              <a:rPr lang="en-US" i="1" dirty="0" smtClean="0">
                <a:solidFill>
                  <a:prstClr val="black"/>
                </a:solidFill>
              </a:rPr>
              <a:t>Liquid layout</a:t>
            </a:r>
            <a:r>
              <a:rPr lang="es-ES" dirty="0" smtClean="0">
                <a:solidFill>
                  <a:prstClr val="black"/>
                </a:solidFill>
              </a:rPr>
              <a:t>)</a:t>
            </a:r>
          </a:p>
          <a:p>
            <a:pPr marL="285750" indent="-285750" defTabSz="457200">
              <a:buFont typeface="Arial" panose="020B0604020202020204" pitchFamily="34" charset="0"/>
              <a:buChar char="•"/>
            </a:pPr>
            <a:r>
              <a:rPr lang="es-ES" dirty="0" smtClean="0">
                <a:solidFill>
                  <a:prstClr val="black"/>
                </a:solidFill>
              </a:rPr>
              <a:t>Disposición </a:t>
            </a:r>
            <a:br>
              <a:rPr lang="es-ES" dirty="0" smtClean="0">
                <a:solidFill>
                  <a:prstClr val="black"/>
                </a:solidFill>
              </a:rPr>
            </a:br>
            <a:r>
              <a:rPr lang="es-ES" dirty="0" smtClean="0">
                <a:solidFill>
                  <a:prstClr val="black"/>
                </a:solidFill>
              </a:rPr>
              <a:t>elástica</a:t>
            </a:r>
            <a:br>
              <a:rPr lang="es-ES" dirty="0" smtClean="0">
                <a:solidFill>
                  <a:prstClr val="black"/>
                </a:solidFill>
              </a:rPr>
            </a:br>
            <a:r>
              <a:rPr lang="es-ES" dirty="0" smtClean="0">
                <a:solidFill>
                  <a:prstClr val="black"/>
                </a:solidFill>
              </a:rPr>
              <a:t>(</a:t>
            </a:r>
            <a:r>
              <a:rPr lang="en-US" i="1" dirty="0" smtClean="0">
                <a:solidFill>
                  <a:prstClr val="black"/>
                </a:solidFill>
              </a:rPr>
              <a:t>Elastic layout</a:t>
            </a:r>
            <a:r>
              <a:rPr lang="es-ES" dirty="0" smtClean="0">
                <a:solidFill>
                  <a:prstClr val="black"/>
                </a:solidFill>
              </a:rPr>
              <a:t>)</a:t>
            </a:r>
          </a:p>
          <a:p>
            <a:pPr marL="285750" indent="-285750" defTabSz="457200">
              <a:buFont typeface="Arial" panose="020B0604020202020204" pitchFamily="34" charset="0"/>
              <a:buChar char="•"/>
            </a:pPr>
            <a:r>
              <a:rPr lang="es-ES" dirty="0" smtClean="0">
                <a:solidFill>
                  <a:prstClr val="black"/>
                </a:solidFill>
              </a:rPr>
              <a:t>Disposición híbrida</a:t>
            </a:r>
            <a:br>
              <a:rPr lang="es-ES" dirty="0" smtClean="0">
                <a:solidFill>
                  <a:prstClr val="black"/>
                </a:solidFill>
              </a:rPr>
            </a:br>
            <a:r>
              <a:rPr lang="es-ES" dirty="0" smtClean="0">
                <a:solidFill>
                  <a:prstClr val="black"/>
                </a:solidFill>
              </a:rPr>
              <a:t>(</a:t>
            </a:r>
            <a:r>
              <a:rPr lang="en-US" i="1" dirty="0" smtClean="0">
                <a:solidFill>
                  <a:prstClr val="black"/>
                </a:solidFill>
              </a:rPr>
              <a:t>Hybrid Layout)</a:t>
            </a:r>
          </a:p>
        </p:txBody>
      </p:sp>
      <p:grpSp>
        <p:nvGrpSpPr>
          <p:cNvPr id="8" name="Grupo 7"/>
          <p:cNvGrpSpPr/>
          <p:nvPr/>
        </p:nvGrpSpPr>
        <p:grpSpPr>
          <a:xfrm>
            <a:off x="2724043" y="1455312"/>
            <a:ext cx="4724400" cy="5011401"/>
            <a:chOff x="3987084" y="1347763"/>
            <a:chExt cx="4724400" cy="5011401"/>
          </a:xfrm>
        </p:grpSpPr>
        <p:pic>
          <p:nvPicPr>
            <p:cNvPr id="4" name="Imagen 3"/>
            <p:cNvPicPr>
              <a:picLocks noChangeAspect="1"/>
            </p:cNvPicPr>
            <p:nvPr/>
          </p:nvPicPr>
          <p:blipFill>
            <a:blip r:embed="rId3">
              <a:clrChange>
                <a:clrFrom>
                  <a:srgbClr val="37272E"/>
                </a:clrFrom>
                <a:clrTo>
                  <a:srgbClr val="37272E">
                    <a:alpha val="0"/>
                  </a:srgbClr>
                </a:clrTo>
              </a:clrChange>
            </a:blip>
            <a:stretch>
              <a:fillRect/>
            </a:stretch>
          </p:blipFill>
          <p:spPr>
            <a:xfrm>
              <a:off x="3987084" y="1347763"/>
              <a:ext cx="4724400" cy="2581275"/>
            </a:xfrm>
            <a:prstGeom prst="rect">
              <a:avLst/>
            </a:prstGeom>
          </p:spPr>
        </p:pic>
        <p:pic>
          <p:nvPicPr>
            <p:cNvPr id="7" name="Imagen 6"/>
            <p:cNvPicPr>
              <a:picLocks noChangeAspect="1"/>
            </p:cNvPicPr>
            <p:nvPr/>
          </p:nvPicPr>
          <p:blipFill>
            <a:blip r:embed="rId4">
              <a:clrChange>
                <a:clrFrom>
                  <a:srgbClr val="37272E"/>
                </a:clrFrom>
                <a:clrTo>
                  <a:srgbClr val="37272E">
                    <a:alpha val="0"/>
                  </a:srgbClr>
                </a:clrTo>
              </a:clrChange>
            </a:blip>
            <a:stretch>
              <a:fillRect/>
            </a:stretch>
          </p:blipFill>
          <p:spPr>
            <a:xfrm>
              <a:off x="4012842" y="3654064"/>
              <a:ext cx="4600575" cy="2705100"/>
            </a:xfrm>
            <a:prstGeom prst="rect">
              <a:avLst/>
            </a:prstGeom>
          </p:spPr>
        </p:pic>
      </p:grpSp>
      <p:sp>
        <p:nvSpPr>
          <p:cNvPr id="9" name="Rectángulo 8"/>
          <p:cNvSpPr/>
          <p:nvPr/>
        </p:nvSpPr>
        <p:spPr>
          <a:xfrm>
            <a:off x="6772732" y="2684037"/>
            <a:ext cx="1742618"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n-US" dirty="0">
                <a:solidFill>
                  <a:prstClr val="white"/>
                </a:solidFill>
              </a:rPr>
              <a:t>body {</a:t>
            </a:r>
          </a:p>
          <a:p>
            <a:pPr defTabSz="457200"/>
            <a:r>
              <a:rPr lang="en-US" dirty="0">
                <a:solidFill>
                  <a:prstClr val="white"/>
                </a:solidFill>
              </a:rPr>
              <a:t>width: 960px;</a:t>
            </a:r>
          </a:p>
          <a:p>
            <a:pPr defTabSz="457200"/>
            <a:r>
              <a:rPr lang="en-US" dirty="0">
                <a:solidFill>
                  <a:prstClr val="white"/>
                </a:solidFill>
              </a:rPr>
              <a:t>margin: 0 auto;}</a:t>
            </a:r>
            <a:endParaRPr lang="es-ES" dirty="0">
              <a:solidFill>
                <a:prstClr val="white"/>
              </a:solidFill>
            </a:endParaRPr>
          </a:p>
        </p:txBody>
      </p:sp>
      <p:sp>
        <p:nvSpPr>
          <p:cNvPr id="10" name="Rectángulo 9"/>
          <p:cNvSpPr/>
          <p:nvPr/>
        </p:nvSpPr>
        <p:spPr>
          <a:xfrm>
            <a:off x="1468353" y="5114163"/>
            <a:ext cx="1693572"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n-US" dirty="0">
                <a:solidFill>
                  <a:prstClr val="white"/>
                </a:solidFill>
              </a:rPr>
              <a:t>body {</a:t>
            </a:r>
          </a:p>
          <a:p>
            <a:pPr defTabSz="457200"/>
            <a:r>
              <a:rPr lang="en-US" dirty="0">
                <a:solidFill>
                  <a:prstClr val="white"/>
                </a:solidFill>
              </a:rPr>
              <a:t>width: 90%;</a:t>
            </a:r>
          </a:p>
          <a:p>
            <a:pPr defTabSz="457200"/>
            <a:r>
              <a:rPr lang="en-US" dirty="0">
                <a:solidFill>
                  <a:prstClr val="white"/>
                </a:solidFill>
              </a:rPr>
              <a:t>margin: 0 auto;}</a:t>
            </a:r>
            <a:endParaRPr lang="es-ES" dirty="0">
              <a:solidFill>
                <a:prstClr val="white"/>
              </a:solidFill>
            </a:endParaRPr>
          </a:p>
        </p:txBody>
      </p:sp>
    </p:spTree>
    <p:extLst>
      <p:ext uri="{BB962C8B-B14F-4D97-AF65-F5344CB8AC3E}">
        <p14:creationId xmlns:p14="http://schemas.microsoft.com/office/powerpoint/2010/main" val="2000922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Aplicación a la Web (1)</a:t>
            </a:r>
            <a:endParaRPr lang="es-ES" dirty="0"/>
          </a:p>
        </p:txBody>
      </p:sp>
      <p:pic>
        <p:nvPicPr>
          <p:cNvPr id="3074" name="Picture 2" descr="http://media-cache-ak0.pinimg.com/236x/62/be/c7/62bec740b2b49cff4de590a9e60c29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240" y="1459292"/>
            <a:ext cx="3121715" cy="32143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media.tumblr.com/tumblr_lc5c2ecQFu1qe2hz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466" y="4002549"/>
            <a:ext cx="3113884" cy="245996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5181600" y="1329969"/>
            <a:ext cx="3333750" cy="2533650"/>
          </a:xfrm>
          <a:prstGeom prst="rect">
            <a:avLst/>
          </a:prstGeom>
        </p:spPr>
      </p:pic>
      <p:pic>
        <p:nvPicPr>
          <p:cNvPr id="4" name="Imagen 3"/>
          <p:cNvPicPr>
            <a:picLocks noChangeAspect="1"/>
          </p:cNvPicPr>
          <p:nvPr/>
        </p:nvPicPr>
        <p:blipFill>
          <a:blip r:embed="rId5"/>
          <a:stretch>
            <a:fillRect/>
          </a:stretch>
        </p:blipFill>
        <p:spPr>
          <a:xfrm>
            <a:off x="1080240" y="5056463"/>
            <a:ext cx="3857625" cy="1228725"/>
          </a:xfrm>
          <a:prstGeom prst="rect">
            <a:avLst/>
          </a:prstGeom>
        </p:spPr>
      </p:pic>
    </p:spTree>
    <p:extLst>
      <p:ext uri="{BB962C8B-B14F-4D97-AF65-F5344CB8AC3E}">
        <p14:creationId xmlns:p14="http://schemas.microsoft.com/office/powerpoint/2010/main" val="2259211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smtClean="0"/>
              <a:t>Aplicando proporciones  </a:t>
            </a:r>
            <a:r>
              <a:rPr lang="es-ES" dirty="0"/>
              <a:t>a la Web </a:t>
            </a:r>
            <a:r>
              <a:rPr lang="es-ES" dirty="0" smtClean="0"/>
              <a:t>(2)</a:t>
            </a:r>
            <a:endParaRPr lang="es-ES" dirty="0"/>
          </a:p>
        </p:txBody>
      </p:sp>
      <p:sp>
        <p:nvSpPr>
          <p:cNvPr id="3" name="CuadroTexto 2"/>
          <p:cNvSpPr txBox="1"/>
          <p:nvPr/>
        </p:nvSpPr>
        <p:spPr>
          <a:xfrm>
            <a:off x="628650" y="1266529"/>
            <a:ext cx="6903898" cy="646331"/>
          </a:xfrm>
          <a:prstGeom prst="rect">
            <a:avLst/>
          </a:prstGeom>
          <a:noFill/>
        </p:spPr>
        <p:txBody>
          <a:bodyPr wrap="square" rtlCol="0">
            <a:spAutoFit/>
          </a:bodyPr>
          <a:lstStyle/>
          <a:p>
            <a:pPr defTabSz="457200"/>
            <a:r>
              <a:rPr lang="es-ES" dirty="0" smtClean="0">
                <a:solidFill>
                  <a:prstClr val="black"/>
                </a:solidFill>
              </a:rPr>
              <a:t>Como ayuda para distribuir correctamente los elementos en alguna proporción se utiliza una rejilla (como una cuadrícula sólo en vertical)</a:t>
            </a:r>
            <a:endParaRPr lang="es-ES" dirty="0">
              <a:solidFill>
                <a:prstClr val="black"/>
              </a:solidFill>
            </a:endParaRPr>
          </a:p>
        </p:txBody>
      </p:sp>
      <p:pic>
        <p:nvPicPr>
          <p:cNvPr id="4102" name="Picture 6" descr="http://www.thuyuyen.info/wp-content/uploads/2011/11/image00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80" y="2445236"/>
            <a:ext cx="4694187" cy="35920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collaborative.com/wp-content/uploads/2013/05/Grid_layo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8174" y="2176088"/>
            <a:ext cx="2529004" cy="173120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content.comrz.com/AcuCustom/Sitename/DAM/383/2013CzBlog960GridSystem48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166" y="4073201"/>
            <a:ext cx="2635020" cy="233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43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smtClean="0"/>
              <a:t>Frameworks</a:t>
            </a:r>
            <a:r>
              <a:rPr lang="es-ES" dirty="0" smtClean="0"/>
              <a:t>: rejillas fijas</a:t>
            </a:r>
            <a:endParaRPr lang="es-ES" dirty="0"/>
          </a:p>
        </p:txBody>
      </p:sp>
      <p:pic>
        <p:nvPicPr>
          <p:cNvPr id="8" name="Imagen 7"/>
          <p:cNvPicPr>
            <a:picLocks noChangeAspect="1"/>
          </p:cNvPicPr>
          <p:nvPr/>
        </p:nvPicPr>
        <p:blipFill>
          <a:blip r:embed="rId3"/>
          <a:stretch>
            <a:fillRect/>
          </a:stretch>
        </p:blipFill>
        <p:spPr>
          <a:xfrm>
            <a:off x="5265781" y="1515710"/>
            <a:ext cx="2012458" cy="1148471"/>
          </a:xfrm>
          <a:prstGeom prst="rect">
            <a:avLst/>
          </a:prstGeom>
        </p:spPr>
      </p:pic>
      <p:sp>
        <p:nvSpPr>
          <p:cNvPr id="10" name="Rectángulo 9"/>
          <p:cNvSpPr/>
          <p:nvPr/>
        </p:nvSpPr>
        <p:spPr>
          <a:xfrm>
            <a:off x="1008676" y="1766779"/>
            <a:ext cx="1796603" cy="646331"/>
          </a:xfrm>
          <a:prstGeom prst="rect">
            <a:avLst/>
          </a:prstGeom>
        </p:spPr>
        <p:txBody>
          <a:bodyPr wrap="square">
            <a:spAutoFit/>
          </a:bodyPr>
          <a:lstStyle/>
          <a:p>
            <a:pPr defTabSz="457200"/>
            <a:r>
              <a:rPr lang="es-ES" dirty="0" smtClean="0">
                <a:solidFill>
                  <a:prstClr val="black"/>
                </a:solidFill>
              </a:rPr>
              <a:t>960 </a:t>
            </a:r>
            <a:r>
              <a:rPr lang="es-ES" dirty="0" err="1">
                <a:solidFill>
                  <a:prstClr val="black"/>
                </a:solidFill>
              </a:rPr>
              <a:t>Grid</a:t>
            </a:r>
            <a:r>
              <a:rPr lang="es-ES" dirty="0">
                <a:solidFill>
                  <a:prstClr val="black"/>
                </a:solidFill>
              </a:rPr>
              <a:t> </a:t>
            </a:r>
            <a:r>
              <a:rPr lang="es-ES" dirty="0" err="1" smtClean="0">
                <a:solidFill>
                  <a:prstClr val="black"/>
                </a:solidFill>
              </a:rPr>
              <a:t>System</a:t>
            </a:r>
            <a:r>
              <a:rPr lang="es-ES" dirty="0" smtClean="0">
                <a:solidFill>
                  <a:prstClr val="black"/>
                </a:solidFill>
              </a:rPr>
              <a:t> </a:t>
            </a:r>
          </a:p>
          <a:p>
            <a:pPr defTabSz="457200"/>
            <a:r>
              <a:rPr lang="es-ES" dirty="0" smtClean="0">
                <a:solidFill>
                  <a:prstClr val="black"/>
                </a:solidFill>
                <a:hlinkClick r:id="rId4"/>
              </a:rPr>
              <a:t>960.gs</a:t>
            </a:r>
            <a:endParaRPr lang="es-ES" dirty="0">
              <a:solidFill>
                <a:prstClr val="black"/>
              </a:solidFill>
            </a:endParaRPr>
          </a:p>
        </p:txBody>
      </p:sp>
      <p:sp>
        <p:nvSpPr>
          <p:cNvPr id="11" name="Rectángulo 10"/>
          <p:cNvSpPr/>
          <p:nvPr/>
        </p:nvSpPr>
        <p:spPr>
          <a:xfrm>
            <a:off x="918524" y="3403713"/>
            <a:ext cx="2198422" cy="646331"/>
          </a:xfrm>
          <a:prstGeom prst="rect">
            <a:avLst/>
          </a:prstGeom>
        </p:spPr>
        <p:txBody>
          <a:bodyPr wrap="none">
            <a:spAutoFit/>
          </a:bodyPr>
          <a:lstStyle/>
          <a:p>
            <a:pPr defTabSz="457200"/>
            <a:r>
              <a:rPr lang="en-US" dirty="0" smtClean="0">
                <a:solidFill>
                  <a:prstClr val="black"/>
                </a:solidFill>
              </a:rPr>
              <a:t>Blueprint</a:t>
            </a:r>
          </a:p>
          <a:p>
            <a:pPr defTabSz="457200"/>
            <a:r>
              <a:rPr lang="en-US" dirty="0" smtClean="0">
                <a:solidFill>
                  <a:prstClr val="black"/>
                </a:solidFill>
                <a:hlinkClick r:id="rId5"/>
              </a:rPr>
              <a:t>www.blueprintcss.org</a:t>
            </a:r>
            <a:endParaRPr lang="en-US" dirty="0">
              <a:solidFill>
                <a:prstClr val="black"/>
              </a:solidFill>
            </a:endParaRPr>
          </a:p>
        </p:txBody>
      </p:sp>
      <p:sp>
        <p:nvSpPr>
          <p:cNvPr id="12" name="Rectángulo 11"/>
          <p:cNvSpPr/>
          <p:nvPr/>
        </p:nvSpPr>
        <p:spPr>
          <a:xfrm>
            <a:off x="1008676" y="5076300"/>
            <a:ext cx="1278170" cy="646331"/>
          </a:xfrm>
          <a:prstGeom prst="rect">
            <a:avLst/>
          </a:prstGeom>
        </p:spPr>
        <p:txBody>
          <a:bodyPr wrap="none">
            <a:spAutoFit/>
          </a:bodyPr>
          <a:lstStyle/>
          <a:p>
            <a:pPr defTabSz="457200"/>
            <a:r>
              <a:rPr lang="en-US" dirty="0" err="1" smtClean="0">
                <a:solidFill>
                  <a:prstClr val="black"/>
                </a:solidFill>
              </a:rPr>
              <a:t>BlueTrip</a:t>
            </a:r>
            <a:endParaRPr lang="en-US" dirty="0" smtClean="0">
              <a:solidFill>
                <a:prstClr val="black"/>
              </a:solidFill>
            </a:endParaRPr>
          </a:p>
          <a:p>
            <a:pPr defTabSz="457200"/>
            <a:r>
              <a:rPr lang="en-US" dirty="0" smtClean="0">
                <a:solidFill>
                  <a:prstClr val="black"/>
                </a:solidFill>
                <a:hlinkClick r:id="rId6"/>
              </a:rPr>
              <a:t>bluetrip.org</a:t>
            </a:r>
            <a:endParaRPr lang="en-US" dirty="0" smtClean="0">
              <a:solidFill>
                <a:prstClr val="black"/>
              </a:solidFill>
            </a:endParaRPr>
          </a:p>
        </p:txBody>
      </p:sp>
      <p:pic>
        <p:nvPicPr>
          <p:cNvPr id="13" name="Imagen 12"/>
          <p:cNvPicPr>
            <a:picLocks noChangeAspect="1"/>
          </p:cNvPicPr>
          <p:nvPr/>
        </p:nvPicPr>
        <p:blipFill>
          <a:blip r:embed="rId7"/>
          <a:stretch>
            <a:fillRect/>
          </a:stretch>
        </p:blipFill>
        <p:spPr>
          <a:xfrm>
            <a:off x="4152698" y="3123574"/>
            <a:ext cx="4238625" cy="1104900"/>
          </a:xfrm>
          <a:prstGeom prst="rect">
            <a:avLst/>
          </a:prstGeom>
        </p:spPr>
      </p:pic>
      <p:pic>
        <p:nvPicPr>
          <p:cNvPr id="14" name="Imagen 13"/>
          <p:cNvPicPr>
            <a:picLocks noChangeAspect="1"/>
          </p:cNvPicPr>
          <p:nvPr/>
        </p:nvPicPr>
        <p:blipFill>
          <a:blip r:embed="rId8"/>
          <a:stretch>
            <a:fillRect/>
          </a:stretch>
        </p:blipFill>
        <p:spPr>
          <a:xfrm>
            <a:off x="4633710" y="4985129"/>
            <a:ext cx="3276600" cy="828675"/>
          </a:xfrm>
          <a:prstGeom prst="rect">
            <a:avLst/>
          </a:prstGeom>
        </p:spPr>
      </p:pic>
    </p:spTree>
    <p:extLst>
      <p:ext uri="{BB962C8B-B14F-4D97-AF65-F5344CB8AC3E}">
        <p14:creationId xmlns:p14="http://schemas.microsoft.com/office/powerpoint/2010/main" val="2766249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Rejillas (</a:t>
            </a:r>
            <a:r>
              <a:rPr lang="es-ES" dirty="0" err="1" smtClean="0"/>
              <a:t>grids</a:t>
            </a:r>
            <a:r>
              <a:rPr lang="es-ES" dirty="0" smtClean="0"/>
              <a:t>) en 960</a:t>
            </a:r>
            <a:endParaRPr lang="es-ES" dirty="0"/>
          </a:p>
        </p:txBody>
      </p:sp>
      <p:sp>
        <p:nvSpPr>
          <p:cNvPr id="3" name="CuadroTexto 2"/>
          <p:cNvSpPr txBox="1"/>
          <p:nvPr/>
        </p:nvSpPr>
        <p:spPr>
          <a:xfrm>
            <a:off x="1990785" y="5733011"/>
            <a:ext cx="5467819" cy="369332"/>
          </a:xfrm>
          <a:prstGeom prst="rect">
            <a:avLst/>
          </a:prstGeom>
          <a:noFill/>
        </p:spPr>
        <p:txBody>
          <a:bodyPr wrap="square" rtlCol="0">
            <a:spAutoFit/>
          </a:bodyPr>
          <a:lstStyle/>
          <a:p>
            <a:r>
              <a:rPr lang="es-ES" dirty="0" smtClean="0">
                <a:solidFill>
                  <a:prstClr val="black"/>
                </a:solidFill>
              </a:rPr>
              <a:t>Rejilla de 12 columnas para disposiciones fijas de 960px</a:t>
            </a:r>
          </a:p>
        </p:txBody>
      </p:sp>
      <p:grpSp>
        <p:nvGrpSpPr>
          <p:cNvPr id="6" name="Grupo 5"/>
          <p:cNvGrpSpPr/>
          <p:nvPr/>
        </p:nvGrpSpPr>
        <p:grpSpPr>
          <a:xfrm>
            <a:off x="628650" y="1331749"/>
            <a:ext cx="8027478" cy="4227154"/>
            <a:chOff x="418985" y="1297883"/>
            <a:chExt cx="8027478" cy="4227154"/>
          </a:xfrm>
        </p:grpSpPr>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418985" y="1297883"/>
              <a:ext cx="4045404" cy="4227154"/>
            </a:xfrm>
            <a:prstGeom prst="rect">
              <a:avLst/>
            </a:prstGeom>
          </p:spPr>
        </p:pic>
        <p:pic>
          <p:nvPicPr>
            <p:cNvPr id="5" name="Imagen 4"/>
            <p:cNvPicPr>
              <a:picLocks noChangeAspect="1"/>
            </p:cNvPicPr>
            <p:nvPr/>
          </p:nvPicPr>
          <p:blipFill>
            <a:blip r:embed="rId4">
              <a:clrChange>
                <a:clrFrom>
                  <a:srgbClr val="FFFFFF"/>
                </a:clrFrom>
                <a:clrTo>
                  <a:srgbClr val="FFFFFF">
                    <a:alpha val="0"/>
                  </a:srgbClr>
                </a:clrTo>
              </a:clrChange>
            </a:blip>
            <a:stretch>
              <a:fillRect/>
            </a:stretch>
          </p:blipFill>
          <p:spPr>
            <a:xfrm>
              <a:off x="4450191" y="1362075"/>
              <a:ext cx="3996272" cy="4142762"/>
            </a:xfrm>
            <a:prstGeom prst="rect">
              <a:avLst/>
            </a:prstGeom>
          </p:spPr>
        </p:pic>
      </p:grpSp>
    </p:spTree>
    <p:extLst>
      <p:ext uri="{BB962C8B-B14F-4D97-AF65-F5344CB8AC3E}">
        <p14:creationId xmlns:p14="http://schemas.microsoft.com/office/powerpoint/2010/main" val="300191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Implementación con una rejilla (1)</a:t>
            </a:r>
            <a:endParaRPr lang="es-ES" dirty="0"/>
          </a:p>
        </p:txBody>
      </p:sp>
      <p:sp>
        <p:nvSpPr>
          <p:cNvPr id="3" name="CuadroTexto 2"/>
          <p:cNvSpPr txBox="1"/>
          <p:nvPr/>
        </p:nvSpPr>
        <p:spPr>
          <a:xfrm>
            <a:off x="810532" y="2066372"/>
            <a:ext cx="3244634" cy="923330"/>
          </a:xfrm>
          <a:prstGeom prst="rect">
            <a:avLst/>
          </a:prstGeom>
          <a:noFill/>
        </p:spPr>
        <p:txBody>
          <a:bodyPr wrap="square" rtlCol="0">
            <a:spAutoFit/>
          </a:bodyPr>
          <a:lstStyle/>
          <a:p>
            <a:pPr defTabSz="457200"/>
            <a:r>
              <a:rPr lang="es-ES" dirty="0" smtClean="0">
                <a:solidFill>
                  <a:prstClr val="black"/>
                </a:solidFill>
              </a:rPr>
              <a:t>Se definen una serie de clases correspondientes a cada posible ancho en número de columnas</a:t>
            </a:r>
            <a:endParaRPr lang="es-ES" dirty="0">
              <a:solidFill>
                <a:prstClr val="black"/>
              </a:solidFill>
            </a:endParaRPr>
          </a:p>
        </p:txBody>
      </p:sp>
      <p:sp>
        <p:nvSpPr>
          <p:cNvPr id="6" name="Rectángulo 5"/>
          <p:cNvSpPr/>
          <p:nvPr/>
        </p:nvSpPr>
        <p:spPr>
          <a:xfrm>
            <a:off x="810530" y="3164003"/>
            <a:ext cx="3729547" cy="1200329"/>
          </a:xfrm>
          <a:prstGeom prst="rect">
            <a:avLst/>
          </a:prstGeom>
        </p:spPr>
        <p:txBody>
          <a:bodyPr wrap="none">
            <a:spAutoFit/>
          </a:bodyPr>
          <a:lstStyle/>
          <a:p>
            <a:pPr defTabSz="457200"/>
            <a:r>
              <a:rPr lang="es-ES" dirty="0">
                <a:solidFill>
                  <a:prstClr val="black"/>
                </a:solidFill>
              </a:rPr>
              <a:t>.</a:t>
            </a:r>
            <a:r>
              <a:rPr lang="es-ES" dirty="0" smtClean="0">
                <a:solidFill>
                  <a:prstClr val="black"/>
                </a:solidFill>
              </a:rPr>
              <a:t>container_12 .grid_1 </a:t>
            </a:r>
            <a:r>
              <a:rPr lang="es-ES" dirty="0">
                <a:solidFill>
                  <a:prstClr val="black"/>
                </a:solidFill>
              </a:rPr>
              <a:t>{</a:t>
            </a:r>
            <a:r>
              <a:rPr lang="es-ES" dirty="0" err="1">
                <a:solidFill>
                  <a:prstClr val="black"/>
                </a:solidFill>
              </a:rPr>
              <a:t>width</a:t>
            </a:r>
            <a:r>
              <a:rPr lang="es-ES" dirty="0">
                <a:solidFill>
                  <a:prstClr val="black"/>
                </a:solidFill>
              </a:rPr>
              <a:t>: </a:t>
            </a:r>
            <a:r>
              <a:rPr lang="es-ES" dirty="0" smtClean="0">
                <a:solidFill>
                  <a:prstClr val="black"/>
                </a:solidFill>
              </a:rPr>
              <a:t>60px</a:t>
            </a:r>
            <a:r>
              <a:rPr lang="es-ES" dirty="0">
                <a:solidFill>
                  <a:prstClr val="black"/>
                </a:solidFill>
              </a:rPr>
              <a:t>}</a:t>
            </a:r>
            <a:endParaRPr lang="es-ES" dirty="0" smtClean="0">
              <a:solidFill>
                <a:prstClr val="black"/>
              </a:solidFill>
            </a:endParaRPr>
          </a:p>
          <a:p>
            <a:pPr defTabSz="457200"/>
            <a:r>
              <a:rPr lang="es-ES" dirty="0">
                <a:solidFill>
                  <a:prstClr val="black"/>
                </a:solidFill>
              </a:rPr>
              <a:t>.</a:t>
            </a:r>
            <a:r>
              <a:rPr lang="es-ES" dirty="0" smtClean="0">
                <a:solidFill>
                  <a:prstClr val="black"/>
                </a:solidFill>
              </a:rPr>
              <a:t>container_12 .grid_2 {</a:t>
            </a:r>
            <a:r>
              <a:rPr lang="es-ES" dirty="0" err="1" smtClean="0">
                <a:solidFill>
                  <a:prstClr val="black"/>
                </a:solidFill>
              </a:rPr>
              <a:t>width</a:t>
            </a:r>
            <a:r>
              <a:rPr lang="es-ES" dirty="0">
                <a:solidFill>
                  <a:prstClr val="black"/>
                </a:solidFill>
              </a:rPr>
              <a:t>: </a:t>
            </a:r>
            <a:r>
              <a:rPr lang="es-ES" dirty="0" smtClean="0">
                <a:solidFill>
                  <a:prstClr val="black"/>
                </a:solidFill>
              </a:rPr>
              <a:t>160px</a:t>
            </a:r>
            <a:r>
              <a:rPr lang="es-ES" dirty="0">
                <a:solidFill>
                  <a:prstClr val="black"/>
                </a:solidFill>
              </a:rPr>
              <a:t>}</a:t>
            </a:r>
            <a:endParaRPr lang="es-ES" dirty="0" smtClean="0">
              <a:solidFill>
                <a:prstClr val="black"/>
              </a:solidFill>
            </a:endParaRPr>
          </a:p>
          <a:p>
            <a:pPr defTabSz="457200"/>
            <a:r>
              <a:rPr lang="es-ES" dirty="0" smtClean="0">
                <a:solidFill>
                  <a:prstClr val="black"/>
                </a:solidFill>
              </a:rPr>
              <a:t>…..</a:t>
            </a:r>
          </a:p>
          <a:p>
            <a:pPr defTabSz="457200"/>
            <a:r>
              <a:rPr lang="es-ES" dirty="0">
                <a:solidFill>
                  <a:prstClr val="black"/>
                </a:solidFill>
              </a:rPr>
              <a:t>.</a:t>
            </a:r>
            <a:r>
              <a:rPr lang="es-ES" dirty="0" smtClean="0">
                <a:solidFill>
                  <a:prstClr val="black"/>
                </a:solidFill>
              </a:rPr>
              <a:t>container_12 .grid_12 {</a:t>
            </a:r>
            <a:r>
              <a:rPr lang="es-ES" dirty="0" err="1">
                <a:solidFill>
                  <a:prstClr val="black"/>
                </a:solidFill>
              </a:rPr>
              <a:t>width</a:t>
            </a:r>
            <a:r>
              <a:rPr lang="es-ES" dirty="0" smtClean="0">
                <a:solidFill>
                  <a:prstClr val="black"/>
                </a:solidFill>
              </a:rPr>
              <a:t>: 940px}</a:t>
            </a:r>
            <a:endParaRPr lang="es-ES" dirty="0">
              <a:solidFill>
                <a:prstClr val="black"/>
              </a:solidFill>
            </a:endParaRPr>
          </a:p>
        </p:txBody>
      </p:sp>
      <p:sp>
        <p:nvSpPr>
          <p:cNvPr id="7" name="Rectángulo 6"/>
          <p:cNvSpPr/>
          <p:nvPr/>
        </p:nvSpPr>
        <p:spPr>
          <a:xfrm>
            <a:off x="810530" y="1171474"/>
            <a:ext cx="7604599" cy="646331"/>
          </a:xfrm>
          <a:prstGeom prst="rect">
            <a:avLst/>
          </a:prstGeom>
        </p:spPr>
        <p:txBody>
          <a:bodyPr wrap="square">
            <a:spAutoFit/>
          </a:bodyPr>
          <a:lstStyle/>
          <a:p>
            <a:pPr defTabSz="457200"/>
            <a:r>
              <a:rPr lang="es-ES" dirty="0">
                <a:solidFill>
                  <a:prstClr val="black"/>
                </a:solidFill>
              </a:rPr>
              <a:t>El framework incluye </a:t>
            </a:r>
            <a:r>
              <a:rPr lang="es-ES" dirty="0" smtClean="0">
                <a:solidFill>
                  <a:prstClr val="black"/>
                </a:solidFill>
              </a:rPr>
              <a:t>varias clases contenedoras, para diversos números de columnas; </a:t>
            </a:r>
            <a:r>
              <a:rPr lang="es-ES" dirty="0" err="1" smtClean="0">
                <a:solidFill>
                  <a:prstClr val="black"/>
                </a:solidFill>
              </a:rPr>
              <a:t>e.g</a:t>
            </a:r>
            <a:r>
              <a:rPr lang="es-ES" dirty="0" smtClean="0">
                <a:solidFill>
                  <a:prstClr val="black"/>
                </a:solidFill>
              </a:rPr>
              <a:t>. container_12  para disponer de  </a:t>
            </a:r>
            <a:r>
              <a:rPr lang="es-ES" dirty="0">
                <a:solidFill>
                  <a:prstClr val="black"/>
                </a:solidFill>
              </a:rPr>
              <a:t>12 </a:t>
            </a:r>
            <a:r>
              <a:rPr lang="es-ES" dirty="0" smtClean="0">
                <a:solidFill>
                  <a:prstClr val="black"/>
                </a:solidFill>
              </a:rPr>
              <a:t>columnas.</a:t>
            </a:r>
            <a:endParaRPr lang="es-ES" dirty="0">
              <a:solidFill>
                <a:prstClr val="black"/>
              </a:solidFill>
            </a:endParaRPr>
          </a:p>
        </p:txBody>
      </p:sp>
      <p:sp>
        <p:nvSpPr>
          <p:cNvPr id="8" name="Rectángulo 7"/>
          <p:cNvSpPr/>
          <p:nvPr/>
        </p:nvSpPr>
        <p:spPr>
          <a:xfrm>
            <a:off x="3810828" y="4802293"/>
            <a:ext cx="4704522" cy="1754326"/>
          </a:xfrm>
          <a:prstGeom prst="rect">
            <a:avLst/>
          </a:prstGeom>
        </p:spPr>
        <p:txBody>
          <a:bodyPr wrap="square">
            <a:spAutoFit/>
          </a:bodyPr>
          <a:lstStyle/>
          <a:p>
            <a:pPr defTabSz="457200"/>
            <a:r>
              <a:rPr lang="en-US" dirty="0">
                <a:solidFill>
                  <a:prstClr val="black"/>
                </a:solidFill>
              </a:rPr>
              <a:t>&lt;div class="</a:t>
            </a:r>
            <a:r>
              <a:rPr lang="en-US" dirty="0" smtClean="0">
                <a:solidFill>
                  <a:prstClr val="black"/>
                </a:solidFill>
              </a:rPr>
              <a:t>container_12"&gt;</a:t>
            </a:r>
            <a:endParaRPr lang="en-US" dirty="0">
              <a:solidFill>
                <a:prstClr val="black"/>
              </a:solidFill>
            </a:endParaRPr>
          </a:p>
          <a:p>
            <a:pPr lvl="1" defTabSz="457200"/>
            <a:r>
              <a:rPr lang="en-US" dirty="0">
                <a:solidFill>
                  <a:prstClr val="black"/>
                </a:solidFill>
              </a:rPr>
              <a:t>&lt;div class="grid_12"&gt;Some content&lt;/div</a:t>
            </a:r>
            <a:r>
              <a:rPr lang="en-US" dirty="0" smtClean="0">
                <a:solidFill>
                  <a:prstClr val="black"/>
                </a:solidFill>
              </a:rPr>
              <a:t>&gt;</a:t>
            </a:r>
            <a:endParaRPr lang="en-US" dirty="0">
              <a:solidFill>
                <a:prstClr val="black"/>
              </a:solidFill>
            </a:endParaRPr>
          </a:p>
          <a:p>
            <a:pPr lvl="1" defTabSz="457200"/>
            <a:r>
              <a:rPr lang="en-US" dirty="0" smtClean="0">
                <a:solidFill>
                  <a:prstClr val="black"/>
                </a:solidFill>
              </a:rPr>
              <a:t>&lt;</a:t>
            </a:r>
            <a:r>
              <a:rPr lang="en-US" dirty="0">
                <a:solidFill>
                  <a:prstClr val="black"/>
                </a:solidFill>
              </a:rPr>
              <a:t>div class="</a:t>
            </a:r>
            <a:r>
              <a:rPr lang="en-US" dirty="0" smtClean="0">
                <a:solidFill>
                  <a:prstClr val="black"/>
                </a:solidFill>
              </a:rPr>
              <a:t>grid_8"&gt;</a:t>
            </a:r>
            <a:r>
              <a:rPr lang="en-US" dirty="0">
                <a:solidFill>
                  <a:prstClr val="black"/>
                </a:solidFill>
              </a:rPr>
              <a:t>Some content&lt;/div</a:t>
            </a:r>
            <a:r>
              <a:rPr lang="en-US" dirty="0" smtClean="0">
                <a:solidFill>
                  <a:prstClr val="black"/>
                </a:solidFill>
              </a:rPr>
              <a:t>&gt;</a:t>
            </a:r>
            <a:endParaRPr lang="en-US" dirty="0">
              <a:solidFill>
                <a:prstClr val="black"/>
              </a:solidFill>
            </a:endParaRPr>
          </a:p>
          <a:p>
            <a:pPr lvl="1" defTabSz="457200"/>
            <a:r>
              <a:rPr lang="en-US" dirty="0">
                <a:solidFill>
                  <a:prstClr val="black"/>
                </a:solidFill>
              </a:rPr>
              <a:t>&lt;div class="grid_4"&gt;Some content&lt;/div</a:t>
            </a:r>
            <a:r>
              <a:rPr lang="en-US" dirty="0" smtClean="0">
                <a:solidFill>
                  <a:prstClr val="black"/>
                </a:solidFill>
              </a:rPr>
              <a:t>&gt;</a:t>
            </a:r>
          </a:p>
          <a:p>
            <a:pPr lvl="1" defTabSz="457200"/>
            <a:r>
              <a:rPr lang="en-US" dirty="0" smtClean="0">
                <a:solidFill>
                  <a:prstClr val="black"/>
                </a:solidFill>
              </a:rPr>
              <a:t>&lt;</a:t>
            </a:r>
            <a:r>
              <a:rPr lang="en-US" dirty="0">
                <a:solidFill>
                  <a:prstClr val="black"/>
                </a:solidFill>
              </a:rPr>
              <a:t>div class="grid_12"&gt;Some content&lt;/div</a:t>
            </a:r>
            <a:r>
              <a:rPr lang="en-US" dirty="0" smtClean="0">
                <a:solidFill>
                  <a:prstClr val="black"/>
                </a:solidFill>
              </a:rPr>
              <a:t>&gt;</a:t>
            </a:r>
            <a:endParaRPr lang="en-US" dirty="0">
              <a:solidFill>
                <a:prstClr val="black"/>
              </a:solidFill>
            </a:endParaRPr>
          </a:p>
          <a:p>
            <a:pPr defTabSz="457200"/>
            <a:r>
              <a:rPr lang="en-US" dirty="0">
                <a:solidFill>
                  <a:prstClr val="black"/>
                </a:solidFill>
              </a:rPr>
              <a:t>&lt;/div&gt;</a:t>
            </a:r>
            <a:endParaRPr lang="es-ES" dirty="0">
              <a:solidFill>
                <a:prstClr val="black"/>
              </a:solidFill>
            </a:endParaRPr>
          </a:p>
        </p:txBody>
      </p:sp>
      <p:pic>
        <p:nvPicPr>
          <p:cNvPr id="10" name="Imagen 9"/>
          <p:cNvPicPr>
            <a:picLocks noChangeAspect="1"/>
          </p:cNvPicPr>
          <p:nvPr/>
        </p:nvPicPr>
        <p:blipFill>
          <a:blip r:embed="rId2"/>
          <a:stretch>
            <a:fillRect/>
          </a:stretch>
        </p:blipFill>
        <p:spPr>
          <a:xfrm>
            <a:off x="1332579" y="4904990"/>
            <a:ext cx="1499760" cy="1548932"/>
          </a:xfrm>
          <a:prstGeom prst="rect">
            <a:avLst/>
          </a:prstGeom>
        </p:spPr>
      </p:pic>
      <p:pic>
        <p:nvPicPr>
          <p:cNvPr id="11" name="Imagen 10"/>
          <p:cNvPicPr>
            <a:picLocks noChangeAspect="1"/>
          </p:cNvPicPr>
          <p:nvPr/>
        </p:nvPicPr>
        <p:blipFill>
          <a:blip r:embed="rId3"/>
          <a:stretch>
            <a:fillRect/>
          </a:stretch>
        </p:blipFill>
        <p:spPr>
          <a:xfrm>
            <a:off x="4540077" y="2205038"/>
            <a:ext cx="4258152" cy="2151162"/>
          </a:xfrm>
          <a:prstGeom prst="rect">
            <a:avLst/>
          </a:prstGeom>
        </p:spPr>
      </p:pic>
      <p:cxnSp>
        <p:nvCxnSpPr>
          <p:cNvPr id="13" name="Conector recto de flecha 12"/>
          <p:cNvCxnSpPr>
            <a:stCxn id="8" idx="1"/>
            <a:endCxn id="10" idx="3"/>
          </p:cNvCxnSpPr>
          <p:nvPr/>
        </p:nvCxnSpPr>
        <p:spPr>
          <a:xfrm flipH="1">
            <a:off x="2832339" y="5679456"/>
            <a:ext cx="9784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604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Implementación con una rejilla (1)</a:t>
            </a:r>
            <a:endParaRPr lang="es-ES" dirty="0"/>
          </a:p>
        </p:txBody>
      </p:sp>
      <p:sp>
        <p:nvSpPr>
          <p:cNvPr id="7" name="Rectángulo 6"/>
          <p:cNvSpPr/>
          <p:nvPr/>
        </p:nvSpPr>
        <p:spPr>
          <a:xfrm>
            <a:off x="810530" y="1171474"/>
            <a:ext cx="7604599" cy="646331"/>
          </a:xfrm>
          <a:prstGeom prst="rect">
            <a:avLst/>
          </a:prstGeom>
        </p:spPr>
        <p:txBody>
          <a:bodyPr wrap="square">
            <a:spAutoFit/>
          </a:bodyPr>
          <a:lstStyle/>
          <a:p>
            <a:pPr defTabSz="457200"/>
            <a:r>
              <a:rPr lang="es-ES" dirty="0" smtClean="0">
                <a:solidFill>
                  <a:prstClr val="black"/>
                </a:solidFill>
              </a:rPr>
              <a:t>Otros estilos nos permiten crear de forma aislada elementos de cualquier ancho y posición , sin abarcar en una línea todo el ancho</a:t>
            </a:r>
            <a:endParaRPr lang="es-ES" dirty="0">
              <a:solidFill>
                <a:prstClr val="black"/>
              </a:solidFill>
            </a:endParaRPr>
          </a:p>
        </p:txBody>
      </p:sp>
      <p:pic>
        <p:nvPicPr>
          <p:cNvPr id="4" name="Imagen 3"/>
          <p:cNvPicPr>
            <a:picLocks noChangeAspect="1"/>
          </p:cNvPicPr>
          <p:nvPr/>
        </p:nvPicPr>
        <p:blipFill>
          <a:blip r:embed="rId2"/>
          <a:stretch>
            <a:fillRect/>
          </a:stretch>
        </p:blipFill>
        <p:spPr>
          <a:xfrm>
            <a:off x="4622063" y="1985978"/>
            <a:ext cx="4201561" cy="2736780"/>
          </a:xfrm>
          <a:prstGeom prst="rect">
            <a:avLst/>
          </a:prstGeom>
        </p:spPr>
      </p:pic>
      <p:sp>
        <p:nvSpPr>
          <p:cNvPr id="5" name="Rectángulo 4"/>
          <p:cNvSpPr/>
          <p:nvPr/>
        </p:nvSpPr>
        <p:spPr>
          <a:xfrm>
            <a:off x="1154457" y="2227057"/>
            <a:ext cx="2802835" cy="2585323"/>
          </a:xfrm>
          <a:prstGeom prst="rect">
            <a:avLst/>
          </a:prstGeom>
        </p:spPr>
        <p:txBody>
          <a:bodyPr wrap="square">
            <a:spAutoFit/>
          </a:bodyPr>
          <a:lstStyle/>
          <a:p>
            <a:pPr defTabSz="457200"/>
            <a:r>
              <a:rPr lang="es-ES" dirty="0">
                <a:solidFill>
                  <a:prstClr val="black"/>
                </a:solidFill>
              </a:rPr>
              <a:t>.container_12 .prefix_1 {</a:t>
            </a:r>
          </a:p>
          <a:p>
            <a:pPr defTabSz="457200"/>
            <a:r>
              <a:rPr lang="es-ES" dirty="0">
                <a:solidFill>
                  <a:prstClr val="black"/>
                </a:solidFill>
              </a:rPr>
              <a:t>  </a:t>
            </a:r>
            <a:r>
              <a:rPr lang="es-ES" dirty="0" err="1">
                <a:solidFill>
                  <a:prstClr val="black"/>
                </a:solidFill>
              </a:rPr>
              <a:t>padding-left</a:t>
            </a:r>
            <a:r>
              <a:rPr lang="es-ES" dirty="0">
                <a:solidFill>
                  <a:prstClr val="black"/>
                </a:solidFill>
              </a:rPr>
              <a:t>: 80px</a:t>
            </a:r>
            <a:r>
              <a:rPr lang="es-ES" dirty="0" smtClean="0">
                <a:solidFill>
                  <a:prstClr val="black"/>
                </a:solidFill>
              </a:rPr>
              <a:t>;}</a:t>
            </a:r>
            <a:endParaRPr lang="es-ES" dirty="0">
              <a:solidFill>
                <a:prstClr val="black"/>
              </a:solidFill>
            </a:endParaRPr>
          </a:p>
          <a:p>
            <a:pPr defTabSz="457200"/>
            <a:r>
              <a:rPr lang="es-ES" dirty="0" smtClean="0">
                <a:solidFill>
                  <a:prstClr val="black"/>
                </a:solidFill>
              </a:rPr>
              <a:t>.</a:t>
            </a:r>
            <a:r>
              <a:rPr lang="es-ES" dirty="0">
                <a:solidFill>
                  <a:prstClr val="black"/>
                </a:solidFill>
              </a:rPr>
              <a:t>container_12 .prefix_2 {</a:t>
            </a:r>
          </a:p>
          <a:p>
            <a:pPr defTabSz="457200"/>
            <a:r>
              <a:rPr lang="es-ES" dirty="0">
                <a:solidFill>
                  <a:prstClr val="black"/>
                </a:solidFill>
              </a:rPr>
              <a:t>  </a:t>
            </a:r>
            <a:r>
              <a:rPr lang="es-ES" dirty="0" err="1">
                <a:solidFill>
                  <a:prstClr val="black"/>
                </a:solidFill>
              </a:rPr>
              <a:t>padding-left</a:t>
            </a:r>
            <a:r>
              <a:rPr lang="es-ES" dirty="0">
                <a:solidFill>
                  <a:prstClr val="black"/>
                </a:solidFill>
              </a:rPr>
              <a:t>: 160px</a:t>
            </a:r>
            <a:r>
              <a:rPr lang="es-ES" dirty="0" smtClean="0">
                <a:solidFill>
                  <a:prstClr val="black"/>
                </a:solidFill>
              </a:rPr>
              <a:t>;}</a:t>
            </a:r>
          </a:p>
          <a:p>
            <a:pPr defTabSz="457200"/>
            <a:r>
              <a:rPr lang="es-ES" dirty="0" smtClean="0">
                <a:solidFill>
                  <a:prstClr val="black"/>
                </a:solidFill>
              </a:rPr>
              <a:t>….</a:t>
            </a:r>
          </a:p>
          <a:p>
            <a:pPr defTabSz="457200"/>
            <a:r>
              <a:rPr lang="es-ES" dirty="0">
                <a:solidFill>
                  <a:prstClr val="black"/>
                </a:solidFill>
              </a:rPr>
              <a:t>.container_12 .suffix_1 {</a:t>
            </a:r>
          </a:p>
          <a:p>
            <a:pPr defTabSz="457200"/>
            <a:r>
              <a:rPr lang="es-ES" dirty="0">
                <a:solidFill>
                  <a:prstClr val="black"/>
                </a:solidFill>
              </a:rPr>
              <a:t>  </a:t>
            </a:r>
            <a:r>
              <a:rPr lang="es-ES" dirty="0" err="1">
                <a:solidFill>
                  <a:prstClr val="black"/>
                </a:solidFill>
              </a:rPr>
              <a:t>padding-right</a:t>
            </a:r>
            <a:r>
              <a:rPr lang="es-ES" dirty="0">
                <a:solidFill>
                  <a:prstClr val="black"/>
                </a:solidFill>
              </a:rPr>
              <a:t>: 80px</a:t>
            </a:r>
            <a:r>
              <a:rPr lang="es-ES" dirty="0" smtClean="0">
                <a:solidFill>
                  <a:prstClr val="black"/>
                </a:solidFill>
              </a:rPr>
              <a:t>;}</a:t>
            </a:r>
            <a:endParaRPr lang="es-ES" dirty="0">
              <a:solidFill>
                <a:prstClr val="black"/>
              </a:solidFill>
            </a:endParaRPr>
          </a:p>
          <a:p>
            <a:pPr defTabSz="457200"/>
            <a:r>
              <a:rPr lang="es-ES" dirty="0" smtClean="0">
                <a:solidFill>
                  <a:prstClr val="black"/>
                </a:solidFill>
              </a:rPr>
              <a:t>.</a:t>
            </a:r>
            <a:r>
              <a:rPr lang="es-ES" dirty="0">
                <a:solidFill>
                  <a:prstClr val="black"/>
                </a:solidFill>
              </a:rPr>
              <a:t>container_12 .suffix_2 {</a:t>
            </a:r>
          </a:p>
          <a:p>
            <a:pPr defTabSz="457200"/>
            <a:r>
              <a:rPr lang="es-ES" dirty="0">
                <a:solidFill>
                  <a:prstClr val="black"/>
                </a:solidFill>
              </a:rPr>
              <a:t>  </a:t>
            </a:r>
            <a:r>
              <a:rPr lang="es-ES" dirty="0" err="1">
                <a:solidFill>
                  <a:prstClr val="black"/>
                </a:solidFill>
              </a:rPr>
              <a:t>padding-right</a:t>
            </a:r>
            <a:r>
              <a:rPr lang="es-ES" dirty="0">
                <a:solidFill>
                  <a:prstClr val="black"/>
                </a:solidFill>
              </a:rPr>
              <a:t>: 160px</a:t>
            </a:r>
            <a:r>
              <a:rPr lang="es-ES" dirty="0" smtClean="0">
                <a:solidFill>
                  <a:prstClr val="black"/>
                </a:solidFill>
              </a:rPr>
              <a:t>;}</a:t>
            </a:r>
            <a:endParaRPr lang="es-ES" dirty="0">
              <a:solidFill>
                <a:prstClr val="black"/>
              </a:solidFill>
            </a:endParaRPr>
          </a:p>
        </p:txBody>
      </p:sp>
      <p:sp>
        <p:nvSpPr>
          <p:cNvPr id="9" name="Rectángulo 8"/>
          <p:cNvSpPr/>
          <p:nvPr/>
        </p:nvSpPr>
        <p:spPr>
          <a:xfrm>
            <a:off x="5708742" y="4972008"/>
            <a:ext cx="622852" cy="198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pic>
        <p:nvPicPr>
          <p:cNvPr id="12" name="Imagen 11"/>
          <p:cNvPicPr>
            <a:picLocks noChangeAspect="1"/>
          </p:cNvPicPr>
          <p:nvPr/>
        </p:nvPicPr>
        <p:blipFill>
          <a:blip r:embed="rId3"/>
          <a:stretch>
            <a:fillRect/>
          </a:stretch>
        </p:blipFill>
        <p:spPr>
          <a:xfrm>
            <a:off x="4622062" y="4915622"/>
            <a:ext cx="4201562" cy="287475"/>
          </a:xfrm>
          <a:prstGeom prst="rect">
            <a:avLst/>
          </a:prstGeom>
        </p:spPr>
      </p:pic>
      <p:sp>
        <p:nvSpPr>
          <p:cNvPr id="14" name="Rectángulo 13"/>
          <p:cNvSpPr/>
          <p:nvPr/>
        </p:nvSpPr>
        <p:spPr>
          <a:xfrm>
            <a:off x="1634435" y="5395961"/>
            <a:ext cx="3796748" cy="923330"/>
          </a:xfrm>
          <a:prstGeom prst="rect">
            <a:avLst/>
          </a:prstGeom>
        </p:spPr>
        <p:txBody>
          <a:bodyPr wrap="square">
            <a:spAutoFit/>
          </a:bodyPr>
          <a:lstStyle/>
          <a:p>
            <a:pPr defTabSz="457200"/>
            <a:r>
              <a:rPr lang="es-ES" dirty="0">
                <a:solidFill>
                  <a:prstClr val="black"/>
                </a:solidFill>
              </a:rPr>
              <a:t> &lt;div </a:t>
            </a:r>
            <a:r>
              <a:rPr lang="es-ES" dirty="0" err="1">
                <a:solidFill>
                  <a:prstClr val="black"/>
                </a:solidFill>
              </a:rPr>
              <a:t>class</a:t>
            </a:r>
            <a:r>
              <a:rPr lang="es-ES" dirty="0">
                <a:solidFill>
                  <a:prstClr val="black"/>
                </a:solidFill>
              </a:rPr>
              <a:t>="grid_2 prefix_3 suffix_7"&gt;</a:t>
            </a:r>
          </a:p>
          <a:p>
            <a:pPr defTabSz="457200"/>
            <a:r>
              <a:rPr lang="es-ES" dirty="0">
                <a:solidFill>
                  <a:prstClr val="black"/>
                </a:solidFill>
              </a:rPr>
              <a:t>    &lt;</a:t>
            </a:r>
            <a:r>
              <a:rPr lang="es-ES" dirty="0" smtClean="0">
                <a:solidFill>
                  <a:prstClr val="black"/>
                </a:solidFill>
              </a:rPr>
              <a:t>p&gt;Ejemplo&lt;/</a:t>
            </a:r>
            <a:r>
              <a:rPr lang="es-ES" dirty="0">
                <a:solidFill>
                  <a:prstClr val="black"/>
                </a:solidFill>
              </a:rPr>
              <a:t>p&gt;</a:t>
            </a:r>
          </a:p>
          <a:p>
            <a:pPr defTabSz="457200"/>
            <a:r>
              <a:rPr lang="es-ES" dirty="0">
                <a:solidFill>
                  <a:prstClr val="black"/>
                </a:solidFill>
              </a:rPr>
              <a:t>  &lt;/div&gt;</a:t>
            </a:r>
          </a:p>
        </p:txBody>
      </p:sp>
      <p:cxnSp>
        <p:nvCxnSpPr>
          <p:cNvPr id="16" name="Conector angular 15"/>
          <p:cNvCxnSpPr>
            <a:stCxn id="14" idx="3"/>
            <a:endCxn id="9" idx="2"/>
          </p:cNvCxnSpPr>
          <p:nvPr/>
        </p:nvCxnSpPr>
        <p:spPr>
          <a:xfrm flipV="1">
            <a:off x="5431183" y="5170791"/>
            <a:ext cx="588985" cy="6868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05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Disposiciones fluidas</a:t>
            </a:r>
            <a:endParaRPr lang="es-ES" dirty="0"/>
          </a:p>
        </p:txBody>
      </p:sp>
      <p:sp>
        <p:nvSpPr>
          <p:cNvPr id="3" name="CuadroTexto 2"/>
          <p:cNvSpPr txBox="1"/>
          <p:nvPr/>
        </p:nvSpPr>
        <p:spPr>
          <a:xfrm>
            <a:off x="642563" y="1442434"/>
            <a:ext cx="7510798" cy="2031325"/>
          </a:xfrm>
          <a:prstGeom prst="rect">
            <a:avLst/>
          </a:prstGeom>
          <a:noFill/>
        </p:spPr>
        <p:txBody>
          <a:bodyPr wrap="square" rtlCol="0">
            <a:spAutoFit/>
          </a:bodyPr>
          <a:lstStyle/>
          <a:p>
            <a:pPr marL="285750" indent="-285750" defTabSz="457200">
              <a:buFont typeface="Arial" panose="020B0604020202020204" pitchFamily="34" charset="0"/>
              <a:buChar char="•"/>
            </a:pPr>
            <a:r>
              <a:rPr lang="es-ES" dirty="0" smtClean="0">
                <a:solidFill>
                  <a:prstClr val="black"/>
                </a:solidFill>
              </a:rPr>
              <a:t>Se respeta el flujo por defecto como esquema de posicionamiento de los componentes utilizando </a:t>
            </a:r>
            <a:r>
              <a:rPr lang="en-US" i="1" dirty="0" smtClean="0">
                <a:solidFill>
                  <a:prstClr val="black"/>
                </a:solidFill>
              </a:rPr>
              <a:t>float</a:t>
            </a:r>
            <a:r>
              <a:rPr lang="es-ES" dirty="0" smtClean="0">
                <a:solidFill>
                  <a:prstClr val="black"/>
                </a:solidFill>
              </a:rPr>
              <a:t> y </a:t>
            </a:r>
            <a:r>
              <a:rPr lang="en-US" dirty="0" smtClean="0">
                <a:solidFill>
                  <a:prstClr val="black"/>
                </a:solidFill>
              </a:rPr>
              <a:t>clear</a:t>
            </a:r>
            <a:r>
              <a:rPr lang="es-ES" dirty="0" smtClean="0">
                <a:solidFill>
                  <a:prstClr val="black"/>
                </a:solidFill>
              </a:rPr>
              <a:t> para las modificaciones adecuadas</a:t>
            </a:r>
          </a:p>
          <a:p>
            <a:pPr marL="285750" indent="-285750" defTabSz="457200">
              <a:buFont typeface="Arial" panose="020B0604020202020204" pitchFamily="34" charset="0"/>
              <a:buChar char="•"/>
            </a:pPr>
            <a:r>
              <a:rPr lang="es-ES" dirty="0" smtClean="0">
                <a:solidFill>
                  <a:prstClr val="black"/>
                </a:solidFill>
              </a:rPr>
              <a:t>Se especifican las anchuras de los contenedores en porcentaje y se omiten cuando es posible, dejando que se aplique el valor por defecto </a:t>
            </a:r>
            <a:r>
              <a:rPr lang="es-ES" i="1" dirty="0" smtClean="0">
                <a:solidFill>
                  <a:prstClr val="black"/>
                </a:solidFill>
              </a:rPr>
              <a:t>auto</a:t>
            </a:r>
          </a:p>
          <a:p>
            <a:pPr marL="285750" indent="-285750" defTabSz="457200">
              <a:buFont typeface="Arial" panose="020B0604020202020204" pitchFamily="34" charset="0"/>
              <a:buChar char="•"/>
            </a:pPr>
            <a:r>
              <a:rPr lang="es-ES" dirty="0" smtClean="0">
                <a:solidFill>
                  <a:prstClr val="black"/>
                </a:solidFill>
              </a:rPr>
              <a:t>Para evitar tamaños excesivos se utilizan las etiquetas </a:t>
            </a:r>
            <a:r>
              <a:rPr lang="en-US" i="1" dirty="0" smtClean="0">
                <a:solidFill>
                  <a:prstClr val="black"/>
                </a:solidFill>
              </a:rPr>
              <a:t>min-width</a:t>
            </a:r>
            <a:r>
              <a:rPr lang="es-ES" dirty="0" smtClean="0">
                <a:solidFill>
                  <a:prstClr val="black"/>
                </a:solidFill>
              </a:rPr>
              <a:t> y </a:t>
            </a:r>
            <a:r>
              <a:rPr lang="en-US" dirty="0" smtClean="0">
                <a:solidFill>
                  <a:prstClr val="black"/>
                </a:solidFill>
              </a:rPr>
              <a:t>max-width</a:t>
            </a:r>
            <a:r>
              <a:rPr lang="es-ES" dirty="0" smtClean="0">
                <a:solidFill>
                  <a:prstClr val="black"/>
                </a:solidFill>
              </a:rPr>
              <a:t>.</a:t>
            </a:r>
          </a:p>
          <a:p>
            <a:pPr marL="285750" indent="-285750" defTabSz="457200">
              <a:buFont typeface="Arial" panose="020B0604020202020204" pitchFamily="34" charset="0"/>
              <a:buChar char="•"/>
            </a:pPr>
            <a:endParaRPr lang="es-ES" dirty="0">
              <a:solidFill>
                <a:prstClr val="black"/>
              </a:solidFill>
            </a:endParaRPr>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1274998" y="3193960"/>
            <a:ext cx="6245929" cy="3117358"/>
          </a:xfrm>
          <a:prstGeom prst="rect">
            <a:avLst/>
          </a:prstGeom>
        </p:spPr>
      </p:pic>
    </p:spTree>
    <p:extLst>
      <p:ext uri="{BB962C8B-B14F-4D97-AF65-F5344CB8AC3E}">
        <p14:creationId xmlns:p14="http://schemas.microsoft.com/office/powerpoint/2010/main" val="318949004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160020"/>
          </a:xfrm>
        </p:spPr>
        <p:txBody>
          <a:bodyPr vert="horz" lIns="91440" tIns="45720" rIns="91440" bIns="45720" rtlCol="0" anchor="ctr">
            <a:normAutofit fontScale="90000"/>
          </a:bodyPr>
          <a:lstStyle/>
          <a:p>
            <a:pPr algn="ctr" defTabSz="762000">
              <a:lnSpc>
                <a:spcPct val="100000"/>
              </a:lnSpc>
              <a:spcBef>
                <a:spcPts val="0"/>
              </a:spcBef>
            </a:pPr>
            <a:r>
              <a:rPr lang="es-ES" sz="3600" b="1" i="1" dirty="0">
                <a:solidFill>
                  <a:srgbClr val="04617B"/>
                </a:solidFill>
                <a:effectLst>
                  <a:outerShdw blurRad="38100" dist="38100" dir="2700000" algn="tl">
                    <a:srgbClr val="C0C0C0"/>
                  </a:outerShdw>
                </a:effectLst>
                <a:latin typeface="Constantia"/>
                <a:cs typeface="+mn-cs"/>
              </a:rPr>
              <a:t>Diseño Web: Maquetación con divisiones</a:t>
            </a:r>
          </a:p>
        </p:txBody>
      </p:sp>
      <p:pic>
        <p:nvPicPr>
          <p:cNvPr id="4098" name="Picture 2" descr="http://tympanus.net/codrops/wp-content/uploads/2012/07/bignoi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037056"/>
            <a:ext cx="3504180" cy="2144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tympanus.net/codrops/wp-content/uploads/2012/07/ev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227" y="2037056"/>
            <a:ext cx="4330383" cy="441251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194989" y="4523077"/>
            <a:ext cx="2102358" cy="646331"/>
          </a:xfrm>
          <a:prstGeom prst="rect">
            <a:avLst/>
          </a:prstGeom>
          <a:noFill/>
        </p:spPr>
        <p:txBody>
          <a:bodyPr wrap="square" rtlCol="0">
            <a:spAutoFit/>
          </a:bodyPr>
          <a:lstStyle/>
          <a:p>
            <a:pPr defTabSz="457200"/>
            <a:r>
              <a:rPr lang="es-ES" dirty="0" smtClean="0">
                <a:solidFill>
                  <a:prstClr val="black"/>
                </a:solidFill>
              </a:rPr>
              <a:t>Espacios irregulares o “no cuadrados”</a:t>
            </a:r>
            <a:endParaRPr lang="es-ES" dirty="0">
              <a:solidFill>
                <a:prstClr val="black"/>
              </a:solidFill>
            </a:endParaRPr>
          </a:p>
        </p:txBody>
      </p:sp>
      <p:sp>
        <p:nvSpPr>
          <p:cNvPr id="4" name="CuadroTexto 3"/>
          <p:cNvSpPr txBox="1"/>
          <p:nvPr/>
        </p:nvSpPr>
        <p:spPr>
          <a:xfrm>
            <a:off x="1194989" y="5388709"/>
            <a:ext cx="2660075" cy="646331"/>
          </a:xfrm>
          <a:prstGeom prst="rect">
            <a:avLst/>
          </a:prstGeom>
          <a:noFill/>
        </p:spPr>
        <p:txBody>
          <a:bodyPr wrap="square" rtlCol="0">
            <a:spAutoFit/>
          </a:bodyPr>
          <a:lstStyle/>
          <a:p>
            <a:pPr defTabSz="457200"/>
            <a:r>
              <a:rPr lang="es-ES" dirty="0" smtClean="0">
                <a:solidFill>
                  <a:prstClr val="black"/>
                </a:solidFill>
              </a:rPr>
              <a:t>Adaptación al tamaño de pantalla</a:t>
            </a:r>
            <a:endParaRPr lang="es-ES" dirty="0">
              <a:solidFill>
                <a:prstClr val="black"/>
              </a:solidFill>
            </a:endParaRPr>
          </a:p>
        </p:txBody>
      </p:sp>
      <p:sp>
        <p:nvSpPr>
          <p:cNvPr id="9" name="Forma libre 8"/>
          <p:cNvSpPr/>
          <p:nvPr/>
        </p:nvSpPr>
        <p:spPr>
          <a:xfrm>
            <a:off x="3194304" y="4181856"/>
            <a:ext cx="707136" cy="694944"/>
          </a:xfrm>
          <a:custGeom>
            <a:avLst/>
            <a:gdLst>
              <a:gd name="connsiteX0" fmla="*/ 0 w 707136"/>
              <a:gd name="connsiteY0" fmla="*/ 694944 h 694944"/>
              <a:gd name="connsiteX1" fmla="*/ 707136 w 707136"/>
              <a:gd name="connsiteY1" fmla="*/ 694944 h 694944"/>
              <a:gd name="connsiteX2" fmla="*/ 694944 w 707136"/>
              <a:gd name="connsiteY2" fmla="*/ 0 h 694944"/>
            </a:gdLst>
            <a:ahLst/>
            <a:cxnLst>
              <a:cxn ang="0">
                <a:pos x="connsiteX0" y="connsiteY0"/>
              </a:cxn>
              <a:cxn ang="0">
                <a:pos x="connsiteX1" y="connsiteY1"/>
              </a:cxn>
              <a:cxn ang="0">
                <a:pos x="connsiteX2" y="connsiteY2"/>
              </a:cxn>
            </a:cxnLst>
            <a:rect l="l" t="t" r="r" b="b"/>
            <a:pathLst>
              <a:path w="707136" h="694944">
                <a:moveTo>
                  <a:pt x="0" y="694944"/>
                </a:moveTo>
                <a:lnTo>
                  <a:pt x="707136" y="694944"/>
                </a:lnTo>
                <a:lnTo>
                  <a:pt x="694944" y="0"/>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
        <p:nvSpPr>
          <p:cNvPr id="10" name="Forma libre 9"/>
          <p:cNvSpPr/>
          <p:nvPr/>
        </p:nvSpPr>
        <p:spPr>
          <a:xfrm>
            <a:off x="2438400" y="5766816"/>
            <a:ext cx="1901952" cy="377952"/>
          </a:xfrm>
          <a:custGeom>
            <a:avLst/>
            <a:gdLst>
              <a:gd name="connsiteX0" fmla="*/ 0 w 1901952"/>
              <a:gd name="connsiteY0" fmla="*/ 0 h 377952"/>
              <a:gd name="connsiteX1" fmla="*/ 12192 w 1901952"/>
              <a:gd name="connsiteY1" fmla="*/ 377952 h 377952"/>
              <a:gd name="connsiteX2" fmla="*/ 1901952 w 1901952"/>
              <a:gd name="connsiteY2" fmla="*/ 353568 h 377952"/>
            </a:gdLst>
            <a:ahLst/>
            <a:cxnLst>
              <a:cxn ang="0">
                <a:pos x="connsiteX0" y="connsiteY0"/>
              </a:cxn>
              <a:cxn ang="0">
                <a:pos x="connsiteX1" y="connsiteY1"/>
              </a:cxn>
              <a:cxn ang="0">
                <a:pos x="connsiteX2" y="connsiteY2"/>
              </a:cxn>
            </a:cxnLst>
            <a:rect l="l" t="t" r="r" b="b"/>
            <a:pathLst>
              <a:path w="1901952" h="377952">
                <a:moveTo>
                  <a:pt x="0" y="0"/>
                </a:moveTo>
                <a:lnTo>
                  <a:pt x="12192" y="377952"/>
                </a:lnTo>
                <a:lnTo>
                  <a:pt x="1901952" y="353568"/>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Tree>
    <p:extLst>
      <p:ext uri="{BB962C8B-B14F-4D97-AF65-F5344CB8AC3E}">
        <p14:creationId xmlns:p14="http://schemas.microsoft.com/office/powerpoint/2010/main" val="4024761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Rejilla</a:t>
            </a:r>
            <a:endParaRPr lang="es-ES" dirty="0"/>
          </a:p>
        </p:txBody>
      </p:sp>
      <p:pic>
        <p:nvPicPr>
          <p:cNvPr id="5122" name="Picture 2" descr="Web Design Comp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07" y="1293881"/>
            <a:ext cx="8312841" cy="5187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358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Disposiciones híbridas</a:t>
            </a:r>
            <a:endParaRPr lang="es-ES" dirty="0"/>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2172704" y="2730321"/>
            <a:ext cx="6143560" cy="3372029"/>
          </a:xfrm>
          <a:prstGeom prst="rect">
            <a:avLst/>
          </a:prstGeom>
        </p:spPr>
      </p:pic>
      <p:sp>
        <p:nvSpPr>
          <p:cNvPr id="4" name="CuadroTexto 3"/>
          <p:cNvSpPr txBox="1"/>
          <p:nvPr/>
        </p:nvSpPr>
        <p:spPr>
          <a:xfrm>
            <a:off x="1034625" y="1529992"/>
            <a:ext cx="7147775" cy="1200329"/>
          </a:xfrm>
          <a:prstGeom prst="rect">
            <a:avLst/>
          </a:prstGeom>
          <a:noFill/>
        </p:spPr>
        <p:txBody>
          <a:bodyPr wrap="square" rtlCol="0">
            <a:spAutoFit/>
          </a:bodyPr>
          <a:lstStyle/>
          <a:p>
            <a:pPr marL="285750" indent="-285750" defTabSz="457200">
              <a:buFont typeface="Arial" panose="020B0604020202020204" pitchFamily="34" charset="0"/>
              <a:buChar char="•"/>
            </a:pPr>
            <a:r>
              <a:rPr lang="es-ES" dirty="0" smtClean="0">
                <a:solidFill>
                  <a:prstClr val="black"/>
                </a:solidFill>
              </a:rPr>
              <a:t>Mezcla de áreas de tamaño fijo y escalable</a:t>
            </a:r>
          </a:p>
          <a:p>
            <a:pPr marL="285750" indent="-285750" defTabSz="457200">
              <a:buFont typeface="Arial" panose="020B0604020202020204" pitchFamily="34" charset="0"/>
              <a:buChar char="•"/>
            </a:pPr>
            <a:r>
              <a:rPr lang="es-ES" dirty="0" smtClean="0">
                <a:solidFill>
                  <a:prstClr val="black"/>
                </a:solidFill>
              </a:rPr>
              <a:t>Es frecuente que el primero corresponda a barras laterales (</a:t>
            </a:r>
            <a:r>
              <a:rPr lang="en-US" i="1" dirty="0" smtClean="0">
                <a:solidFill>
                  <a:prstClr val="black"/>
                </a:solidFill>
              </a:rPr>
              <a:t>side-bars</a:t>
            </a:r>
            <a:r>
              <a:rPr lang="es-ES" dirty="0" smtClean="0">
                <a:solidFill>
                  <a:prstClr val="black"/>
                </a:solidFill>
              </a:rPr>
              <a:t>) menús etc.</a:t>
            </a:r>
          </a:p>
          <a:p>
            <a:pPr marL="285750" indent="-285750" defTabSz="457200">
              <a:buFont typeface="Arial" panose="020B0604020202020204" pitchFamily="34" charset="0"/>
              <a:buChar char="•"/>
            </a:pPr>
            <a:r>
              <a:rPr lang="es-ES" dirty="0" smtClean="0">
                <a:solidFill>
                  <a:prstClr val="black"/>
                </a:solidFill>
              </a:rPr>
              <a:t>Como consecuencia de la mezcla los cálculos se hacen más complicados</a:t>
            </a:r>
            <a:endParaRPr lang="es-ES" dirty="0">
              <a:solidFill>
                <a:prstClr val="black"/>
              </a:solidFill>
            </a:endParaRPr>
          </a:p>
        </p:txBody>
      </p:sp>
    </p:spTree>
    <p:extLst>
      <p:ext uri="{BB962C8B-B14F-4D97-AF65-F5344CB8AC3E}">
        <p14:creationId xmlns:p14="http://schemas.microsoft.com/office/powerpoint/2010/main" val="2506913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Navegación basada en textos</a:t>
            </a:r>
            <a:endParaRPr lang="es-ES" sz="3600" b="1" i="1" dirty="0">
              <a:solidFill>
                <a:srgbClr val="04617B"/>
              </a:solidFill>
              <a:effectLst>
                <a:outerShdw blurRad="38100" dist="38100" dir="2700000" algn="tl">
                  <a:srgbClr val="C0C0C0"/>
                </a:outerShdw>
              </a:effectLst>
              <a:latin typeface="Constantia"/>
            </a:endParaRPr>
          </a:p>
        </p:txBody>
      </p:sp>
      <p:sp>
        <p:nvSpPr>
          <p:cNvPr id="11" name="CuadroTexto 10"/>
          <p:cNvSpPr txBox="1"/>
          <p:nvPr/>
        </p:nvSpPr>
        <p:spPr>
          <a:xfrm>
            <a:off x="2392629" y="1708510"/>
            <a:ext cx="1252779" cy="646331"/>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es-ES" dirty="0" smtClean="0">
                <a:solidFill>
                  <a:prstClr val="white"/>
                </a:solidFill>
              </a:rPr>
              <a:t>Barra de</a:t>
            </a:r>
            <a:br>
              <a:rPr lang="es-ES" dirty="0" smtClean="0">
                <a:solidFill>
                  <a:prstClr val="white"/>
                </a:solidFill>
              </a:rPr>
            </a:br>
            <a:r>
              <a:rPr lang="es-ES" dirty="0" smtClean="0">
                <a:solidFill>
                  <a:prstClr val="white"/>
                </a:solidFill>
              </a:rPr>
              <a:t>Navegación</a:t>
            </a:r>
            <a:endParaRPr lang="es-ES" dirty="0">
              <a:solidFill>
                <a:prstClr val="white"/>
              </a:solidFill>
            </a:endParaRPr>
          </a:p>
        </p:txBody>
      </p:sp>
      <p:sp>
        <p:nvSpPr>
          <p:cNvPr id="6" name="CuadroTexto 5"/>
          <p:cNvSpPr txBox="1"/>
          <p:nvPr/>
        </p:nvSpPr>
        <p:spPr>
          <a:xfrm>
            <a:off x="848106" y="1570011"/>
            <a:ext cx="825098" cy="923330"/>
          </a:xfrm>
          <a:prstGeom prst="rect">
            <a:avLst/>
          </a:prstGeom>
          <a:noFill/>
        </p:spPr>
        <p:txBody>
          <a:bodyPr wrap="none" rtlCol="0">
            <a:spAutoFit/>
          </a:bodyPr>
          <a:lstStyle/>
          <a:p>
            <a:r>
              <a:rPr lang="es-ES" b="1" dirty="0" smtClean="0">
                <a:solidFill>
                  <a:prstClr val="black"/>
                </a:solidFill>
              </a:rPr>
              <a:t>&lt;</a:t>
            </a:r>
            <a:r>
              <a:rPr lang="es-ES" b="1" dirty="0" err="1" smtClean="0">
                <a:solidFill>
                  <a:prstClr val="black"/>
                </a:solidFill>
              </a:rPr>
              <a:t>nav</a:t>
            </a:r>
            <a:r>
              <a:rPr lang="es-ES" b="1" dirty="0" smtClean="0">
                <a:solidFill>
                  <a:prstClr val="black"/>
                </a:solidFill>
              </a:rPr>
              <a:t>&gt;</a:t>
            </a:r>
            <a:br>
              <a:rPr lang="es-ES" b="1" dirty="0" smtClean="0">
                <a:solidFill>
                  <a:prstClr val="black"/>
                </a:solidFill>
              </a:rPr>
            </a:br>
            <a:r>
              <a:rPr lang="es-ES" b="1" dirty="0" smtClean="0">
                <a:solidFill>
                  <a:prstClr val="black"/>
                </a:solidFill>
              </a:rPr>
              <a:t>…</a:t>
            </a:r>
            <a:br>
              <a:rPr lang="es-ES" b="1" dirty="0" smtClean="0">
                <a:solidFill>
                  <a:prstClr val="black"/>
                </a:solidFill>
              </a:rPr>
            </a:br>
            <a:r>
              <a:rPr lang="es-ES" b="1" dirty="0" smtClean="0">
                <a:solidFill>
                  <a:prstClr val="black"/>
                </a:solidFill>
              </a:rPr>
              <a:t>&lt;/</a:t>
            </a:r>
            <a:r>
              <a:rPr lang="es-ES" b="1" dirty="0" err="1" smtClean="0">
                <a:solidFill>
                  <a:prstClr val="black"/>
                </a:solidFill>
              </a:rPr>
              <a:t>nav</a:t>
            </a:r>
            <a:r>
              <a:rPr lang="es-ES" b="1" dirty="0" smtClean="0">
                <a:solidFill>
                  <a:prstClr val="black"/>
                </a:solidFill>
              </a:rPr>
              <a:t>&gt;</a:t>
            </a:r>
            <a:endParaRPr lang="es-ES" b="1" dirty="0">
              <a:solidFill>
                <a:prstClr val="black"/>
              </a:solidFill>
            </a:endParaRPr>
          </a:p>
        </p:txBody>
      </p:sp>
      <p:cxnSp>
        <p:nvCxnSpPr>
          <p:cNvPr id="12" name="Conector recto de flecha 11"/>
          <p:cNvCxnSpPr>
            <a:stCxn id="6" idx="3"/>
            <a:endCxn id="11" idx="1"/>
          </p:cNvCxnSpPr>
          <p:nvPr/>
        </p:nvCxnSpPr>
        <p:spPr>
          <a:xfrm>
            <a:off x="1673204" y="2031676"/>
            <a:ext cx="719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4572000" y="1570011"/>
            <a:ext cx="3573258" cy="923330"/>
          </a:xfrm>
          <a:prstGeom prst="rect">
            <a:avLst/>
          </a:prstGeom>
          <a:noFill/>
        </p:spPr>
        <p:txBody>
          <a:bodyPr wrap="square" rtlCol="0">
            <a:spAutoFit/>
          </a:bodyPr>
          <a:lstStyle/>
          <a:p>
            <a:r>
              <a:rPr lang="es-ES" dirty="0" smtClean="0">
                <a:solidFill>
                  <a:prstClr val="black"/>
                </a:solidFill>
              </a:rPr>
              <a:t>Ayuda al navegador y a las CSS a identificar que se trata de una barra de navegación</a:t>
            </a:r>
            <a:endParaRPr lang="es-ES" dirty="0">
              <a:solidFill>
                <a:prstClr val="black"/>
              </a:solidFill>
            </a:endParaRPr>
          </a:p>
        </p:txBody>
      </p:sp>
      <p:sp>
        <p:nvSpPr>
          <p:cNvPr id="16" name="CuadroTexto 15"/>
          <p:cNvSpPr txBox="1"/>
          <p:nvPr/>
        </p:nvSpPr>
        <p:spPr>
          <a:xfrm>
            <a:off x="1260656" y="2888414"/>
            <a:ext cx="6750003" cy="646331"/>
          </a:xfrm>
          <a:prstGeom prst="rect">
            <a:avLst/>
          </a:prstGeom>
          <a:noFill/>
        </p:spPr>
        <p:txBody>
          <a:bodyPr wrap="square" rtlCol="0">
            <a:spAutoFit/>
          </a:bodyPr>
          <a:lstStyle/>
          <a:p>
            <a:r>
              <a:rPr lang="es-ES" dirty="0" smtClean="0">
                <a:solidFill>
                  <a:prstClr val="black"/>
                </a:solidFill>
              </a:rPr>
              <a:t>En su interior se colocan los hiperenlaces a los elementos del menú, generalmente organizados en una lista</a:t>
            </a:r>
            <a:endParaRPr lang="es-ES" dirty="0">
              <a:solidFill>
                <a:prstClr val="black"/>
              </a:solidFill>
            </a:endParaRPr>
          </a:p>
        </p:txBody>
      </p:sp>
      <p:sp>
        <p:nvSpPr>
          <p:cNvPr id="17" name="Rectángulo 16"/>
          <p:cNvSpPr/>
          <p:nvPr/>
        </p:nvSpPr>
        <p:spPr>
          <a:xfrm>
            <a:off x="1289823" y="3760269"/>
            <a:ext cx="6909989" cy="203132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tabLst>
                <a:tab pos="536575" algn="l"/>
                <a:tab pos="901700" algn="l"/>
              </a:tabLst>
            </a:pPr>
            <a:r>
              <a:rPr lang="es-ES" sz="1400" dirty="0">
                <a:solidFill>
                  <a:prstClr val="black"/>
                </a:solidFill>
                <a:latin typeface="Courier New" panose="02070309020205020404" pitchFamily="49" charset="0"/>
                <a:cs typeface="Courier New" panose="02070309020205020404" pitchFamily="49" charset="0"/>
              </a:rPr>
              <a:t>&lt;</a:t>
            </a:r>
            <a:r>
              <a:rPr lang="es-ES" sz="1400" dirty="0" err="1" smtClean="0">
                <a:solidFill>
                  <a:prstClr val="black"/>
                </a:solidFill>
                <a:latin typeface="Courier New" panose="02070309020205020404" pitchFamily="49" charset="0"/>
                <a:cs typeface="Courier New" panose="02070309020205020404" pitchFamily="49" charset="0"/>
              </a:rPr>
              <a:t>nav</a:t>
            </a: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id</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miMenu</a:t>
            </a:r>
            <a:r>
              <a:rPr lang="es-ES" sz="1400" dirty="0">
                <a:solidFill>
                  <a:prstClr val="black"/>
                </a:solidFill>
                <a:latin typeface="Courier New" panose="02070309020205020404" pitchFamily="49" charset="0"/>
                <a:cs typeface="Courier New" panose="02070309020205020404" pitchFamily="49" charset="0"/>
              </a:rPr>
              <a:t>"&gt;</a:t>
            </a:r>
          </a:p>
          <a:p>
            <a:pPr>
              <a:tabLst>
                <a:tab pos="536575" algn="l"/>
                <a:tab pos="901700" algn="l"/>
              </a:tabLst>
            </a:pPr>
            <a:r>
              <a:rPr lang="es-ES" sz="1400" dirty="0" smtClean="0">
                <a:solidFill>
                  <a:prstClr val="black"/>
                </a:solidFill>
                <a:latin typeface="Courier New" panose="02070309020205020404" pitchFamily="49" charset="0"/>
                <a:cs typeface="Courier New" panose="02070309020205020404" pitchFamily="49" charset="0"/>
              </a:rPr>
              <a:t>	&lt;</a:t>
            </a:r>
            <a:r>
              <a:rPr lang="es-ES" sz="1400" dirty="0" err="1" smtClean="0">
                <a:solidFill>
                  <a:prstClr val="black"/>
                </a:solidFill>
                <a:latin typeface="Courier New" panose="02070309020205020404" pitchFamily="49" charset="0"/>
                <a:cs typeface="Courier New" panose="02070309020205020404" pitchFamily="49" charset="0"/>
              </a:rPr>
              <a:t>ul</a:t>
            </a:r>
            <a:r>
              <a:rPr lang="es-ES" sz="1400" dirty="0" smtClean="0">
                <a:solidFill>
                  <a:prstClr val="black"/>
                </a:solidFill>
                <a:latin typeface="Courier New" panose="02070309020205020404" pitchFamily="49" charset="0"/>
                <a:cs typeface="Courier New" panose="02070309020205020404" pitchFamily="49" charset="0"/>
              </a:rPr>
              <a:t>&gt;</a:t>
            </a:r>
          </a:p>
          <a:p>
            <a:pPr>
              <a:tabLst>
                <a:tab pos="536575" algn="l"/>
                <a:tab pos="901700" algn="l"/>
              </a:tabLst>
            </a:pPr>
            <a:r>
              <a:rPr lang="es-ES" sz="1400" dirty="0" smtClean="0">
                <a:solidFill>
                  <a:prstClr val="black"/>
                </a:solidFill>
                <a:latin typeface="Courier New" panose="02070309020205020404" pitchFamily="49" charset="0"/>
                <a:cs typeface="Courier New" panose="02070309020205020404" pitchFamily="49" charset="0"/>
              </a:rPr>
              <a:t>		&lt;li&gt;&lt;a </a:t>
            </a:r>
            <a:r>
              <a:rPr lang="es-ES" sz="1400" dirty="0" err="1">
                <a:solidFill>
                  <a:prstClr val="black"/>
                </a:solidFill>
                <a:latin typeface="Courier New" panose="02070309020205020404" pitchFamily="49" charset="0"/>
                <a:cs typeface="Courier New" panose="02070309020205020404" pitchFamily="49" charset="0"/>
              </a:rPr>
              <a:t>href</a:t>
            </a:r>
            <a:r>
              <a:rPr lang="es-ES" sz="1400" dirty="0">
                <a:solidFill>
                  <a:prstClr val="black"/>
                </a:solidFill>
                <a:latin typeface="Courier New" panose="02070309020205020404" pitchFamily="49" charset="0"/>
                <a:cs typeface="Courier New" panose="02070309020205020404" pitchFamily="49" charset="0"/>
              </a:rPr>
              <a:t>="index.htm"&gt;Home&lt;/a</a:t>
            </a:r>
            <a:r>
              <a:rPr lang="es-ES" sz="1400" dirty="0" smtClean="0">
                <a:solidFill>
                  <a:prstClr val="black"/>
                </a:solidFill>
                <a:latin typeface="Courier New" panose="02070309020205020404" pitchFamily="49" charset="0"/>
                <a:cs typeface="Courier New" panose="02070309020205020404" pitchFamily="49" charset="0"/>
              </a:rPr>
              <a:t>&gt;&lt;/li</a:t>
            </a:r>
            <a:r>
              <a:rPr lang="es-ES" sz="1400" dirty="0">
                <a:solidFill>
                  <a:prstClr val="black"/>
                </a:solidFill>
                <a:latin typeface="Courier New" panose="02070309020205020404" pitchFamily="49" charset="0"/>
                <a:cs typeface="Courier New" panose="02070309020205020404" pitchFamily="49" charset="0"/>
              </a:rPr>
              <a:t>&gt;;</a:t>
            </a:r>
          </a:p>
          <a:p>
            <a:pPr>
              <a:tabLst>
                <a:tab pos="536575" algn="l"/>
                <a:tab pos="901700" algn="l"/>
              </a:tabLst>
            </a:pP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&lt;li&gt;&lt;a </a:t>
            </a:r>
            <a:r>
              <a:rPr lang="es-ES" sz="1400" dirty="0" err="1">
                <a:solidFill>
                  <a:prstClr val="black"/>
                </a:solidFill>
                <a:latin typeface="Courier New" panose="02070309020205020404" pitchFamily="49" charset="0"/>
                <a:cs typeface="Courier New" panose="02070309020205020404" pitchFamily="49" charset="0"/>
              </a:rPr>
              <a:t>href</a:t>
            </a:r>
            <a:r>
              <a:rPr lang="es-ES" sz="1400" dirty="0">
                <a:solidFill>
                  <a:prstClr val="black"/>
                </a:solidFill>
                <a:latin typeface="Courier New" panose="02070309020205020404" pitchFamily="49" charset="0"/>
                <a:cs typeface="Courier New" panose="02070309020205020404" pitchFamily="49" charset="0"/>
              </a:rPr>
              <a:t>=“services.htm"&gt;Servicios&lt;/a&gt;&lt;/li&gt;;</a:t>
            </a:r>
          </a:p>
          <a:p>
            <a:pPr>
              <a:tabLst>
                <a:tab pos="536575" algn="l"/>
                <a:tab pos="901700" algn="l"/>
              </a:tabLst>
            </a:pP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&lt;li&gt;&lt;a </a:t>
            </a:r>
            <a:r>
              <a:rPr lang="es-ES" sz="1400" dirty="0" err="1">
                <a:solidFill>
                  <a:prstClr val="black"/>
                </a:solidFill>
                <a:latin typeface="Courier New" panose="02070309020205020404" pitchFamily="49" charset="0"/>
                <a:cs typeface="Courier New" panose="02070309020205020404" pitchFamily="49" charset="0"/>
              </a:rPr>
              <a:t>href</a:t>
            </a:r>
            <a:r>
              <a:rPr lang="es-ES" sz="1400" dirty="0">
                <a:solidFill>
                  <a:prstClr val="black"/>
                </a:solidFill>
                <a:latin typeface="Courier New" panose="02070309020205020404" pitchFamily="49" charset="0"/>
                <a:cs typeface="Courier New" panose="02070309020205020404" pitchFamily="49" charset="0"/>
              </a:rPr>
              <a:t>=“news.htm"&gt;Noticias&lt;/a&gt;&lt;/li&gt;;</a:t>
            </a:r>
          </a:p>
          <a:p>
            <a:pPr>
              <a:tabLst>
                <a:tab pos="536575" algn="l"/>
                <a:tab pos="901700" algn="l"/>
              </a:tabLst>
            </a:pP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&lt;li&gt;&lt;a </a:t>
            </a:r>
            <a:r>
              <a:rPr lang="es-ES" sz="1400" dirty="0" err="1">
                <a:solidFill>
                  <a:prstClr val="black"/>
                </a:solidFill>
                <a:latin typeface="Courier New" panose="02070309020205020404" pitchFamily="49" charset="0"/>
                <a:cs typeface="Courier New" panose="02070309020205020404" pitchFamily="49" charset="0"/>
              </a:rPr>
              <a:t>href</a:t>
            </a:r>
            <a:r>
              <a:rPr lang="es-ES" sz="1400" dirty="0">
                <a:solidFill>
                  <a:prstClr val="black"/>
                </a:solidFill>
                <a:latin typeface="Courier New" panose="02070309020205020404" pitchFamily="49" charset="0"/>
                <a:cs typeface="Courier New" panose="02070309020205020404" pitchFamily="49" charset="0"/>
              </a:rPr>
              <a:t>=“campus.htm"&gt;Campus de </a:t>
            </a:r>
            <a:r>
              <a:rPr lang="es-ES" sz="1400" dirty="0" err="1">
                <a:solidFill>
                  <a:prstClr val="black"/>
                </a:solidFill>
                <a:latin typeface="Courier New" panose="02070309020205020404" pitchFamily="49" charset="0"/>
                <a:cs typeface="Courier New" panose="02070309020205020404" pitchFamily="49" charset="0"/>
              </a:rPr>
              <a:t>Veravo</a:t>
            </a:r>
            <a:r>
              <a:rPr lang="es-ES" sz="1400" dirty="0">
                <a:solidFill>
                  <a:prstClr val="black"/>
                </a:solidFill>
                <a:latin typeface="Courier New" panose="02070309020205020404" pitchFamily="49" charset="0"/>
                <a:cs typeface="Courier New" panose="02070309020205020404" pitchFamily="49" charset="0"/>
              </a:rPr>
              <a:t>&lt;/a&gt;&lt;/li&gt;;</a:t>
            </a:r>
          </a:p>
          <a:p>
            <a:pPr>
              <a:tabLst>
                <a:tab pos="536575" algn="l"/>
                <a:tab pos="901700" algn="l"/>
              </a:tabLst>
            </a:pP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&lt;li&gt;&lt;a </a:t>
            </a:r>
            <a:r>
              <a:rPr lang="es-ES" sz="1400" dirty="0" err="1">
                <a:solidFill>
                  <a:prstClr val="black"/>
                </a:solidFill>
                <a:latin typeface="Courier New" panose="02070309020205020404" pitchFamily="49" charset="0"/>
                <a:cs typeface="Courier New" panose="02070309020205020404" pitchFamily="49" charset="0"/>
              </a:rPr>
              <a:t>href</a:t>
            </a:r>
            <a:r>
              <a:rPr lang="es-ES" sz="1400" dirty="0">
                <a:solidFill>
                  <a:prstClr val="black"/>
                </a:solidFill>
                <a:latin typeface="Courier New" panose="02070309020205020404" pitchFamily="49" charset="0"/>
                <a:cs typeface="Courier New" panose="02070309020205020404" pitchFamily="49" charset="0"/>
              </a:rPr>
              <a:t>="contact.htm"&gt;Contactos&lt;/a&gt;&lt;/li&gt;</a:t>
            </a:r>
            <a:endParaRPr lang="es-ES" sz="1400" dirty="0" smtClean="0">
              <a:solidFill>
                <a:prstClr val="black"/>
              </a:solidFill>
              <a:latin typeface="Courier New" panose="02070309020205020404" pitchFamily="49" charset="0"/>
              <a:cs typeface="Courier New" panose="02070309020205020404" pitchFamily="49" charset="0"/>
            </a:endParaRPr>
          </a:p>
          <a:p>
            <a:pPr>
              <a:tabLst>
                <a:tab pos="536575" algn="l"/>
                <a:tab pos="901700" algn="l"/>
              </a:tabLst>
            </a:pP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&lt;/</a:t>
            </a:r>
            <a:r>
              <a:rPr lang="es-ES" sz="1400" dirty="0" err="1" smtClean="0">
                <a:solidFill>
                  <a:prstClr val="black"/>
                </a:solidFill>
                <a:latin typeface="Courier New" panose="02070309020205020404" pitchFamily="49" charset="0"/>
                <a:cs typeface="Courier New" panose="02070309020205020404" pitchFamily="49" charset="0"/>
              </a:rPr>
              <a:t>ul</a:t>
            </a:r>
            <a:r>
              <a:rPr lang="es-ES" sz="1400" dirty="0" smtClean="0">
                <a:solidFill>
                  <a:prstClr val="black"/>
                </a:solidFill>
                <a:latin typeface="Courier New" panose="02070309020205020404" pitchFamily="49" charset="0"/>
                <a:cs typeface="Courier New" panose="02070309020205020404" pitchFamily="49" charset="0"/>
              </a:rPr>
              <a:t>&gt;</a:t>
            </a:r>
            <a:endParaRPr lang="es-ES" sz="1400" dirty="0">
              <a:solidFill>
                <a:prstClr val="black"/>
              </a:solidFill>
              <a:latin typeface="Courier New" panose="02070309020205020404" pitchFamily="49" charset="0"/>
              <a:cs typeface="Courier New" panose="02070309020205020404" pitchFamily="49" charset="0"/>
            </a:endParaRPr>
          </a:p>
          <a:p>
            <a:pPr>
              <a:tabLst>
                <a:tab pos="536575" algn="l"/>
                <a:tab pos="901700" algn="l"/>
              </a:tabLst>
            </a:pPr>
            <a:r>
              <a:rPr lang="es-ES" sz="1400" dirty="0">
                <a:solidFill>
                  <a:prstClr val="black"/>
                </a:solidFill>
                <a:latin typeface="Courier New" panose="02070309020205020404" pitchFamily="49" charset="0"/>
                <a:cs typeface="Courier New" panose="02070309020205020404" pitchFamily="49" charset="0"/>
              </a:rPr>
              <a:t>&lt;/</a:t>
            </a:r>
            <a:r>
              <a:rPr lang="es-ES" sz="1400" dirty="0" err="1">
                <a:solidFill>
                  <a:prstClr val="black"/>
                </a:solidFill>
                <a:latin typeface="Courier New" panose="02070309020205020404" pitchFamily="49" charset="0"/>
                <a:cs typeface="Courier New" panose="02070309020205020404" pitchFamily="49" charset="0"/>
              </a:rPr>
              <a:t>nav</a:t>
            </a:r>
            <a:r>
              <a:rPr lang="es-ES" sz="1400" dirty="0">
                <a:solidFill>
                  <a:prstClr val="black"/>
                </a:solidFill>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430945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Estilos para el menú</a:t>
            </a:r>
            <a:endParaRPr lang="es-ES" dirty="0"/>
          </a:p>
        </p:txBody>
      </p:sp>
      <p:sp>
        <p:nvSpPr>
          <p:cNvPr id="4" name="Rectángulo 3"/>
          <p:cNvSpPr/>
          <p:nvPr/>
        </p:nvSpPr>
        <p:spPr>
          <a:xfrm>
            <a:off x="933719" y="1547673"/>
            <a:ext cx="2607972" cy="923330"/>
          </a:xfrm>
          <a:prstGeom prst="rect">
            <a:avLst/>
          </a:prstGeom>
        </p:spPr>
        <p:txBody>
          <a:bodyPr wrap="square">
            <a:spAutoFit/>
          </a:bodyPr>
          <a:lstStyle/>
          <a:p>
            <a:pPr defTabSz="457200"/>
            <a:r>
              <a:rPr lang="es-ES" dirty="0" err="1" smtClean="0">
                <a:solidFill>
                  <a:prstClr val="black"/>
                </a:solidFill>
              </a:rPr>
              <a:t>nav</a:t>
            </a:r>
            <a:r>
              <a:rPr lang="es-ES" dirty="0" smtClean="0">
                <a:solidFill>
                  <a:prstClr val="black"/>
                </a:solidFill>
              </a:rPr>
              <a:t> </a:t>
            </a:r>
            <a:r>
              <a:rPr lang="es-ES" dirty="0" err="1" smtClean="0">
                <a:solidFill>
                  <a:prstClr val="black"/>
                </a:solidFill>
              </a:rPr>
              <a:t>ul</a:t>
            </a:r>
            <a:r>
              <a:rPr lang="es-ES" dirty="0" smtClean="0">
                <a:solidFill>
                  <a:prstClr val="black"/>
                </a:solidFill>
              </a:rPr>
              <a:t>  </a:t>
            </a:r>
            <a:r>
              <a:rPr lang="es-ES" dirty="0">
                <a:solidFill>
                  <a:prstClr val="black"/>
                </a:solidFill>
              </a:rPr>
              <a:t>{</a:t>
            </a:r>
          </a:p>
          <a:p>
            <a:pPr defTabSz="457200"/>
            <a:r>
              <a:rPr lang="es-ES" dirty="0" smtClean="0">
                <a:solidFill>
                  <a:prstClr val="black"/>
                </a:solidFill>
              </a:rPr>
              <a:t>	</a:t>
            </a:r>
            <a:r>
              <a:rPr lang="es-ES" dirty="0" err="1" smtClean="0">
                <a:solidFill>
                  <a:prstClr val="black"/>
                </a:solidFill>
              </a:rPr>
              <a:t>list-style-type</a:t>
            </a:r>
            <a:r>
              <a:rPr lang="es-ES" dirty="0">
                <a:solidFill>
                  <a:prstClr val="black"/>
                </a:solidFill>
              </a:rPr>
              <a:t>: </a:t>
            </a:r>
            <a:r>
              <a:rPr lang="es-ES" dirty="0" err="1">
                <a:solidFill>
                  <a:prstClr val="black"/>
                </a:solidFill>
              </a:rPr>
              <a:t>none</a:t>
            </a:r>
            <a:r>
              <a:rPr lang="es-ES" dirty="0" smtClean="0">
                <a:solidFill>
                  <a:prstClr val="black"/>
                </a:solidFill>
              </a:rPr>
              <a:t>;</a:t>
            </a:r>
          </a:p>
          <a:p>
            <a:pPr defTabSz="457200"/>
            <a:r>
              <a:rPr lang="es-ES" dirty="0" smtClean="0">
                <a:solidFill>
                  <a:prstClr val="black"/>
                </a:solidFill>
              </a:rPr>
              <a:t>	……}</a:t>
            </a:r>
          </a:p>
        </p:txBody>
      </p:sp>
      <p:sp>
        <p:nvSpPr>
          <p:cNvPr id="6" name="Rectángulo 5"/>
          <p:cNvSpPr/>
          <p:nvPr/>
        </p:nvSpPr>
        <p:spPr>
          <a:xfrm>
            <a:off x="933719" y="2821626"/>
            <a:ext cx="2607971" cy="923330"/>
          </a:xfrm>
          <a:prstGeom prst="rect">
            <a:avLst/>
          </a:prstGeom>
        </p:spPr>
        <p:txBody>
          <a:bodyPr wrap="square">
            <a:spAutoFit/>
          </a:bodyPr>
          <a:lstStyle/>
          <a:p>
            <a:pPr defTabSz="457200"/>
            <a:r>
              <a:rPr lang="es-ES" dirty="0" err="1">
                <a:solidFill>
                  <a:prstClr val="black"/>
                </a:solidFill>
              </a:rPr>
              <a:t>nav</a:t>
            </a:r>
            <a:r>
              <a:rPr lang="es-ES" dirty="0">
                <a:solidFill>
                  <a:prstClr val="black"/>
                </a:solidFill>
              </a:rPr>
              <a:t> </a:t>
            </a:r>
            <a:r>
              <a:rPr lang="es-ES" dirty="0" smtClean="0">
                <a:solidFill>
                  <a:prstClr val="black"/>
                </a:solidFill>
              </a:rPr>
              <a:t>li {</a:t>
            </a:r>
            <a:endParaRPr lang="es-ES" dirty="0">
              <a:solidFill>
                <a:prstClr val="black"/>
              </a:solidFill>
            </a:endParaRPr>
          </a:p>
          <a:p>
            <a:pPr defTabSz="457200"/>
            <a:r>
              <a:rPr lang="es-ES" dirty="0">
                <a:solidFill>
                  <a:prstClr val="black"/>
                </a:solidFill>
              </a:rPr>
              <a:t>	</a:t>
            </a:r>
            <a:r>
              <a:rPr lang="es-ES" dirty="0" err="1">
                <a:solidFill>
                  <a:prstClr val="black"/>
                </a:solidFill>
              </a:rPr>
              <a:t>float:left</a:t>
            </a:r>
            <a:r>
              <a:rPr lang="es-ES" dirty="0" smtClean="0">
                <a:solidFill>
                  <a:prstClr val="black"/>
                </a:solidFill>
              </a:rPr>
              <a:t>;</a:t>
            </a:r>
          </a:p>
          <a:p>
            <a:pPr defTabSz="457200"/>
            <a:r>
              <a:rPr lang="es-ES" dirty="0" smtClean="0">
                <a:solidFill>
                  <a:prstClr val="black"/>
                </a:solidFill>
              </a:rPr>
              <a:t>	…..}</a:t>
            </a:r>
            <a:endParaRPr lang="es-ES" dirty="0">
              <a:solidFill>
                <a:prstClr val="black"/>
              </a:solidFill>
            </a:endParaRPr>
          </a:p>
        </p:txBody>
      </p:sp>
      <p:sp>
        <p:nvSpPr>
          <p:cNvPr id="7" name="Rectángulo 6"/>
          <p:cNvSpPr/>
          <p:nvPr/>
        </p:nvSpPr>
        <p:spPr>
          <a:xfrm>
            <a:off x="933719" y="4095579"/>
            <a:ext cx="2504941" cy="923330"/>
          </a:xfrm>
          <a:prstGeom prst="rect">
            <a:avLst/>
          </a:prstGeom>
        </p:spPr>
        <p:txBody>
          <a:bodyPr wrap="square">
            <a:spAutoFit/>
          </a:bodyPr>
          <a:lstStyle/>
          <a:p>
            <a:pPr defTabSz="457200"/>
            <a:r>
              <a:rPr lang="es-ES" dirty="0" err="1">
                <a:solidFill>
                  <a:prstClr val="black"/>
                </a:solidFill>
              </a:rPr>
              <a:t>nav</a:t>
            </a:r>
            <a:r>
              <a:rPr lang="es-ES" dirty="0">
                <a:solidFill>
                  <a:prstClr val="black"/>
                </a:solidFill>
              </a:rPr>
              <a:t> a { </a:t>
            </a:r>
          </a:p>
          <a:p>
            <a:pPr defTabSz="457200"/>
            <a:r>
              <a:rPr lang="es-ES" dirty="0">
                <a:solidFill>
                  <a:prstClr val="black"/>
                </a:solidFill>
              </a:rPr>
              <a:t>	</a:t>
            </a:r>
            <a:r>
              <a:rPr lang="es-ES" dirty="0" err="1" smtClean="0">
                <a:solidFill>
                  <a:prstClr val="black"/>
                </a:solidFill>
              </a:rPr>
              <a:t>display</a:t>
            </a:r>
            <a:r>
              <a:rPr lang="es-ES" dirty="0">
                <a:solidFill>
                  <a:prstClr val="black"/>
                </a:solidFill>
              </a:rPr>
              <a:t>: block</a:t>
            </a:r>
            <a:r>
              <a:rPr lang="es-ES" dirty="0" smtClean="0">
                <a:solidFill>
                  <a:prstClr val="black"/>
                </a:solidFill>
              </a:rPr>
              <a:t>;</a:t>
            </a:r>
          </a:p>
          <a:p>
            <a:pPr defTabSz="457200"/>
            <a:r>
              <a:rPr lang="es-ES" dirty="0">
                <a:solidFill>
                  <a:prstClr val="black"/>
                </a:solidFill>
              </a:rPr>
              <a:t>	</a:t>
            </a:r>
            <a:r>
              <a:rPr lang="es-ES" dirty="0" smtClean="0">
                <a:solidFill>
                  <a:prstClr val="black"/>
                </a:solidFill>
              </a:rPr>
              <a:t>…}</a:t>
            </a:r>
            <a:endParaRPr lang="es-ES" dirty="0">
              <a:solidFill>
                <a:prstClr val="black"/>
              </a:solidFill>
            </a:endParaRPr>
          </a:p>
        </p:txBody>
      </p:sp>
      <p:sp>
        <p:nvSpPr>
          <p:cNvPr id="8" name="Rectángulo 7"/>
          <p:cNvSpPr/>
          <p:nvPr/>
        </p:nvSpPr>
        <p:spPr>
          <a:xfrm>
            <a:off x="933719" y="5369531"/>
            <a:ext cx="2775396" cy="646331"/>
          </a:xfrm>
          <a:prstGeom prst="rect">
            <a:avLst/>
          </a:prstGeom>
        </p:spPr>
        <p:txBody>
          <a:bodyPr wrap="square">
            <a:spAutoFit/>
          </a:bodyPr>
          <a:lstStyle/>
          <a:p>
            <a:pPr defTabSz="457200"/>
            <a:r>
              <a:rPr lang="es-ES" dirty="0" err="1">
                <a:solidFill>
                  <a:prstClr val="black"/>
                </a:solidFill>
              </a:rPr>
              <a:t>nav</a:t>
            </a:r>
            <a:r>
              <a:rPr lang="es-ES" dirty="0">
                <a:solidFill>
                  <a:prstClr val="black"/>
                </a:solidFill>
              </a:rPr>
              <a:t> </a:t>
            </a:r>
            <a:r>
              <a:rPr lang="es-ES" dirty="0" smtClean="0">
                <a:solidFill>
                  <a:prstClr val="black"/>
                </a:solidFill>
              </a:rPr>
              <a:t>a:hover, </a:t>
            </a:r>
            <a:r>
              <a:rPr lang="es-ES" dirty="0" err="1" smtClean="0">
                <a:solidFill>
                  <a:prstClr val="black"/>
                </a:solidFill>
              </a:rPr>
              <a:t>nav</a:t>
            </a:r>
            <a:r>
              <a:rPr lang="es-ES" dirty="0" smtClean="0">
                <a:solidFill>
                  <a:prstClr val="black"/>
                </a:solidFill>
              </a:rPr>
              <a:t> a:focus {</a:t>
            </a:r>
          </a:p>
          <a:p>
            <a:pPr defTabSz="457200"/>
            <a:r>
              <a:rPr lang="es-ES" dirty="0">
                <a:solidFill>
                  <a:prstClr val="black"/>
                </a:solidFill>
              </a:rPr>
              <a:t>	</a:t>
            </a:r>
            <a:r>
              <a:rPr lang="es-ES" dirty="0" smtClean="0">
                <a:solidFill>
                  <a:prstClr val="black"/>
                </a:solidFill>
              </a:rPr>
              <a:t>…}</a:t>
            </a:r>
          </a:p>
        </p:txBody>
      </p:sp>
      <p:sp>
        <p:nvSpPr>
          <p:cNvPr id="9" name="CuadroTexto 8"/>
          <p:cNvSpPr txBox="1"/>
          <p:nvPr/>
        </p:nvSpPr>
        <p:spPr>
          <a:xfrm>
            <a:off x="4608513" y="1658389"/>
            <a:ext cx="3639907"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457200"/>
            <a:r>
              <a:rPr lang="es-ES" dirty="0" smtClean="0">
                <a:solidFill>
                  <a:prstClr val="white"/>
                </a:solidFill>
              </a:rPr>
              <a:t>Eliminamos los marcadores de la lista</a:t>
            </a:r>
            <a:endParaRPr lang="es-ES" dirty="0">
              <a:solidFill>
                <a:prstClr val="white"/>
              </a:solidFill>
            </a:endParaRPr>
          </a:p>
        </p:txBody>
      </p:sp>
      <p:sp>
        <p:nvSpPr>
          <p:cNvPr id="10" name="CuadroTexto 9"/>
          <p:cNvSpPr txBox="1"/>
          <p:nvPr/>
        </p:nvSpPr>
        <p:spPr>
          <a:xfrm>
            <a:off x="4608513" y="2821626"/>
            <a:ext cx="3639907"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s-ES" dirty="0">
                <a:solidFill>
                  <a:prstClr val="white"/>
                </a:solidFill>
              </a:rPr>
              <a:t>Si el menú es horizontal, aplicamos </a:t>
            </a:r>
            <a:r>
              <a:rPr lang="en-US" dirty="0">
                <a:solidFill>
                  <a:prstClr val="white"/>
                </a:solidFill>
              </a:rPr>
              <a:t>float</a:t>
            </a:r>
            <a:r>
              <a:rPr lang="es-ES" dirty="0">
                <a:solidFill>
                  <a:prstClr val="white"/>
                </a:solidFill>
              </a:rPr>
              <a:t> a cada uno de los ítems</a:t>
            </a:r>
          </a:p>
        </p:txBody>
      </p:sp>
      <p:sp>
        <p:nvSpPr>
          <p:cNvPr id="11" name="CuadroTexto 10"/>
          <p:cNvSpPr txBox="1"/>
          <p:nvPr/>
        </p:nvSpPr>
        <p:spPr>
          <a:xfrm>
            <a:off x="4608513" y="4095579"/>
            <a:ext cx="3639907"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s-ES" dirty="0">
                <a:solidFill>
                  <a:prstClr val="white"/>
                </a:solidFill>
              </a:rPr>
              <a:t>Convertimos en bloque los hiperenlaces para tratarlos como “botones”</a:t>
            </a:r>
          </a:p>
        </p:txBody>
      </p:sp>
      <p:sp>
        <p:nvSpPr>
          <p:cNvPr id="12" name="CuadroTexto 11"/>
          <p:cNvSpPr txBox="1"/>
          <p:nvPr/>
        </p:nvSpPr>
        <p:spPr>
          <a:xfrm>
            <a:off x="4572000" y="5323365"/>
            <a:ext cx="367642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s-ES" dirty="0">
                <a:solidFill>
                  <a:prstClr val="white"/>
                </a:solidFill>
              </a:rPr>
              <a:t>Modificamos el aspecto de los ítems ante los eventos </a:t>
            </a:r>
            <a:r>
              <a:rPr lang="en-US" i="1" dirty="0" smtClean="0">
                <a:solidFill>
                  <a:prstClr val="white"/>
                </a:solidFill>
              </a:rPr>
              <a:t>hover</a:t>
            </a:r>
            <a:r>
              <a:rPr lang="es-ES" dirty="0" smtClean="0">
                <a:solidFill>
                  <a:prstClr val="white"/>
                </a:solidFill>
              </a:rPr>
              <a:t> </a:t>
            </a:r>
            <a:r>
              <a:rPr lang="es-ES" dirty="0">
                <a:solidFill>
                  <a:prstClr val="white"/>
                </a:solidFill>
              </a:rPr>
              <a:t>y </a:t>
            </a:r>
            <a:r>
              <a:rPr lang="en-US" i="1" dirty="0" smtClean="0">
                <a:solidFill>
                  <a:prstClr val="white"/>
                </a:solidFill>
              </a:rPr>
              <a:t>focus</a:t>
            </a:r>
            <a:endParaRPr lang="en-US" i="1" dirty="0">
              <a:solidFill>
                <a:prstClr val="white"/>
              </a:solidFill>
            </a:endParaRPr>
          </a:p>
        </p:txBody>
      </p:sp>
    </p:spTree>
    <p:extLst>
      <p:ext uri="{BB962C8B-B14F-4D97-AF65-F5344CB8AC3E}">
        <p14:creationId xmlns:p14="http://schemas.microsoft.com/office/powerpoint/2010/main" val="625632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Modelos de menú horizontales</a:t>
            </a:r>
            <a:endParaRPr lang="es-ES" dirty="0"/>
          </a:p>
        </p:txBody>
      </p:sp>
      <p:pic>
        <p:nvPicPr>
          <p:cNvPr id="4" name="Imagen 3"/>
          <p:cNvPicPr>
            <a:picLocks noChangeAspect="1"/>
          </p:cNvPicPr>
          <p:nvPr/>
        </p:nvPicPr>
        <p:blipFill>
          <a:blip r:embed="rId2"/>
          <a:stretch>
            <a:fillRect/>
          </a:stretch>
        </p:blipFill>
        <p:spPr>
          <a:xfrm>
            <a:off x="2874479" y="5795549"/>
            <a:ext cx="5467350" cy="466725"/>
          </a:xfrm>
          <a:prstGeom prst="rect">
            <a:avLst/>
          </a:prstGeom>
        </p:spPr>
      </p:pic>
      <p:pic>
        <p:nvPicPr>
          <p:cNvPr id="7" name="Imagen 6"/>
          <p:cNvPicPr>
            <a:picLocks noChangeAspect="1"/>
          </p:cNvPicPr>
          <p:nvPr/>
        </p:nvPicPr>
        <p:blipFill>
          <a:blip r:embed="rId3">
            <a:clrChange>
              <a:clrFrom>
                <a:srgbClr val="FFFFFF"/>
              </a:clrFrom>
              <a:clrTo>
                <a:srgbClr val="FFFFFF">
                  <a:alpha val="0"/>
                </a:srgbClr>
              </a:clrTo>
            </a:clrChange>
          </a:blip>
          <a:stretch>
            <a:fillRect/>
          </a:stretch>
        </p:blipFill>
        <p:spPr>
          <a:xfrm>
            <a:off x="1078810" y="1551575"/>
            <a:ext cx="5562600" cy="742950"/>
          </a:xfrm>
          <a:prstGeom prst="rect">
            <a:avLst/>
          </a:prstGeom>
        </p:spPr>
      </p:pic>
      <p:pic>
        <p:nvPicPr>
          <p:cNvPr id="8" name="Imagen 7"/>
          <p:cNvPicPr>
            <a:picLocks noChangeAspect="1"/>
          </p:cNvPicPr>
          <p:nvPr/>
        </p:nvPicPr>
        <p:blipFill>
          <a:blip r:embed="rId4">
            <a:clrChange>
              <a:clrFrom>
                <a:srgbClr val="FFFFFF"/>
              </a:clrFrom>
              <a:clrTo>
                <a:srgbClr val="FFFFFF">
                  <a:alpha val="0"/>
                </a:srgbClr>
              </a:clrTo>
            </a:clrChange>
          </a:blip>
          <a:stretch>
            <a:fillRect/>
          </a:stretch>
        </p:blipFill>
        <p:spPr>
          <a:xfrm>
            <a:off x="1078810" y="5062124"/>
            <a:ext cx="5619750" cy="733425"/>
          </a:xfrm>
          <a:prstGeom prst="rect">
            <a:avLst/>
          </a:prstGeom>
        </p:spPr>
      </p:pic>
      <p:pic>
        <p:nvPicPr>
          <p:cNvPr id="9" name="Imagen 8"/>
          <p:cNvPicPr>
            <a:picLocks noChangeAspect="1"/>
          </p:cNvPicPr>
          <p:nvPr/>
        </p:nvPicPr>
        <p:blipFill>
          <a:blip r:embed="rId5">
            <a:clrChange>
              <a:clrFrom>
                <a:srgbClr val="FFFFFF"/>
              </a:clrFrom>
              <a:clrTo>
                <a:srgbClr val="FFFFFF">
                  <a:alpha val="0"/>
                </a:srgbClr>
              </a:clrTo>
            </a:clrChange>
          </a:blip>
          <a:stretch>
            <a:fillRect/>
          </a:stretch>
        </p:blipFill>
        <p:spPr>
          <a:xfrm>
            <a:off x="1135960" y="3328435"/>
            <a:ext cx="5562600" cy="704850"/>
          </a:xfrm>
          <a:prstGeom prst="rect">
            <a:avLst/>
          </a:prstGeom>
        </p:spPr>
      </p:pic>
      <p:pic>
        <p:nvPicPr>
          <p:cNvPr id="11" name="Imagen 10"/>
          <p:cNvPicPr>
            <a:picLocks noChangeAspect="1"/>
          </p:cNvPicPr>
          <p:nvPr/>
        </p:nvPicPr>
        <p:blipFill>
          <a:blip r:embed="rId6"/>
          <a:stretch>
            <a:fillRect/>
          </a:stretch>
        </p:blipFill>
        <p:spPr>
          <a:xfrm>
            <a:off x="2874479" y="4105018"/>
            <a:ext cx="5281712" cy="661691"/>
          </a:xfrm>
          <a:prstGeom prst="rect">
            <a:avLst/>
          </a:prstGeom>
        </p:spPr>
      </p:pic>
      <p:pic>
        <p:nvPicPr>
          <p:cNvPr id="12" name="Imagen 11"/>
          <p:cNvPicPr>
            <a:picLocks noChangeAspect="1"/>
          </p:cNvPicPr>
          <p:nvPr/>
        </p:nvPicPr>
        <p:blipFill>
          <a:blip r:embed="rId7"/>
          <a:stretch>
            <a:fillRect/>
          </a:stretch>
        </p:blipFill>
        <p:spPr>
          <a:xfrm>
            <a:off x="2964904" y="2460683"/>
            <a:ext cx="5065913" cy="720028"/>
          </a:xfrm>
          <a:prstGeom prst="rect">
            <a:avLst/>
          </a:prstGeom>
        </p:spPr>
      </p:pic>
      <p:sp>
        <p:nvSpPr>
          <p:cNvPr id="13" name="CuadroTexto 12"/>
          <p:cNvSpPr txBox="1"/>
          <p:nvPr/>
        </p:nvSpPr>
        <p:spPr>
          <a:xfrm>
            <a:off x="1272209" y="2703443"/>
            <a:ext cx="898003" cy="369332"/>
          </a:xfrm>
          <a:prstGeom prst="rect">
            <a:avLst/>
          </a:prstGeom>
          <a:noFill/>
        </p:spPr>
        <p:txBody>
          <a:bodyPr wrap="none" rtlCol="0">
            <a:spAutoFit/>
          </a:bodyPr>
          <a:lstStyle/>
          <a:p>
            <a:pPr defTabSz="457200"/>
            <a:r>
              <a:rPr lang="es-ES" dirty="0" smtClean="0">
                <a:solidFill>
                  <a:prstClr val="black"/>
                </a:solidFill>
              </a:rPr>
              <a:t>Solapas</a:t>
            </a:r>
            <a:endParaRPr lang="es-ES" dirty="0">
              <a:solidFill>
                <a:prstClr val="black"/>
              </a:solidFill>
            </a:endParaRPr>
          </a:p>
        </p:txBody>
      </p:sp>
      <p:sp>
        <p:nvSpPr>
          <p:cNvPr id="14" name="CuadroTexto 13"/>
          <p:cNvSpPr txBox="1"/>
          <p:nvPr/>
        </p:nvSpPr>
        <p:spPr>
          <a:xfrm>
            <a:off x="1404730" y="4328700"/>
            <a:ext cx="933269" cy="369332"/>
          </a:xfrm>
          <a:prstGeom prst="rect">
            <a:avLst/>
          </a:prstGeom>
          <a:noFill/>
        </p:spPr>
        <p:txBody>
          <a:bodyPr wrap="none" rtlCol="0">
            <a:spAutoFit/>
          </a:bodyPr>
          <a:lstStyle/>
          <a:p>
            <a:pPr defTabSz="457200"/>
            <a:r>
              <a:rPr lang="es-ES" dirty="0" smtClean="0">
                <a:solidFill>
                  <a:prstClr val="black"/>
                </a:solidFill>
              </a:rPr>
              <a:t>Bloques</a:t>
            </a:r>
            <a:endParaRPr lang="es-ES" dirty="0">
              <a:solidFill>
                <a:prstClr val="black"/>
              </a:solidFill>
            </a:endParaRPr>
          </a:p>
        </p:txBody>
      </p:sp>
      <p:sp>
        <p:nvSpPr>
          <p:cNvPr id="15" name="CuadroTexto 14"/>
          <p:cNvSpPr txBox="1"/>
          <p:nvPr/>
        </p:nvSpPr>
        <p:spPr>
          <a:xfrm>
            <a:off x="1498557" y="5892942"/>
            <a:ext cx="1020417" cy="369332"/>
          </a:xfrm>
          <a:prstGeom prst="rect">
            <a:avLst/>
          </a:prstGeom>
          <a:noFill/>
        </p:spPr>
        <p:txBody>
          <a:bodyPr wrap="square" rtlCol="0">
            <a:spAutoFit/>
          </a:bodyPr>
          <a:lstStyle/>
          <a:p>
            <a:pPr defTabSz="457200"/>
            <a:r>
              <a:rPr lang="es-ES" dirty="0" smtClean="0">
                <a:solidFill>
                  <a:prstClr val="black"/>
                </a:solidFill>
              </a:rPr>
              <a:t>Botones</a:t>
            </a:r>
            <a:endParaRPr lang="es-ES" dirty="0">
              <a:solidFill>
                <a:prstClr val="black"/>
              </a:solidFill>
            </a:endParaRPr>
          </a:p>
        </p:txBody>
      </p:sp>
    </p:spTree>
    <p:extLst>
      <p:ext uri="{BB962C8B-B14F-4D97-AF65-F5344CB8AC3E}">
        <p14:creationId xmlns:p14="http://schemas.microsoft.com/office/powerpoint/2010/main" val="2189606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Respuesta al ratón</a:t>
            </a:r>
            <a:endParaRPr lang="es-ES" dirty="0"/>
          </a:p>
        </p:txBody>
      </p:sp>
      <p:sp>
        <p:nvSpPr>
          <p:cNvPr id="3" name="Rectángulo 2"/>
          <p:cNvSpPr/>
          <p:nvPr/>
        </p:nvSpPr>
        <p:spPr>
          <a:xfrm>
            <a:off x="387625" y="1452273"/>
            <a:ext cx="8368750" cy="4524315"/>
          </a:xfrm>
          <a:prstGeom prst="rect">
            <a:avLst/>
          </a:prstGeom>
        </p:spPr>
        <p:txBody>
          <a:bodyPr wrap="square">
            <a:spAutoFit/>
          </a:bodyPr>
          <a:lstStyle/>
          <a:p>
            <a:pPr defTabSz="457200"/>
            <a:r>
              <a:rPr lang="es-ES" dirty="0" err="1" smtClean="0">
                <a:solidFill>
                  <a:srgbClr val="FF0000"/>
                </a:solidFill>
              </a:rPr>
              <a:t>div.</a:t>
            </a:r>
            <a:r>
              <a:rPr lang="es-ES" dirty="0" err="1" smtClean="0">
                <a:solidFill>
                  <a:prstClr val="black"/>
                </a:solidFill>
              </a:rPr>
              <a:t>caja</a:t>
            </a:r>
            <a:r>
              <a:rPr lang="es-ES" dirty="0" smtClean="0">
                <a:solidFill>
                  <a:prstClr val="black"/>
                </a:solidFill>
              </a:rPr>
              <a:t> {</a:t>
            </a:r>
          </a:p>
          <a:p>
            <a:pPr lvl="2" defTabSz="457200"/>
            <a:r>
              <a:rPr lang="es-ES" dirty="0" err="1" smtClean="0">
                <a:solidFill>
                  <a:prstClr val="black"/>
                </a:solidFill>
              </a:rPr>
              <a:t>margin</a:t>
            </a:r>
            <a:r>
              <a:rPr lang="es-ES" dirty="0">
                <a:solidFill>
                  <a:prstClr val="black"/>
                </a:solidFill>
              </a:rPr>
              <a:t>: 40px</a:t>
            </a:r>
            <a:r>
              <a:rPr lang="es-ES" dirty="0" smtClean="0">
                <a:solidFill>
                  <a:prstClr val="black"/>
                </a:solidFill>
              </a:rPr>
              <a:t>;</a:t>
            </a:r>
          </a:p>
          <a:p>
            <a:pPr lvl="2" defTabSz="457200"/>
            <a:r>
              <a:rPr lang="es-ES" dirty="0" err="1" smtClean="0">
                <a:solidFill>
                  <a:prstClr val="black"/>
                </a:solidFill>
              </a:rPr>
              <a:t>width</a:t>
            </a:r>
            <a:r>
              <a:rPr lang="es-ES" dirty="0">
                <a:solidFill>
                  <a:prstClr val="black"/>
                </a:solidFill>
              </a:rPr>
              <a:t>: 100px;</a:t>
            </a:r>
          </a:p>
          <a:p>
            <a:pPr defTabSz="457200"/>
            <a:r>
              <a:rPr lang="es-ES" dirty="0">
                <a:solidFill>
                  <a:prstClr val="black"/>
                </a:solidFill>
              </a:rPr>
              <a:t>		</a:t>
            </a:r>
            <a:r>
              <a:rPr lang="es-ES" dirty="0" err="1" smtClean="0">
                <a:solidFill>
                  <a:prstClr val="black"/>
                </a:solidFill>
              </a:rPr>
              <a:t>height</a:t>
            </a:r>
            <a:r>
              <a:rPr lang="es-ES" dirty="0">
                <a:solidFill>
                  <a:prstClr val="black"/>
                </a:solidFill>
              </a:rPr>
              <a:t>: 100px;</a:t>
            </a:r>
          </a:p>
          <a:p>
            <a:pPr defTabSz="457200"/>
            <a:r>
              <a:rPr lang="es-ES" dirty="0">
                <a:solidFill>
                  <a:prstClr val="black"/>
                </a:solidFill>
              </a:rPr>
              <a:t>		</a:t>
            </a:r>
            <a:r>
              <a:rPr lang="es-ES" dirty="0" err="1">
                <a:solidFill>
                  <a:prstClr val="black"/>
                </a:solidFill>
              </a:rPr>
              <a:t>border</a:t>
            </a:r>
            <a:r>
              <a:rPr lang="es-ES" dirty="0">
                <a:solidFill>
                  <a:prstClr val="black"/>
                </a:solidFill>
              </a:rPr>
              <a:t>: 2px </a:t>
            </a:r>
            <a:r>
              <a:rPr lang="es-ES" dirty="0" err="1">
                <a:solidFill>
                  <a:prstClr val="black"/>
                </a:solidFill>
              </a:rPr>
              <a:t>solid</a:t>
            </a:r>
            <a:r>
              <a:rPr lang="es-ES" dirty="0">
                <a:solidFill>
                  <a:prstClr val="black"/>
                </a:solidFill>
              </a:rPr>
              <a:t> </a:t>
            </a:r>
            <a:r>
              <a:rPr lang="es-ES" dirty="0" err="1">
                <a:solidFill>
                  <a:prstClr val="black"/>
                </a:solidFill>
              </a:rPr>
              <a:t>rgb</a:t>
            </a:r>
            <a:r>
              <a:rPr lang="es-ES" dirty="0">
                <a:solidFill>
                  <a:prstClr val="black"/>
                </a:solidFill>
              </a:rPr>
              <a:t>(200,200,200);</a:t>
            </a:r>
          </a:p>
          <a:p>
            <a:pPr lvl="1" defTabSz="457200"/>
            <a:r>
              <a:rPr lang="es-ES" dirty="0">
                <a:solidFill>
                  <a:prstClr val="black"/>
                </a:solidFill>
              </a:rPr>
              <a:t>        	</a:t>
            </a:r>
            <a:r>
              <a:rPr lang="es-ES" dirty="0" err="1">
                <a:solidFill>
                  <a:prstClr val="black"/>
                </a:solidFill>
              </a:rPr>
              <a:t>background</a:t>
            </a:r>
            <a:r>
              <a:rPr lang="es-ES" dirty="0">
                <a:solidFill>
                  <a:prstClr val="black"/>
                </a:solidFill>
              </a:rPr>
              <a:t>-color: </a:t>
            </a:r>
            <a:r>
              <a:rPr lang="es-ES" dirty="0" err="1">
                <a:solidFill>
                  <a:prstClr val="black"/>
                </a:solidFill>
              </a:rPr>
              <a:t>rgb</a:t>
            </a:r>
            <a:r>
              <a:rPr lang="es-ES" dirty="0">
                <a:solidFill>
                  <a:prstClr val="black"/>
                </a:solidFill>
              </a:rPr>
              <a:t>(250,250,250);</a:t>
            </a:r>
          </a:p>
          <a:p>
            <a:pPr lvl="1" defTabSz="457200"/>
            <a:r>
              <a:rPr lang="es-ES" dirty="0">
                <a:solidFill>
                  <a:prstClr val="black"/>
                </a:solidFill>
              </a:rPr>
              <a:t>        	box-</a:t>
            </a:r>
            <a:r>
              <a:rPr lang="es-ES" dirty="0" err="1">
                <a:solidFill>
                  <a:prstClr val="black"/>
                </a:solidFill>
              </a:rPr>
              <a:t>shadow</a:t>
            </a:r>
            <a:r>
              <a:rPr lang="es-ES" dirty="0">
                <a:solidFill>
                  <a:prstClr val="black"/>
                </a:solidFill>
              </a:rPr>
              <a:t>: 5px </a:t>
            </a:r>
            <a:r>
              <a:rPr lang="es-ES" dirty="0" err="1">
                <a:solidFill>
                  <a:prstClr val="black"/>
                </a:solidFill>
              </a:rPr>
              <a:t>5px</a:t>
            </a:r>
            <a:r>
              <a:rPr lang="es-ES" dirty="0">
                <a:solidFill>
                  <a:prstClr val="black"/>
                </a:solidFill>
              </a:rPr>
              <a:t> </a:t>
            </a:r>
            <a:r>
              <a:rPr lang="es-ES" dirty="0" err="1">
                <a:solidFill>
                  <a:prstClr val="black"/>
                </a:solidFill>
              </a:rPr>
              <a:t>5px</a:t>
            </a:r>
            <a:r>
              <a:rPr lang="es-ES" dirty="0">
                <a:solidFill>
                  <a:prstClr val="black"/>
                </a:solidFill>
              </a:rPr>
              <a:t> 2px </a:t>
            </a:r>
            <a:r>
              <a:rPr lang="es-ES" dirty="0" err="1">
                <a:solidFill>
                  <a:prstClr val="black"/>
                </a:solidFill>
              </a:rPr>
              <a:t>rgb</a:t>
            </a:r>
            <a:r>
              <a:rPr lang="es-ES" dirty="0">
                <a:solidFill>
                  <a:prstClr val="black"/>
                </a:solidFill>
              </a:rPr>
              <a:t>(200,200,200</a:t>
            </a:r>
            <a:r>
              <a:rPr lang="es-ES" dirty="0" smtClean="0">
                <a:solidFill>
                  <a:prstClr val="black"/>
                </a:solidFill>
              </a:rPr>
              <a:t>);}</a:t>
            </a:r>
            <a:r>
              <a:rPr lang="es-ES" dirty="0">
                <a:solidFill>
                  <a:prstClr val="black"/>
                </a:solidFill>
              </a:rPr>
              <a:t>					</a:t>
            </a:r>
          </a:p>
          <a:p>
            <a:pPr defTabSz="457200"/>
            <a:r>
              <a:rPr lang="es-ES" dirty="0" err="1" smtClean="0">
                <a:solidFill>
                  <a:srgbClr val="FF0000"/>
                </a:solidFill>
              </a:rPr>
              <a:t>div.</a:t>
            </a:r>
            <a:r>
              <a:rPr lang="es-ES" dirty="0" err="1" smtClean="0">
                <a:solidFill>
                  <a:prstClr val="black"/>
                </a:solidFill>
              </a:rPr>
              <a:t>caja:hover</a:t>
            </a:r>
            <a:r>
              <a:rPr lang="es-ES" dirty="0" smtClean="0">
                <a:solidFill>
                  <a:prstClr val="black"/>
                </a:solidFill>
              </a:rPr>
              <a:t>{</a:t>
            </a:r>
            <a:endParaRPr lang="es-ES" dirty="0">
              <a:solidFill>
                <a:prstClr val="black"/>
              </a:solidFill>
            </a:endParaRPr>
          </a:p>
          <a:p>
            <a:pPr lvl="1" defTabSz="457200"/>
            <a:r>
              <a:rPr lang="es-ES" dirty="0" smtClean="0">
                <a:solidFill>
                  <a:prstClr val="black"/>
                </a:solidFill>
              </a:rPr>
              <a:t>	</a:t>
            </a:r>
            <a:r>
              <a:rPr lang="es-ES" dirty="0" err="1" smtClean="0">
                <a:solidFill>
                  <a:prstClr val="black"/>
                </a:solidFill>
              </a:rPr>
              <a:t>background</a:t>
            </a:r>
            <a:r>
              <a:rPr lang="es-ES" dirty="0" smtClean="0">
                <a:solidFill>
                  <a:prstClr val="black"/>
                </a:solidFill>
              </a:rPr>
              <a:t>-color</a:t>
            </a:r>
            <a:r>
              <a:rPr lang="es-ES" dirty="0">
                <a:solidFill>
                  <a:prstClr val="black"/>
                </a:solidFill>
              </a:rPr>
              <a:t>: </a:t>
            </a:r>
            <a:r>
              <a:rPr lang="es-ES" dirty="0" err="1">
                <a:solidFill>
                  <a:prstClr val="black"/>
                </a:solidFill>
              </a:rPr>
              <a:t>rgb</a:t>
            </a:r>
            <a:r>
              <a:rPr lang="es-ES" dirty="0">
                <a:solidFill>
                  <a:prstClr val="black"/>
                </a:solidFill>
              </a:rPr>
              <a:t>(200,200,200);</a:t>
            </a:r>
          </a:p>
          <a:p>
            <a:pPr defTabSz="457200"/>
            <a:r>
              <a:rPr lang="es-ES" dirty="0">
                <a:solidFill>
                  <a:prstClr val="black"/>
                </a:solidFill>
              </a:rPr>
              <a:t>            	box-</a:t>
            </a:r>
            <a:r>
              <a:rPr lang="es-ES" dirty="0" err="1">
                <a:solidFill>
                  <a:prstClr val="black"/>
                </a:solidFill>
              </a:rPr>
              <a:t>shadow</a:t>
            </a:r>
            <a:r>
              <a:rPr lang="es-ES" dirty="0">
                <a:solidFill>
                  <a:prstClr val="black"/>
                </a:solidFill>
              </a:rPr>
              <a:t>: 5px </a:t>
            </a:r>
            <a:r>
              <a:rPr lang="es-ES" dirty="0" err="1">
                <a:solidFill>
                  <a:prstClr val="black"/>
                </a:solidFill>
              </a:rPr>
              <a:t>5px</a:t>
            </a:r>
            <a:r>
              <a:rPr lang="es-ES" dirty="0">
                <a:solidFill>
                  <a:prstClr val="black"/>
                </a:solidFill>
              </a:rPr>
              <a:t> 2px </a:t>
            </a:r>
            <a:r>
              <a:rPr lang="es-ES" dirty="0" err="1">
                <a:solidFill>
                  <a:prstClr val="black"/>
                </a:solidFill>
              </a:rPr>
              <a:t>2px</a:t>
            </a:r>
            <a:r>
              <a:rPr lang="es-ES" dirty="0">
                <a:solidFill>
                  <a:prstClr val="black"/>
                </a:solidFill>
              </a:rPr>
              <a:t> </a:t>
            </a:r>
            <a:r>
              <a:rPr lang="es-ES" dirty="0" err="1">
                <a:solidFill>
                  <a:prstClr val="black"/>
                </a:solidFill>
              </a:rPr>
              <a:t>rgb</a:t>
            </a:r>
            <a:r>
              <a:rPr lang="es-ES" dirty="0">
                <a:solidFill>
                  <a:prstClr val="black"/>
                </a:solidFill>
              </a:rPr>
              <a:t>(128,128,128);</a:t>
            </a:r>
            <a:r>
              <a:rPr lang="es-ES" dirty="0" smtClean="0">
                <a:solidFill>
                  <a:prstClr val="black"/>
                </a:solidFill>
              </a:rPr>
              <a:t>}</a:t>
            </a:r>
            <a:r>
              <a:rPr lang="es-ES" dirty="0">
                <a:solidFill>
                  <a:prstClr val="black"/>
                </a:solidFill>
              </a:rPr>
              <a:t>					</a:t>
            </a:r>
          </a:p>
          <a:p>
            <a:pPr defTabSz="457200"/>
            <a:r>
              <a:rPr lang="es-ES" dirty="0" err="1" smtClean="0">
                <a:solidFill>
                  <a:srgbClr val="FF0000"/>
                </a:solidFill>
              </a:rPr>
              <a:t>div.</a:t>
            </a:r>
            <a:r>
              <a:rPr lang="es-ES" dirty="0" err="1" smtClean="0">
                <a:solidFill>
                  <a:prstClr val="black"/>
                </a:solidFill>
              </a:rPr>
              <a:t>caja:active</a:t>
            </a:r>
            <a:r>
              <a:rPr lang="es-ES" dirty="0" smtClean="0">
                <a:solidFill>
                  <a:prstClr val="black"/>
                </a:solidFill>
              </a:rPr>
              <a:t>{</a:t>
            </a:r>
          </a:p>
          <a:p>
            <a:pPr lvl="2" defTabSz="457200"/>
            <a:r>
              <a:rPr lang="es-ES" dirty="0" err="1" smtClean="0">
                <a:solidFill>
                  <a:prstClr val="black"/>
                </a:solidFill>
              </a:rPr>
              <a:t>width</a:t>
            </a:r>
            <a:r>
              <a:rPr lang="es-ES" dirty="0">
                <a:solidFill>
                  <a:prstClr val="black"/>
                </a:solidFill>
              </a:rPr>
              <a:t>: 110px;</a:t>
            </a:r>
          </a:p>
          <a:p>
            <a:pPr defTabSz="457200"/>
            <a:r>
              <a:rPr lang="es-ES" dirty="0">
                <a:solidFill>
                  <a:prstClr val="black"/>
                </a:solidFill>
              </a:rPr>
              <a:t>		</a:t>
            </a:r>
            <a:r>
              <a:rPr lang="es-ES" dirty="0" err="1">
                <a:solidFill>
                  <a:prstClr val="black"/>
                </a:solidFill>
              </a:rPr>
              <a:t>height</a:t>
            </a:r>
            <a:r>
              <a:rPr lang="es-ES" dirty="0">
                <a:solidFill>
                  <a:prstClr val="black"/>
                </a:solidFill>
              </a:rPr>
              <a:t>: 110px;</a:t>
            </a:r>
          </a:p>
          <a:p>
            <a:pPr defTabSz="457200"/>
            <a:r>
              <a:rPr lang="es-ES" dirty="0">
                <a:solidFill>
                  <a:prstClr val="black"/>
                </a:solidFill>
              </a:rPr>
              <a:t>            	</a:t>
            </a:r>
            <a:r>
              <a:rPr lang="es-ES" dirty="0" err="1">
                <a:solidFill>
                  <a:prstClr val="black"/>
                </a:solidFill>
              </a:rPr>
              <a:t>border</a:t>
            </a:r>
            <a:r>
              <a:rPr lang="es-ES" dirty="0">
                <a:solidFill>
                  <a:prstClr val="black"/>
                </a:solidFill>
              </a:rPr>
              <a:t>: 4px </a:t>
            </a:r>
            <a:r>
              <a:rPr lang="es-ES" dirty="0" err="1">
                <a:solidFill>
                  <a:prstClr val="black"/>
                </a:solidFill>
              </a:rPr>
              <a:t>inset</a:t>
            </a:r>
            <a:r>
              <a:rPr lang="es-ES" dirty="0">
                <a:solidFill>
                  <a:prstClr val="black"/>
                </a:solidFill>
              </a:rPr>
              <a:t>  </a:t>
            </a:r>
            <a:r>
              <a:rPr lang="es-ES" dirty="0" err="1">
                <a:solidFill>
                  <a:prstClr val="black"/>
                </a:solidFill>
              </a:rPr>
              <a:t>rgb</a:t>
            </a:r>
            <a:r>
              <a:rPr lang="es-ES" dirty="0">
                <a:solidFill>
                  <a:prstClr val="black"/>
                </a:solidFill>
              </a:rPr>
              <a:t>(200,200,200);</a:t>
            </a:r>
          </a:p>
          <a:p>
            <a:pPr defTabSz="457200"/>
            <a:r>
              <a:rPr lang="es-ES" dirty="0">
                <a:solidFill>
                  <a:prstClr val="black"/>
                </a:solidFill>
              </a:rPr>
              <a:t>            	</a:t>
            </a:r>
            <a:r>
              <a:rPr lang="es-ES" dirty="0" err="1">
                <a:solidFill>
                  <a:prstClr val="black"/>
                </a:solidFill>
              </a:rPr>
              <a:t>background</a:t>
            </a:r>
            <a:r>
              <a:rPr lang="es-ES" dirty="0">
                <a:solidFill>
                  <a:prstClr val="black"/>
                </a:solidFill>
              </a:rPr>
              <a:t>-color: </a:t>
            </a:r>
            <a:r>
              <a:rPr lang="es-ES" dirty="0" err="1">
                <a:solidFill>
                  <a:prstClr val="black"/>
                </a:solidFill>
              </a:rPr>
              <a:t>rgb</a:t>
            </a:r>
            <a:r>
              <a:rPr lang="es-ES" dirty="0">
                <a:solidFill>
                  <a:prstClr val="black"/>
                </a:solidFill>
              </a:rPr>
              <a:t>(200,200,200);</a:t>
            </a:r>
          </a:p>
          <a:p>
            <a:pPr defTabSz="457200"/>
            <a:r>
              <a:rPr lang="es-ES" dirty="0">
                <a:solidFill>
                  <a:prstClr val="black"/>
                </a:solidFill>
              </a:rPr>
              <a:t>            	box-</a:t>
            </a:r>
            <a:r>
              <a:rPr lang="es-ES" dirty="0" err="1">
                <a:solidFill>
                  <a:prstClr val="black"/>
                </a:solidFill>
              </a:rPr>
              <a:t>shadow</a:t>
            </a:r>
            <a:r>
              <a:rPr lang="es-ES" dirty="0">
                <a:solidFill>
                  <a:prstClr val="black"/>
                </a:solidFill>
              </a:rPr>
              <a:t>: -5px -5px </a:t>
            </a:r>
            <a:r>
              <a:rPr lang="es-ES" dirty="0" err="1">
                <a:solidFill>
                  <a:prstClr val="black"/>
                </a:solidFill>
              </a:rPr>
              <a:t>5px</a:t>
            </a:r>
            <a:r>
              <a:rPr lang="es-ES" dirty="0">
                <a:solidFill>
                  <a:prstClr val="black"/>
                </a:solidFill>
              </a:rPr>
              <a:t> 2px </a:t>
            </a:r>
            <a:r>
              <a:rPr lang="es-ES" dirty="0" err="1">
                <a:solidFill>
                  <a:prstClr val="black"/>
                </a:solidFill>
              </a:rPr>
              <a:t>rgb</a:t>
            </a:r>
            <a:r>
              <a:rPr lang="es-ES" dirty="0">
                <a:solidFill>
                  <a:prstClr val="black"/>
                </a:solidFill>
              </a:rPr>
              <a:t>(128,128,128) </a:t>
            </a:r>
            <a:r>
              <a:rPr lang="es-ES" dirty="0" err="1">
                <a:solidFill>
                  <a:prstClr val="black"/>
                </a:solidFill>
              </a:rPr>
              <a:t>inset</a:t>
            </a:r>
            <a:r>
              <a:rPr lang="es-ES" dirty="0">
                <a:solidFill>
                  <a:prstClr val="black"/>
                </a:solidFill>
              </a:rPr>
              <a:t>;}	</a:t>
            </a:r>
          </a:p>
        </p:txBody>
      </p:sp>
      <p:pic>
        <p:nvPicPr>
          <p:cNvPr id="4" name="Imagen 3"/>
          <p:cNvPicPr>
            <a:picLocks noChangeAspect="1"/>
          </p:cNvPicPr>
          <p:nvPr/>
        </p:nvPicPr>
        <p:blipFill>
          <a:blip r:embed="rId3"/>
          <a:stretch>
            <a:fillRect/>
          </a:stretch>
        </p:blipFill>
        <p:spPr>
          <a:xfrm>
            <a:off x="7149340" y="1831022"/>
            <a:ext cx="1381125" cy="1409700"/>
          </a:xfrm>
          <a:prstGeom prst="rect">
            <a:avLst/>
          </a:prstGeom>
        </p:spPr>
      </p:pic>
      <p:pic>
        <p:nvPicPr>
          <p:cNvPr id="6" name="Imagen 5"/>
          <p:cNvPicPr>
            <a:picLocks noChangeAspect="1"/>
          </p:cNvPicPr>
          <p:nvPr/>
        </p:nvPicPr>
        <p:blipFill>
          <a:blip r:embed="rId4"/>
          <a:stretch>
            <a:fillRect/>
          </a:stretch>
        </p:blipFill>
        <p:spPr>
          <a:xfrm>
            <a:off x="7124700" y="4760913"/>
            <a:ext cx="1295400" cy="1219200"/>
          </a:xfrm>
          <a:prstGeom prst="rect">
            <a:avLst/>
          </a:prstGeom>
        </p:spPr>
      </p:pic>
      <p:pic>
        <p:nvPicPr>
          <p:cNvPr id="7" name="Imagen 6"/>
          <p:cNvPicPr>
            <a:picLocks noChangeAspect="1"/>
          </p:cNvPicPr>
          <p:nvPr/>
        </p:nvPicPr>
        <p:blipFill>
          <a:blip r:embed="rId5"/>
          <a:stretch>
            <a:fillRect/>
          </a:stretch>
        </p:blipFill>
        <p:spPr>
          <a:xfrm>
            <a:off x="7124700" y="3391217"/>
            <a:ext cx="1257300" cy="1219200"/>
          </a:xfrm>
          <a:prstGeom prst="rect">
            <a:avLst/>
          </a:prstGeom>
        </p:spPr>
      </p:pic>
    </p:spTree>
    <p:extLst>
      <p:ext uri="{BB962C8B-B14F-4D97-AF65-F5344CB8AC3E}">
        <p14:creationId xmlns:p14="http://schemas.microsoft.com/office/powerpoint/2010/main" val="3155380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Submenús desplegables: CSS</a:t>
            </a:r>
            <a:endParaRPr lang="es-ES" dirty="0"/>
          </a:p>
        </p:txBody>
      </p:sp>
      <p:sp>
        <p:nvSpPr>
          <p:cNvPr id="3" name="Rectángulo 2"/>
          <p:cNvSpPr/>
          <p:nvPr/>
        </p:nvSpPr>
        <p:spPr>
          <a:xfrm>
            <a:off x="628650" y="2731443"/>
            <a:ext cx="2509286" cy="923330"/>
          </a:xfrm>
          <a:prstGeom prst="rect">
            <a:avLst/>
          </a:prstGeom>
        </p:spPr>
        <p:txBody>
          <a:bodyPr wrap="square">
            <a:spAutoFit/>
          </a:bodyPr>
          <a:lstStyle/>
          <a:p>
            <a:pPr defTabSz="457200"/>
            <a:r>
              <a:rPr lang="es-ES" dirty="0" err="1" smtClean="0">
                <a:solidFill>
                  <a:prstClr val="black"/>
                </a:solidFill>
              </a:rPr>
              <a:t>li:hover</a:t>
            </a:r>
            <a:r>
              <a:rPr lang="es-ES" dirty="0" smtClean="0">
                <a:solidFill>
                  <a:prstClr val="black"/>
                </a:solidFill>
              </a:rPr>
              <a:t> </a:t>
            </a:r>
            <a:r>
              <a:rPr lang="es-ES" dirty="0">
                <a:solidFill>
                  <a:prstClr val="black"/>
                </a:solidFill>
              </a:rPr>
              <a:t>&gt; </a:t>
            </a:r>
            <a:r>
              <a:rPr lang="es-ES" dirty="0" err="1">
                <a:solidFill>
                  <a:prstClr val="black"/>
                </a:solidFill>
              </a:rPr>
              <a:t>ul</a:t>
            </a:r>
            <a:r>
              <a:rPr lang="es-ES" dirty="0">
                <a:solidFill>
                  <a:prstClr val="black"/>
                </a:solidFill>
              </a:rPr>
              <a:t> </a:t>
            </a:r>
            <a:r>
              <a:rPr lang="es-ES" dirty="0" smtClean="0">
                <a:solidFill>
                  <a:prstClr val="black"/>
                </a:solidFill>
              </a:rPr>
              <a:t>{</a:t>
            </a:r>
          </a:p>
          <a:p>
            <a:pPr defTabSz="457200"/>
            <a:r>
              <a:rPr lang="es-ES" dirty="0">
                <a:solidFill>
                  <a:prstClr val="black"/>
                </a:solidFill>
              </a:rPr>
              <a:t>	 	</a:t>
            </a:r>
            <a:r>
              <a:rPr lang="es-ES" dirty="0" err="1">
                <a:solidFill>
                  <a:prstClr val="black"/>
                </a:solidFill>
              </a:rPr>
              <a:t>display</a:t>
            </a:r>
            <a:r>
              <a:rPr lang="es-ES" dirty="0">
                <a:solidFill>
                  <a:prstClr val="black"/>
                </a:solidFill>
              </a:rPr>
              <a:t>: block;</a:t>
            </a:r>
          </a:p>
          <a:p>
            <a:pPr defTabSz="457200"/>
            <a:r>
              <a:rPr lang="es-ES" dirty="0" smtClean="0">
                <a:solidFill>
                  <a:prstClr val="black"/>
                </a:solidFill>
              </a:rPr>
              <a:t>}</a:t>
            </a:r>
            <a:endParaRPr lang="es-ES" dirty="0">
              <a:solidFill>
                <a:prstClr val="black"/>
              </a:solidFill>
            </a:endParaRPr>
          </a:p>
        </p:txBody>
      </p:sp>
      <p:sp>
        <p:nvSpPr>
          <p:cNvPr id="5" name="Rectángulo 4"/>
          <p:cNvSpPr/>
          <p:nvPr/>
        </p:nvSpPr>
        <p:spPr>
          <a:xfrm>
            <a:off x="628650" y="4051074"/>
            <a:ext cx="2509286" cy="923330"/>
          </a:xfrm>
          <a:prstGeom prst="rect">
            <a:avLst/>
          </a:prstGeom>
        </p:spPr>
        <p:txBody>
          <a:bodyPr wrap="square">
            <a:spAutoFit/>
          </a:bodyPr>
          <a:lstStyle/>
          <a:p>
            <a:pPr defTabSz="457200"/>
            <a:r>
              <a:rPr lang="es-ES" dirty="0" smtClean="0">
                <a:solidFill>
                  <a:prstClr val="black"/>
                </a:solidFill>
              </a:rPr>
              <a:t>li {</a:t>
            </a:r>
          </a:p>
          <a:p>
            <a:pPr defTabSz="457200"/>
            <a:r>
              <a:rPr lang="es-ES" dirty="0" smtClean="0">
                <a:solidFill>
                  <a:prstClr val="black"/>
                </a:solidFill>
              </a:rPr>
              <a:t>	position</a:t>
            </a:r>
            <a:r>
              <a:rPr lang="es-ES" dirty="0">
                <a:solidFill>
                  <a:prstClr val="black"/>
                </a:solidFill>
              </a:rPr>
              <a:t>: </a:t>
            </a:r>
            <a:r>
              <a:rPr lang="es-ES" dirty="0" err="1">
                <a:solidFill>
                  <a:prstClr val="black"/>
                </a:solidFill>
              </a:rPr>
              <a:t>relative</a:t>
            </a:r>
            <a:r>
              <a:rPr lang="es-ES" dirty="0">
                <a:solidFill>
                  <a:prstClr val="black"/>
                </a:solidFill>
              </a:rPr>
              <a:t>;</a:t>
            </a:r>
          </a:p>
          <a:p>
            <a:pPr defTabSz="457200"/>
            <a:r>
              <a:rPr lang="es-ES" dirty="0" smtClean="0">
                <a:solidFill>
                  <a:prstClr val="black"/>
                </a:solidFill>
              </a:rPr>
              <a:t>}</a:t>
            </a:r>
            <a:endParaRPr lang="es-ES" dirty="0">
              <a:solidFill>
                <a:prstClr val="black"/>
              </a:solidFill>
            </a:endParaRPr>
          </a:p>
        </p:txBody>
      </p:sp>
      <p:sp>
        <p:nvSpPr>
          <p:cNvPr id="6" name="Rectángulo 5"/>
          <p:cNvSpPr/>
          <p:nvPr/>
        </p:nvSpPr>
        <p:spPr>
          <a:xfrm>
            <a:off x="4236510" y="1676134"/>
            <a:ext cx="4310347"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s-ES" dirty="0" smtClean="0">
                <a:solidFill>
                  <a:prstClr val="white"/>
                </a:solidFill>
              </a:rPr>
              <a:t>Los submenús (listas dentro de un ítem) permanecen ocultos</a:t>
            </a:r>
            <a:endParaRPr lang="es-ES" dirty="0">
              <a:solidFill>
                <a:prstClr val="white"/>
              </a:solidFill>
            </a:endParaRPr>
          </a:p>
        </p:txBody>
      </p:sp>
      <p:sp>
        <p:nvSpPr>
          <p:cNvPr id="7" name="Rectángulo 6"/>
          <p:cNvSpPr/>
          <p:nvPr/>
        </p:nvSpPr>
        <p:spPr>
          <a:xfrm>
            <a:off x="628650" y="1537635"/>
            <a:ext cx="2509286" cy="923330"/>
          </a:xfrm>
          <a:prstGeom prst="rect">
            <a:avLst/>
          </a:prstGeom>
        </p:spPr>
        <p:txBody>
          <a:bodyPr wrap="square">
            <a:spAutoFit/>
          </a:bodyPr>
          <a:lstStyle/>
          <a:p>
            <a:pPr defTabSz="457200"/>
            <a:r>
              <a:rPr lang="es-ES" dirty="0">
                <a:solidFill>
                  <a:prstClr val="black"/>
                </a:solidFill>
              </a:rPr>
              <a:t>li </a:t>
            </a:r>
            <a:r>
              <a:rPr lang="es-ES" dirty="0" err="1">
                <a:solidFill>
                  <a:prstClr val="black"/>
                </a:solidFill>
              </a:rPr>
              <a:t>ul</a:t>
            </a:r>
            <a:r>
              <a:rPr lang="es-ES" dirty="0">
                <a:solidFill>
                  <a:prstClr val="black"/>
                </a:solidFill>
              </a:rPr>
              <a:t> { </a:t>
            </a:r>
          </a:p>
          <a:p>
            <a:pPr defTabSz="457200"/>
            <a:r>
              <a:rPr lang="es-ES" dirty="0">
                <a:solidFill>
                  <a:prstClr val="black"/>
                </a:solidFill>
              </a:rPr>
              <a:t>	 	</a:t>
            </a:r>
            <a:r>
              <a:rPr lang="es-ES" dirty="0" err="1">
                <a:solidFill>
                  <a:prstClr val="black"/>
                </a:solidFill>
              </a:rPr>
              <a:t>display</a:t>
            </a:r>
            <a:r>
              <a:rPr lang="es-ES" dirty="0">
                <a:solidFill>
                  <a:prstClr val="black"/>
                </a:solidFill>
              </a:rPr>
              <a:t>: </a:t>
            </a:r>
            <a:r>
              <a:rPr lang="es-ES" dirty="0" err="1">
                <a:solidFill>
                  <a:prstClr val="black"/>
                </a:solidFill>
              </a:rPr>
              <a:t>none</a:t>
            </a:r>
            <a:endParaRPr lang="es-ES" dirty="0">
              <a:solidFill>
                <a:prstClr val="black"/>
              </a:solidFill>
            </a:endParaRPr>
          </a:p>
          <a:p>
            <a:pPr defTabSz="457200"/>
            <a:r>
              <a:rPr lang="es-ES" dirty="0">
                <a:solidFill>
                  <a:prstClr val="black"/>
                </a:solidFill>
              </a:rPr>
              <a:t>	}</a:t>
            </a:r>
          </a:p>
        </p:txBody>
      </p:sp>
      <p:sp>
        <p:nvSpPr>
          <p:cNvPr id="8" name="Rectángulo 7"/>
          <p:cNvSpPr/>
          <p:nvPr/>
        </p:nvSpPr>
        <p:spPr>
          <a:xfrm>
            <a:off x="4236511" y="2872206"/>
            <a:ext cx="4310347" cy="646331"/>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defTabSz="457200"/>
            <a:r>
              <a:rPr lang="es-ES" dirty="0" smtClean="0">
                <a:solidFill>
                  <a:prstClr val="white"/>
                </a:solidFill>
              </a:rPr>
              <a:t>Si una lista es “hija” de un ítem seleccionado</a:t>
            </a:r>
          </a:p>
          <a:p>
            <a:pPr defTabSz="457200"/>
            <a:r>
              <a:rPr lang="es-ES" dirty="0" smtClean="0">
                <a:solidFill>
                  <a:prstClr val="white"/>
                </a:solidFill>
              </a:rPr>
              <a:t>(el siguiente nivel </a:t>
            </a:r>
            <a:r>
              <a:rPr lang="es-ES" dirty="0">
                <a:solidFill>
                  <a:prstClr val="white"/>
                </a:solidFill>
              </a:rPr>
              <a:t>del </a:t>
            </a:r>
            <a:r>
              <a:rPr lang="es-ES" dirty="0" smtClean="0">
                <a:solidFill>
                  <a:prstClr val="white"/>
                </a:solidFill>
              </a:rPr>
              <a:t>menú) </a:t>
            </a:r>
            <a:r>
              <a:rPr lang="es-ES" dirty="0">
                <a:solidFill>
                  <a:prstClr val="white"/>
                </a:solidFill>
              </a:rPr>
              <a:t>se </a:t>
            </a:r>
            <a:r>
              <a:rPr lang="es-ES" dirty="0" smtClean="0">
                <a:solidFill>
                  <a:prstClr val="white"/>
                </a:solidFill>
              </a:rPr>
              <a:t>muestra</a:t>
            </a:r>
            <a:endParaRPr lang="es-ES" dirty="0">
              <a:solidFill>
                <a:prstClr val="white"/>
              </a:solidFill>
            </a:endParaRPr>
          </a:p>
        </p:txBody>
      </p:sp>
      <p:sp>
        <p:nvSpPr>
          <p:cNvPr id="9" name="Rectángulo 8"/>
          <p:cNvSpPr/>
          <p:nvPr/>
        </p:nvSpPr>
        <p:spPr>
          <a:xfrm>
            <a:off x="4236511" y="4189573"/>
            <a:ext cx="4310346"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s-ES" dirty="0">
                <a:solidFill>
                  <a:prstClr val="white"/>
                </a:solidFill>
              </a:rPr>
              <a:t>Los li son contenedores, para poder fijar desde ellos posiciones absolutas </a:t>
            </a:r>
          </a:p>
        </p:txBody>
      </p:sp>
      <p:sp>
        <p:nvSpPr>
          <p:cNvPr id="11" name="Rectángulo 10"/>
          <p:cNvSpPr/>
          <p:nvPr/>
        </p:nvSpPr>
        <p:spPr>
          <a:xfrm>
            <a:off x="628650" y="5334522"/>
            <a:ext cx="2728896" cy="923330"/>
          </a:xfrm>
          <a:prstGeom prst="rect">
            <a:avLst/>
          </a:prstGeom>
        </p:spPr>
        <p:txBody>
          <a:bodyPr wrap="square">
            <a:spAutoFit/>
          </a:bodyPr>
          <a:lstStyle/>
          <a:p>
            <a:pPr defTabSz="457200"/>
            <a:r>
              <a:rPr lang="it-IT" dirty="0" smtClean="0">
                <a:solidFill>
                  <a:prstClr val="black"/>
                </a:solidFill>
              </a:rPr>
              <a:t>li </a:t>
            </a:r>
            <a:r>
              <a:rPr lang="it-IT" dirty="0">
                <a:solidFill>
                  <a:prstClr val="black"/>
                </a:solidFill>
              </a:rPr>
              <a:t>ul li ul {</a:t>
            </a:r>
          </a:p>
          <a:p>
            <a:pPr defTabSz="457200"/>
            <a:r>
              <a:rPr lang="it-IT" dirty="0">
                <a:solidFill>
                  <a:prstClr val="black"/>
                </a:solidFill>
              </a:rPr>
              <a:t>	position: absolute</a:t>
            </a:r>
            <a:r>
              <a:rPr lang="it-IT" dirty="0" smtClean="0">
                <a:solidFill>
                  <a:prstClr val="black"/>
                </a:solidFill>
              </a:rPr>
              <a:t>;</a:t>
            </a:r>
          </a:p>
          <a:p>
            <a:pPr defTabSz="457200"/>
            <a:r>
              <a:rPr lang="it-IT" dirty="0" smtClean="0">
                <a:solidFill>
                  <a:prstClr val="black"/>
                </a:solidFill>
              </a:rPr>
              <a:t>	...}</a:t>
            </a:r>
            <a:endParaRPr lang="es-ES" dirty="0">
              <a:solidFill>
                <a:prstClr val="black"/>
              </a:solidFill>
            </a:endParaRPr>
          </a:p>
        </p:txBody>
      </p:sp>
      <p:sp>
        <p:nvSpPr>
          <p:cNvPr id="12" name="CuadroTexto 11"/>
          <p:cNvSpPr txBox="1"/>
          <p:nvPr/>
        </p:nvSpPr>
        <p:spPr>
          <a:xfrm>
            <a:off x="4236511" y="5466954"/>
            <a:ext cx="4310346"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457200"/>
            <a:r>
              <a:rPr lang="es-ES" dirty="0" smtClean="0">
                <a:solidFill>
                  <a:prstClr val="white"/>
                </a:solidFill>
              </a:rPr>
              <a:t>Los </a:t>
            </a:r>
            <a:r>
              <a:rPr lang="es-ES" dirty="0" err="1" smtClean="0">
                <a:solidFill>
                  <a:prstClr val="white"/>
                </a:solidFill>
              </a:rPr>
              <a:t>submenus</a:t>
            </a:r>
            <a:r>
              <a:rPr lang="es-ES" dirty="0" smtClean="0">
                <a:solidFill>
                  <a:prstClr val="white"/>
                </a:solidFill>
              </a:rPr>
              <a:t> de tercer nivel se desplazan mediante coordenadas absolutas</a:t>
            </a:r>
            <a:endParaRPr lang="es-ES" dirty="0">
              <a:solidFill>
                <a:prstClr val="white"/>
              </a:solidFill>
            </a:endParaRPr>
          </a:p>
        </p:txBody>
      </p:sp>
    </p:spTree>
    <p:extLst>
      <p:ext uri="{BB962C8B-B14F-4D97-AF65-F5344CB8AC3E}">
        <p14:creationId xmlns:p14="http://schemas.microsoft.com/office/powerpoint/2010/main" val="1984305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Aspecto del cursor</a:t>
            </a:r>
            <a:endParaRPr lang="es-ES" dirty="0"/>
          </a:p>
        </p:txBody>
      </p:sp>
      <p:sp>
        <p:nvSpPr>
          <p:cNvPr id="3" name="CuadroTexto 2"/>
          <p:cNvSpPr txBox="1"/>
          <p:nvPr/>
        </p:nvSpPr>
        <p:spPr>
          <a:xfrm>
            <a:off x="955229" y="1652829"/>
            <a:ext cx="1324332"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a:defRPr b="1"/>
            </a:lvl1pPr>
          </a:lstStyle>
          <a:p>
            <a:pPr algn="ctr" defTabSz="457200"/>
            <a:r>
              <a:rPr lang="es-ES" sz="2000" dirty="0">
                <a:solidFill>
                  <a:prstClr val="white"/>
                </a:solidFill>
              </a:rPr>
              <a:t>&lt;cursor&gt;</a:t>
            </a:r>
          </a:p>
        </p:txBody>
      </p:sp>
      <p:graphicFrame>
        <p:nvGraphicFramePr>
          <p:cNvPr id="4" name="Tabla 3"/>
          <p:cNvGraphicFramePr>
            <a:graphicFrameLocks noGrp="1"/>
          </p:cNvGraphicFramePr>
          <p:nvPr>
            <p:extLst/>
          </p:nvPr>
        </p:nvGraphicFramePr>
        <p:xfrm>
          <a:off x="1897487" y="2588653"/>
          <a:ext cx="6096000" cy="3714481"/>
        </p:xfrm>
        <a:graphic>
          <a:graphicData uri="http://schemas.openxmlformats.org/drawingml/2006/table">
            <a:tbl>
              <a:tblPr>
                <a:tableStyleId>{5C22544A-7EE6-4342-B048-85BDC9FD1C3A}</a:tableStyleId>
              </a:tblPr>
              <a:tblGrid>
                <a:gridCol w="1524000"/>
                <a:gridCol w="1524000"/>
                <a:gridCol w="1524000"/>
                <a:gridCol w="1524000"/>
              </a:tblGrid>
              <a:tr h="376921">
                <a:tc>
                  <a:txBody>
                    <a:bodyPr/>
                    <a:lstStyle/>
                    <a:p>
                      <a:r>
                        <a:rPr lang="es-ES" dirty="0" smtClean="0"/>
                        <a:t>alias</a:t>
                      </a:r>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ew-resize</a:t>
                      </a:r>
                      <a:endParaRPr lang="es-ES" dirty="0" smtClean="0"/>
                    </a:p>
                  </a:txBody>
                  <a:tcPr/>
                </a:tc>
                <a:tc>
                  <a:txBody>
                    <a:bodyPr/>
                    <a:lstStyle/>
                    <a:p>
                      <a:r>
                        <a:rPr lang="es-ES" dirty="0" err="1" smtClean="0"/>
                        <a:t>nwse-resize</a:t>
                      </a:r>
                      <a:endParaRPr lang="es-ES" dirty="0"/>
                    </a:p>
                  </a:txBody>
                  <a:tcPr/>
                </a:tc>
                <a:tc>
                  <a:txBody>
                    <a:bodyPr/>
                    <a:lstStyle/>
                    <a:p>
                      <a:r>
                        <a:rPr lang="es-ES" dirty="0" err="1" smtClean="0"/>
                        <a:t>text</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all-scroll</a:t>
                      </a:r>
                      <a:endParaRPr lang="es-E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grab</a:t>
                      </a:r>
                      <a:endParaRPr lang="es-ES" dirty="0" smtClean="0"/>
                    </a:p>
                  </a:txBody>
                  <a:tcPr/>
                </a:tc>
                <a:tc>
                  <a:txBody>
                    <a:bodyPr/>
                    <a:lstStyle/>
                    <a:p>
                      <a:r>
                        <a:rPr lang="es-ES" dirty="0" smtClean="0"/>
                        <a:t>no-</a:t>
                      </a:r>
                      <a:r>
                        <a:rPr lang="es-ES" dirty="0" err="1" smtClean="0"/>
                        <a:t>drop</a:t>
                      </a:r>
                      <a:endParaRPr lang="es-ES" dirty="0"/>
                    </a:p>
                  </a:txBody>
                  <a:tcPr/>
                </a:tc>
                <a:tc>
                  <a:txBody>
                    <a:bodyPr/>
                    <a:lstStyle/>
                    <a:p>
                      <a:r>
                        <a:rPr lang="es-ES" dirty="0" smtClean="0"/>
                        <a:t>URL</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auto</a:t>
                      </a:r>
                    </a:p>
                  </a:txBody>
                  <a:tcPr/>
                </a:tc>
                <a:tc>
                  <a:txBody>
                    <a:bodyPr/>
                    <a:lstStyle/>
                    <a:p>
                      <a:r>
                        <a:rPr lang="es-ES" dirty="0" err="1" smtClean="0"/>
                        <a:t>grabbing</a:t>
                      </a:r>
                      <a:endParaRPr lang="es-ES" dirty="0"/>
                    </a:p>
                  </a:txBody>
                  <a:tcPr/>
                </a:tc>
                <a:tc>
                  <a:txBody>
                    <a:bodyPr/>
                    <a:lstStyle/>
                    <a:p>
                      <a:r>
                        <a:rPr lang="es-ES" dirty="0" err="1" smtClean="0"/>
                        <a:t>none</a:t>
                      </a:r>
                      <a:endParaRPr lang="es-ES" dirty="0"/>
                    </a:p>
                  </a:txBody>
                  <a:tcPr/>
                </a:tc>
                <a:tc>
                  <a:txBody>
                    <a:bodyPr/>
                    <a:lstStyle/>
                    <a:p>
                      <a:r>
                        <a:rPr lang="es-ES" dirty="0" smtClean="0"/>
                        <a:t>vertical-</a:t>
                      </a:r>
                      <a:r>
                        <a:rPr lang="es-ES" dirty="0" err="1" smtClean="0"/>
                        <a:t>text</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cell</a:t>
                      </a:r>
                      <a:endParaRPr lang="es-ES" dirty="0" smtClean="0"/>
                    </a:p>
                  </a:txBody>
                  <a:tcPr/>
                </a:tc>
                <a:tc>
                  <a:txBody>
                    <a:bodyPr/>
                    <a:lstStyle/>
                    <a:p>
                      <a:r>
                        <a:rPr lang="es-ES" dirty="0" err="1" smtClean="0"/>
                        <a:t>help</a:t>
                      </a:r>
                      <a:endParaRPr lang="es-ES" dirty="0"/>
                    </a:p>
                  </a:txBody>
                  <a:tcPr/>
                </a:tc>
                <a:tc>
                  <a:txBody>
                    <a:bodyPr/>
                    <a:lstStyle/>
                    <a:p>
                      <a:r>
                        <a:rPr lang="es-ES" dirty="0" err="1" smtClean="0"/>
                        <a:t>not-allowed</a:t>
                      </a:r>
                      <a:endParaRPr lang="es-ES" dirty="0"/>
                    </a:p>
                  </a:txBody>
                  <a:tcPr/>
                </a:tc>
                <a:tc>
                  <a:txBody>
                    <a:bodyPr/>
                    <a:lstStyle/>
                    <a:p>
                      <a:r>
                        <a:rPr lang="es-ES" dirty="0" smtClean="0"/>
                        <a:t>w-</a:t>
                      </a:r>
                      <a:r>
                        <a:rPr lang="es-ES" dirty="0" err="1" smtClean="0"/>
                        <a:t>resize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context-menu</a:t>
                      </a:r>
                      <a:endParaRPr lang="es-ES" dirty="0" smtClean="0"/>
                    </a:p>
                  </a:txBody>
                  <a:tcPr/>
                </a:tc>
                <a:tc>
                  <a:txBody>
                    <a:bodyPr/>
                    <a:lstStyle/>
                    <a:p>
                      <a:r>
                        <a:rPr lang="es-ES" dirty="0" err="1" smtClean="0"/>
                        <a:t>move</a:t>
                      </a:r>
                      <a:endParaRPr lang="es-ES" dirty="0"/>
                    </a:p>
                  </a:txBody>
                  <a:tcPr/>
                </a:tc>
                <a:tc>
                  <a:txBody>
                    <a:bodyPr/>
                    <a:lstStyle/>
                    <a:p>
                      <a:r>
                        <a:rPr lang="es-ES" dirty="0" smtClean="0"/>
                        <a:t>pointer</a:t>
                      </a:r>
                      <a:endParaRPr lang="es-ES" dirty="0"/>
                    </a:p>
                  </a:txBody>
                  <a:tcPr/>
                </a:tc>
                <a:tc>
                  <a:txBody>
                    <a:bodyPr/>
                    <a:lstStyle/>
                    <a:p>
                      <a:r>
                        <a:rPr lang="es-ES" dirty="0" err="1" smtClean="0"/>
                        <a:t>wait</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col-</a:t>
                      </a:r>
                      <a:r>
                        <a:rPr lang="es-ES" dirty="0" err="1" smtClean="0"/>
                        <a:t>resize</a:t>
                      </a:r>
                      <a:endParaRPr lang="es-ES" dirty="0" smtClean="0"/>
                    </a:p>
                  </a:txBody>
                  <a:tcPr/>
                </a:tc>
                <a:tc>
                  <a:txBody>
                    <a:bodyPr/>
                    <a:lstStyle/>
                    <a:p>
                      <a:r>
                        <a:rPr lang="es-ES" dirty="0" smtClean="0"/>
                        <a:t>n-</a:t>
                      </a:r>
                      <a:r>
                        <a:rPr lang="es-ES" dirty="0" err="1" smtClean="0"/>
                        <a:t>resize</a:t>
                      </a:r>
                      <a:endParaRPr lang="es-ES" dirty="0"/>
                    </a:p>
                  </a:txBody>
                  <a:tcPr/>
                </a:tc>
                <a:tc>
                  <a:txBody>
                    <a:bodyPr/>
                    <a:lstStyle/>
                    <a:p>
                      <a:r>
                        <a:rPr lang="es-ES" dirty="0" err="1" smtClean="0"/>
                        <a:t>progress</a:t>
                      </a:r>
                      <a:endParaRPr lang="es-ES" dirty="0"/>
                    </a:p>
                  </a:txBody>
                  <a:tcPr/>
                </a:tc>
                <a:tc>
                  <a:txBody>
                    <a:bodyPr/>
                    <a:lstStyle/>
                    <a:p>
                      <a:r>
                        <a:rPr lang="es-ES" dirty="0" smtClean="0"/>
                        <a:t>zoom-in</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copy</a:t>
                      </a:r>
                      <a:endParaRPr lang="es-ES" dirty="0" smtClean="0"/>
                    </a:p>
                  </a:txBody>
                  <a:tcPr/>
                </a:tc>
                <a:tc>
                  <a:txBody>
                    <a:bodyPr/>
                    <a:lstStyle/>
                    <a:p>
                      <a:r>
                        <a:rPr lang="es-ES" dirty="0" err="1" smtClean="0"/>
                        <a:t>ne-resize</a:t>
                      </a:r>
                      <a:endParaRPr lang="es-ES" dirty="0"/>
                    </a:p>
                  </a:txBody>
                  <a:tcPr/>
                </a:tc>
                <a:tc>
                  <a:txBody>
                    <a:bodyPr/>
                    <a:lstStyle/>
                    <a:p>
                      <a:r>
                        <a:rPr lang="es-ES" dirty="0" err="1" smtClean="0"/>
                        <a:t>row-resize</a:t>
                      </a:r>
                      <a:endParaRPr lang="es-ES" dirty="0"/>
                    </a:p>
                  </a:txBody>
                  <a:tcPr/>
                </a:tc>
                <a:tc>
                  <a:txBody>
                    <a:bodyPr/>
                    <a:lstStyle/>
                    <a:p>
                      <a:r>
                        <a:rPr lang="es-ES" dirty="0" smtClean="0"/>
                        <a:t>zoom-</a:t>
                      </a:r>
                      <a:r>
                        <a:rPr lang="es-ES" dirty="0" err="1" smtClean="0"/>
                        <a:t>out</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crosshair</a:t>
                      </a:r>
                      <a:endParaRPr lang="es-ES" dirty="0" smtClean="0"/>
                    </a:p>
                  </a:txBody>
                  <a:tcPr/>
                </a:tc>
                <a:tc>
                  <a:txBody>
                    <a:bodyPr/>
                    <a:lstStyle/>
                    <a:p>
                      <a:r>
                        <a:rPr lang="es-ES" dirty="0" err="1" smtClean="0"/>
                        <a:t>nesw-resize</a:t>
                      </a:r>
                      <a:endParaRPr lang="es-ES" dirty="0"/>
                    </a:p>
                  </a:txBody>
                  <a:tcPr/>
                </a:tc>
                <a:tc>
                  <a:txBody>
                    <a:bodyPr/>
                    <a:lstStyle/>
                    <a:p>
                      <a:r>
                        <a:rPr lang="es-ES" dirty="0" smtClean="0"/>
                        <a:t>s-</a:t>
                      </a:r>
                      <a:r>
                        <a:rPr lang="es-ES" dirty="0" err="1" smtClean="0"/>
                        <a:t>resize</a:t>
                      </a:r>
                      <a:endParaRPr lang="es-ES" dirty="0"/>
                    </a:p>
                  </a:txBody>
                  <a:tcPr/>
                </a:tc>
                <a:tc>
                  <a:txBody>
                    <a:bodyPr/>
                    <a:lstStyle/>
                    <a:p>
                      <a:r>
                        <a:rPr lang="es-ES" dirty="0" err="1" smtClean="0"/>
                        <a:t>initial</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default</a:t>
                      </a:r>
                    </a:p>
                  </a:txBody>
                  <a:tcPr/>
                </a:tc>
                <a:tc>
                  <a:txBody>
                    <a:bodyPr/>
                    <a:lstStyle/>
                    <a:p>
                      <a:r>
                        <a:rPr lang="es-ES" dirty="0" err="1" smtClean="0"/>
                        <a:t>ns-resize</a:t>
                      </a:r>
                      <a:endParaRPr lang="es-ES" dirty="0"/>
                    </a:p>
                  </a:txBody>
                  <a:tcPr/>
                </a:tc>
                <a:tc>
                  <a:txBody>
                    <a:bodyPr/>
                    <a:lstStyle/>
                    <a:p>
                      <a:r>
                        <a:rPr lang="es-ES" dirty="0" smtClean="0"/>
                        <a:t>se-</a:t>
                      </a:r>
                      <a:r>
                        <a:rPr lang="es-ES" dirty="0" err="1" smtClean="0"/>
                        <a:t>resize</a:t>
                      </a:r>
                      <a:endParaRPr lang="es-ES" dirty="0"/>
                    </a:p>
                  </a:txBody>
                  <a:tcPr/>
                </a:tc>
                <a:tc>
                  <a:txBody>
                    <a:bodyPr/>
                    <a:lstStyle/>
                    <a:p>
                      <a:r>
                        <a:rPr lang="es-ES" dirty="0" err="1" smtClean="0"/>
                        <a:t>inherit</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a:t>
                      </a:r>
                      <a:r>
                        <a:rPr lang="es-ES" dirty="0" err="1" smtClean="0"/>
                        <a:t>resize</a:t>
                      </a:r>
                      <a:endParaRPr lang="es-ES" dirty="0" smtClean="0"/>
                    </a:p>
                  </a:txBody>
                  <a:tcPr/>
                </a:tc>
                <a:tc>
                  <a:txBody>
                    <a:bodyPr/>
                    <a:lstStyle/>
                    <a:p>
                      <a:r>
                        <a:rPr lang="es-ES" dirty="0" err="1" smtClean="0"/>
                        <a:t>nw-resize</a:t>
                      </a:r>
                      <a:endParaRPr lang="es-ES" dirty="0"/>
                    </a:p>
                  </a:txBody>
                  <a:tcPr/>
                </a:tc>
                <a:tc>
                  <a:txBody>
                    <a:bodyPr/>
                    <a:lstStyle/>
                    <a:p>
                      <a:r>
                        <a:rPr lang="es-ES" dirty="0" err="1" smtClean="0"/>
                        <a:t>sw-resize</a:t>
                      </a:r>
                      <a:endParaRPr lang="es-ES" dirty="0"/>
                    </a:p>
                  </a:txBody>
                  <a:tcPr/>
                </a:tc>
                <a:tc>
                  <a:txBody>
                    <a:bodyPr/>
                    <a:lstStyle/>
                    <a:p>
                      <a:endParaRPr lang="es-ES" dirty="0"/>
                    </a:p>
                  </a:txBody>
                  <a:tcPr/>
                </a:tc>
              </a:tr>
            </a:tbl>
          </a:graphicData>
        </a:graphic>
      </p:graphicFrame>
      <p:cxnSp>
        <p:nvCxnSpPr>
          <p:cNvPr id="6" name="Conector angular 5"/>
          <p:cNvCxnSpPr>
            <a:stCxn id="3" idx="3"/>
            <a:endCxn id="4" idx="0"/>
          </p:cNvCxnSpPr>
          <p:nvPr/>
        </p:nvCxnSpPr>
        <p:spPr>
          <a:xfrm>
            <a:off x="2279561" y="1852884"/>
            <a:ext cx="2665926" cy="7357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8611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Ejemplo de menú CSS con 2 niveles</a:t>
            </a:r>
            <a:endParaRPr lang="es-ES" dirty="0"/>
          </a:p>
        </p:txBody>
      </p:sp>
      <p:pic>
        <p:nvPicPr>
          <p:cNvPr id="3" name="Imagen 2"/>
          <p:cNvPicPr>
            <a:picLocks noChangeAspect="1"/>
          </p:cNvPicPr>
          <p:nvPr/>
        </p:nvPicPr>
        <p:blipFill>
          <a:blip r:embed="rId2"/>
          <a:stretch>
            <a:fillRect/>
          </a:stretch>
        </p:blipFill>
        <p:spPr>
          <a:xfrm>
            <a:off x="2404535" y="1390252"/>
            <a:ext cx="5873750" cy="5052761"/>
          </a:xfrm>
          <a:prstGeom prst="rect">
            <a:avLst/>
          </a:prstGeom>
        </p:spPr>
      </p:pic>
    </p:spTree>
    <p:extLst>
      <p:ext uri="{BB962C8B-B14F-4D97-AF65-F5344CB8AC3E}">
        <p14:creationId xmlns:p14="http://schemas.microsoft.com/office/powerpoint/2010/main" val="2950496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118998"/>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Formularios</a:t>
            </a:r>
            <a:endParaRPr lang="es-ES" sz="3600" b="1" i="1" dirty="0">
              <a:solidFill>
                <a:srgbClr val="04617B"/>
              </a:solidFill>
              <a:effectLst>
                <a:outerShdw blurRad="38100" dist="38100" dir="2700000" algn="tl">
                  <a:srgbClr val="C0C0C0"/>
                </a:outerShdw>
              </a:effectLst>
              <a:latin typeface="Constantia"/>
            </a:endParaRPr>
          </a:p>
        </p:txBody>
      </p:sp>
      <p:pic>
        <p:nvPicPr>
          <p:cNvPr id="37890" name="Picture 2" descr="Illustration : web form worki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266" y="1353312"/>
            <a:ext cx="5503536" cy="378009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38657" y="1353312"/>
            <a:ext cx="1328927" cy="646331"/>
          </a:xfrm>
          <a:prstGeom prst="rect">
            <a:avLst/>
          </a:prstGeom>
          <a:noFill/>
        </p:spPr>
        <p:txBody>
          <a:bodyPr wrap="square" rtlCol="0">
            <a:spAutoFit/>
          </a:bodyPr>
          <a:lstStyle/>
          <a:p>
            <a:pPr defTabSz="457200"/>
            <a:r>
              <a:rPr lang="es-ES" dirty="0" smtClean="0">
                <a:solidFill>
                  <a:prstClr val="black"/>
                </a:solidFill>
              </a:rPr>
              <a:t>Script en el lado cliente</a:t>
            </a:r>
            <a:endParaRPr lang="es-ES" dirty="0">
              <a:solidFill>
                <a:prstClr val="black"/>
              </a:solidFill>
            </a:endParaRPr>
          </a:p>
        </p:txBody>
      </p:sp>
      <p:sp>
        <p:nvSpPr>
          <p:cNvPr id="8" name="CuadroTexto 7"/>
          <p:cNvSpPr txBox="1"/>
          <p:nvPr/>
        </p:nvSpPr>
        <p:spPr>
          <a:xfrm>
            <a:off x="5017009" y="1353311"/>
            <a:ext cx="1456943" cy="646331"/>
          </a:xfrm>
          <a:prstGeom prst="rect">
            <a:avLst/>
          </a:prstGeom>
          <a:noFill/>
        </p:spPr>
        <p:txBody>
          <a:bodyPr wrap="square" rtlCol="0">
            <a:spAutoFit/>
          </a:bodyPr>
          <a:lstStyle/>
          <a:p>
            <a:pPr defTabSz="457200"/>
            <a:r>
              <a:rPr lang="es-ES" dirty="0" smtClean="0">
                <a:solidFill>
                  <a:prstClr val="black"/>
                </a:solidFill>
              </a:rPr>
              <a:t>Script en el lado servidor</a:t>
            </a:r>
            <a:endParaRPr lang="es-ES" dirty="0">
              <a:solidFill>
                <a:prstClr val="black"/>
              </a:solidFill>
            </a:endParaRPr>
          </a:p>
        </p:txBody>
      </p:sp>
      <p:sp>
        <p:nvSpPr>
          <p:cNvPr id="4" name="CuadroTexto 3"/>
          <p:cNvSpPr txBox="1"/>
          <p:nvPr/>
        </p:nvSpPr>
        <p:spPr>
          <a:xfrm>
            <a:off x="6242305" y="2221218"/>
            <a:ext cx="2609088" cy="1200329"/>
          </a:xfrm>
          <a:prstGeom prst="rect">
            <a:avLst/>
          </a:prstGeom>
          <a:noFill/>
        </p:spPr>
        <p:txBody>
          <a:bodyPr wrap="square" rtlCol="0">
            <a:spAutoFit/>
          </a:bodyPr>
          <a:lstStyle/>
          <a:p>
            <a:pPr defTabSz="457200"/>
            <a:r>
              <a:rPr lang="es-ES" dirty="0" smtClean="0">
                <a:solidFill>
                  <a:prstClr val="black"/>
                </a:solidFill>
              </a:rPr>
              <a:t>La información del formulario es procesada con dos alternativas posibles</a:t>
            </a:r>
            <a:endParaRPr lang="es-ES" dirty="0">
              <a:solidFill>
                <a:prstClr val="black"/>
              </a:solidFill>
            </a:endParaRPr>
          </a:p>
        </p:txBody>
      </p:sp>
      <p:cxnSp>
        <p:nvCxnSpPr>
          <p:cNvPr id="6" name="Conector recto de flecha 5"/>
          <p:cNvCxnSpPr>
            <a:stCxn id="4" idx="2"/>
          </p:cNvCxnSpPr>
          <p:nvPr/>
        </p:nvCxnSpPr>
        <p:spPr>
          <a:xfrm flipH="1">
            <a:off x="5745480" y="3421547"/>
            <a:ext cx="1801369" cy="83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3608832" y="4669536"/>
            <a:ext cx="4984670" cy="1477328"/>
          </a:xfrm>
          <a:prstGeom prst="rect">
            <a:avLst/>
          </a:prstGeom>
          <a:noFill/>
        </p:spPr>
        <p:txBody>
          <a:bodyPr wrap="square" rtlCol="0">
            <a:spAutoFit/>
          </a:bodyPr>
          <a:lstStyle/>
          <a:p>
            <a:pPr marL="285750" indent="-285750" defTabSz="457200">
              <a:buFont typeface="Arial" panose="020B0604020202020204" pitchFamily="34" charset="0"/>
              <a:buChar char="•"/>
            </a:pPr>
            <a:r>
              <a:rPr lang="es-ES" dirty="0" smtClean="0">
                <a:solidFill>
                  <a:prstClr val="black"/>
                </a:solidFill>
              </a:rPr>
              <a:t>sin necesidad de que exista un script en el servidor, es posible incorporar lo información a un mensaje de correo (Poco recomendable)</a:t>
            </a:r>
          </a:p>
          <a:p>
            <a:pPr marL="285750" indent="-285750" defTabSz="457200">
              <a:buFont typeface="Arial" panose="020B0604020202020204" pitchFamily="34" charset="0"/>
              <a:buChar char="•"/>
            </a:pPr>
            <a:r>
              <a:rPr lang="es-ES" dirty="0" smtClean="0">
                <a:solidFill>
                  <a:prstClr val="black"/>
                </a:solidFill>
              </a:rPr>
              <a:t>gracias a un script, es posible incorporar la información a una base de datos</a:t>
            </a:r>
            <a:endParaRPr lang="es-ES" dirty="0">
              <a:solidFill>
                <a:prstClr val="black"/>
              </a:solidFill>
            </a:endParaRPr>
          </a:p>
        </p:txBody>
      </p:sp>
    </p:spTree>
    <p:extLst>
      <p:ext uri="{BB962C8B-B14F-4D97-AF65-F5344CB8AC3E}">
        <p14:creationId xmlns:p14="http://schemas.microsoft.com/office/powerpoint/2010/main" val="281608967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Divisiones semánticas</a:t>
            </a:r>
            <a:endParaRPr lang="es-ES" sz="3600" b="1" i="1" dirty="0">
              <a:solidFill>
                <a:srgbClr val="04617B"/>
              </a:solidFill>
              <a:effectLst>
                <a:outerShdw blurRad="38100" dist="38100" dir="2700000" algn="tl">
                  <a:srgbClr val="C0C0C0"/>
                </a:outerShdw>
              </a:effectLst>
              <a:latin typeface="Constantia"/>
            </a:endParaRPr>
          </a:p>
        </p:txBody>
      </p:sp>
      <p:pic>
        <p:nvPicPr>
          <p:cNvPr id="3" name="Imagen 2"/>
          <p:cNvPicPr>
            <a:picLocks noChangeAspect="1"/>
          </p:cNvPicPr>
          <p:nvPr/>
        </p:nvPicPr>
        <p:blipFill>
          <a:blip r:embed="rId3"/>
          <a:stretch>
            <a:fillRect/>
          </a:stretch>
        </p:blipFill>
        <p:spPr>
          <a:xfrm>
            <a:off x="7360135" y="365126"/>
            <a:ext cx="1155215" cy="1155215"/>
          </a:xfrm>
          <a:prstGeom prst="rect">
            <a:avLst/>
          </a:prstGeom>
        </p:spPr>
      </p:pic>
      <p:sp>
        <p:nvSpPr>
          <p:cNvPr id="6" name="CuadroTexto 5"/>
          <p:cNvSpPr txBox="1"/>
          <p:nvPr/>
        </p:nvSpPr>
        <p:spPr>
          <a:xfrm>
            <a:off x="1098591" y="1503064"/>
            <a:ext cx="1656801" cy="1200329"/>
          </a:xfrm>
          <a:prstGeom prst="rect">
            <a:avLst/>
          </a:prstGeom>
          <a:noFill/>
        </p:spPr>
        <p:txBody>
          <a:bodyPr wrap="square" rtlCol="0">
            <a:spAutoFit/>
          </a:bodyPr>
          <a:lstStyle/>
          <a:p>
            <a:r>
              <a:rPr lang="es-ES" dirty="0" smtClean="0"/>
              <a:t>Nuevas etiquetas, que redefinen el uso de &lt;div&gt;</a:t>
            </a:r>
            <a:endParaRPr lang="es-ES" dirty="0"/>
          </a:p>
        </p:txBody>
      </p:sp>
      <p:pic>
        <p:nvPicPr>
          <p:cNvPr id="5" name="Imagen 4"/>
          <p:cNvPicPr>
            <a:picLocks noChangeAspect="1"/>
          </p:cNvPicPr>
          <p:nvPr/>
        </p:nvPicPr>
        <p:blipFill>
          <a:blip r:embed="rId4"/>
          <a:stretch>
            <a:fillRect/>
          </a:stretch>
        </p:blipFill>
        <p:spPr>
          <a:xfrm>
            <a:off x="1621536" y="3010480"/>
            <a:ext cx="6022657" cy="3424648"/>
          </a:xfrm>
          <a:prstGeom prst="rect">
            <a:avLst/>
          </a:prstGeom>
        </p:spPr>
      </p:pic>
      <p:sp>
        <p:nvSpPr>
          <p:cNvPr id="10" name="CuadroTexto 9"/>
          <p:cNvSpPr txBox="1"/>
          <p:nvPr/>
        </p:nvSpPr>
        <p:spPr>
          <a:xfrm>
            <a:off x="3436806" y="1364564"/>
            <a:ext cx="4038285" cy="1477328"/>
          </a:xfrm>
          <a:prstGeom prst="rect">
            <a:avLst/>
          </a:prstGeom>
          <a:noFill/>
        </p:spPr>
        <p:txBody>
          <a:bodyPr wrap="none" rtlCol="0">
            <a:spAutoFit/>
          </a:bodyPr>
          <a:lstStyle/>
          <a:p>
            <a:r>
              <a:rPr lang="es-ES" b="1" dirty="0" err="1" smtClean="0"/>
              <a:t>header</a:t>
            </a:r>
            <a:endParaRPr lang="es-ES" b="1" dirty="0" smtClean="0"/>
          </a:p>
          <a:p>
            <a:r>
              <a:rPr lang="es-ES" b="1" dirty="0" err="1" smtClean="0"/>
              <a:t>nav</a:t>
            </a:r>
            <a:endParaRPr lang="es-ES" b="1" dirty="0" smtClean="0"/>
          </a:p>
          <a:p>
            <a:r>
              <a:rPr lang="es-ES" b="1" dirty="0" err="1" smtClean="0"/>
              <a:t>article</a:t>
            </a:r>
            <a:r>
              <a:rPr lang="es-ES" b="1" dirty="0" smtClean="0"/>
              <a:t> / </a:t>
            </a:r>
            <a:r>
              <a:rPr lang="es-ES" b="1" dirty="0" err="1" smtClean="0"/>
              <a:t>section</a:t>
            </a:r>
            <a:endParaRPr lang="es-ES" b="1" dirty="0" smtClean="0"/>
          </a:p>
          <a:p>
            <a:r>
              <a:rPr lang="es-ES" b="1" dirty="0" err="1" smtClean="0"/>
              <a:t>aside</a:t>
            </a:r>
            <a:r>
              <a:rPr lang="es-ES" b="1" dirty="0" smtClean="0"/>
              <a:t> </a:t>
            </a:r>
            <a:r>
              <a:rPr lang="es-ES" dirty="0" smtClean="0"/>
              <a:t>(elemento tangencial)</a:t>
            </a:r>
          </a:p>
          <a:p>
            <a:r>
              <a:rPr lang="es-ES" b="1" dirty="0" err="1" smtClean="0"/>
              <a:t>footer</a:t>
            </a:r>
            <a:r>
              <a:rPr lang="es-ES" b="1" dirty="0" smtClean="0"/>
              <a:t> </a:t>
            </a:r>
            <a:r>
              <a:rPr lang="es-ES" dirty="0" smtClean="0"/>
              <a:t>(meta información a pie de página)</a:t>
            </a:r>
          </a:p>
        </p:txBody>
      </p:sp>
      <p:cxnSp>
        <p:nvCxnSpPr>
          <p:cNvPr id="14" name="Conector recto de flecha 13"/>
          <p:cNvCxnSpPr>
            <a:stCxn id="6" idx="3"/>
            <a:endCxn id="10" idx="1"/>
          </p:cNvCxnSpPr>
          <p:nvPr/>
        </p:nvCxnSpPr>
        <p:spPr>
          <a:xfrm flipV="1">
            <a:off x="2755392" y="2103228"/>
            <a:ext cx="6814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p:cNvSpPr txBox="1"/>
          <p:nvPr/>
        </p:nvSpPr>
        <p:spPr>
          <a:xfrm>
            <a:off x="5852161" y="4977517"/>
            <a:ext cx="683812" cy="276999"/>
          </a:xfrm>
          <a:prstGeom prst="rect">
            <a:avLst/>
          </a:prstGeom>
          <a:solidFill>
            <a:srgbClr val="0166B6"/>
          </a:solidFill>
        </p:spPr>
        <p:txBody>
          <a:bodyPr wrap="square" rtlCol="0">
            <a:spAutoFit/>
          </a:bodyPr>
          <a:lstStyle/>
          <a:p>
            <a:r>
              <a:rPr lang="es-ES" sz="1200" dirty="0" smtClean="0">
                <a:solidFill>
                  <a:schemeClr val="bg1"/>
                </a:solidFill>
              </a:rPr>
              <a:t>&lt;</a:t>
            </a:r>
            <a:r>
              <a:rPr lang="en-US" sz="1200" dirty="0" smtClean="0">
                <a:solidFill>
                  <a:schemeClr val="bg1"/>
                </a:solidFill>
              </a:rPr>
              <a:t>aside</a:t>
            </a:r>
            <a:r>
              <a:rPr lang="es-ES" sz="1200" dirty="0" smtClean="0">
                <a:solidFill>
                  <a:schemeClr val="bg1"/>
                </a:solidFill>
              </a:rPr>
              <a:t>&gt;</a:t>
            </a:r>
            <a:endParaRPr lang="es-ES" sz="1200" dirty="0">
              <a:solidFill>
                <a:schemeClr val="bg1"/>
              </a:solidFill>
            </a:endParaRPr>
          </a:p>
        </p:txBody>
      </p:sp>
    </p:spTree>
    <p:extLst>
      <p:ext uri="{BB962C8B-B14F-4D97-AF65-F5344CB8AC3E}">
        <p14:creationId xmlns:p14="http://schemas.microsoft.com/office/powerpoint/2010/main" val="40660649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118998"/>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Formularios</a:t>
            </a:r>
            <a:endParaRPr lang="es-ES" sz="3600" b="1" i="1" dirty="0">
              <a:solidFill>
                <a:srgbClr val="04617B"/>
              </a:solidFill>
              <a:effectLst>
                <a:outerShdw blurRad="38100" dist="38100" dir="2700000" algn="tl">
                  <a:srgbClr val="C0C0C0"/>
                </a:outerShdw>
              </a:effectLst>
              <a:latin typeface="Constantia"/>
            </a:endParaRPr>
          </a:p>
        </p:txBody>
      </p:sp>
      <p:sp>
        <p:nvSpPr>
          <p:cNvPr id="5" name="CuadroTexto 4"/>
          <p:cNvSpPr txBox="1"/>
          <p:nvPr/>
        </p:nvSpPr>
        <p:spPr>
          <a:xfrm>
            <a:off x="927914" y="1312186"/>
            <a:ext cx="2440928"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pPr defTabSz="457200"/>
            <a:r>
              <a:rPr lang="es-ES" dirty="0">
                <a:solidFill>
                  <a:prstClr val="white"/>
                </a:solidFill>
              </a:rPr>
              <a:t>&lt;</a:t>
            </a:r>
            <a:r>
              <a:rPr lang="es-ES" dirty="0" err="1">
                <a:solidFill>
                  <a:prstClr val="white"/>
                </a:solidFill>
              </a:rPr>
              <a:t>form</a:t>
            </a:r>
            <a:r>
              <a:rPr lang="es-ES" dirty="0">
                <a:solidFill>
                  <a:prstClr val="white"/>
                </a:solidFill>
              </a:rPr>
              <a:t>&gt;…&lt;/</a:t>
            </a:r>
            <a:r>
              <a:rPr lang="es-ES" dirty="0" err="1">
                <a:solidFill>
                  <a:prstClr val="white"/>
                </a:solidFill>
              </a:rPr>
              <a:t>form</a:t>
            </a:r>
            <a:r>
              <a:rPr lang="es-ES" dirty="0">
                <a:solidFill>
                  <a:prstClr val="white"/>
                </a:solidFill>
              </a:rPr>
              <a:t>&gt;</a:t>
            </a:r>
          </a:p>
        </p:txBody>
      </p:sp>
      <p:sp>
        <p:nvSpPr>
          <p:cNvPr id="9" name="CuadroTexto 8"/>
          <p:cNvSpPr txBox="1"/>
          <p:nvPr/>
        </p:nvSpPr>
        <p:spPr>
          <a:xfrm>
            <a:off x="3791617" y="1378307"/>
            <a:ext cx="3902222" cy="369332"/>
          </a:xfrm>
          <a:prstGeom prst="rect">
            <a:avLst/>
          </a:prstGeom>
          <a:noFill/>
        </p:spPr>
        <p:txBody>
          <a:bodyPr wrap="none" rtlCol="0">
            <a:spAutoFit/>
          </a:bodyPr>
          <a:lstStyle/>
          <a:p>
            <a:pPr defTabSz="457200"/>
            <a:r>
              <a:rPr lang="es-ES" dirty="0" smtClean="0">
                <a:solidFill>
                  <a:prstClr val="black"/>
                </a:solidFill>
              </a:rPr>
              <a:t>Incluye todo el contenido del formulario</a:t>
            </a:r>
            <a:endParaRPr lang="es-ES" dirty="0">
              <a:solidFill>
                <a:prstClr val="black"/>
              </a:solidFill>
            </a:endParaRPr>
          </a:p>
        </p:txBody>
      </p:sp>
      <p:sp>
        <p:nvSpPr>
          <p:cNvPr id="10" name="CuadroTexto 9"/>
          <p:cNvSpPr txBox="1"/>
          <p:nvPr/>
        </p:nvSpPr>
        <p:spPr>
          <a:xfrm>
            <a:off x="1231392" y="1944221"/>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11" name="CuadroTexto 10"/>
          <p:cNvSpPr txBox="1"/>
          <p:nvPr/>
        </p:nvSpPr>
        <p:spPr>
          <a:xfrm>
            <a:off x="1522460" y="2535130"/>
            <a:ext cx="916085" cy="369332"/>
          </a:xfrm>
          <a:prstGeom prst="rect">
            <a:avLst/>
          </a:prstGeom>
          <a:noFill/>
        </p:spPr>
        <p:txBody>
          <a:bodyPr wrap="none" rtlCol="0">
            <a:spAutoFit/>
          </a:bodyPr>
          <a:lstStyle/>
          <a:p>
            <a:pPr defTabSz="457200"/>
            <a:r>
              <a:rPr lang="es-ES" b="1" dirty="0" err="1" smtClean="0">
                <a:solidFill>
                  <a:prstClr val="black"/>
                </a:solidFill>
              </a:rPr>
              <a:t>method</a:t>
            </a:r>
            <a:endParaRPr lang="es-ES" b="1" dirty="0">
              <a:solidFill>
                <a:prstClr val="black"/>
              </a:solidFill>
            </a:endParaRPr>
          </a:p>
        </p:txBody>
      </p:sp>
      <p:sp>
        <p:nvSpPr>
          <p:cNvPr id="12" name="CuadroTexto 11"/>
          <p:cNvSpPr txBox="1"/>
          <p:nvPr/>
        </p:nvSpPr>
        <p:spPr>
          <a:xfrm>
            <a:off x="1522460" y="3646431"/>
            <a:ext cx="758541" cy="369332"/>
          </a:xfrm>
          <a:prstGeom prst="rect">
            <a:avLst/>
          </a:prstGeom>
          <a:noFill/>
        </p:spPr>
        <p:txBody>
          <a:bodyPr wrap="none" rtlCol="0">
            <a:spAutoFit/>
          </a:bodyPr>
          <a:lstStyle/>
          <a:p>
            <a:pPr defTabSz="457200"/>
            <a:r>
              <a:rPr lang="es-ES" b="1" dirty="0" err="1" smtClean="0">
                <a:solidFill>
                  <a:prstClr val="black"/>
                </a:solidFill>
              </a:rPr>
              <a:t>action</a:t>
            </a:r>
            <a:endParaRPr lang="es-ES" b="1" dirty="0">
              <a:solidFill>
                <a:prstClr val="black"/>
              </a:solidFill>
            </a:endParaRPr>
          </a:p>
        </p:txBody>
      </p:sp>
      <p:sp>
        <p:nvSpPr>
          <p:cNvPr id="13" name="CuadroTexto 12"/>
          <p:cNvSpPr txBox="1"/>
          <p:nvPr/>
        </p:nvSpPr>
        <p:spPr>
          <a:xfrm>
            <a:off x="3194304" y="2396630"/>
            <a:ext cx="587405" cy="646331"/>
          </a:xfrm>
          <a:prstGeom prst="rect">
            <a:avLst/>
          </a:prstGeom>
          <a:noFill/>
        </p:spPr>
        <p:txBody>
          <a:bodyPr wrap="none" rtlCol="0">
            <a:spAutoFit/>
          </a:bodyPr>
          <a:lstStyle/>
          <a:p>
            <a:pPr defTabSz="457200"/>
            <a:r>
              <a:rPr lang="es-ES" dirty="0" err="1" smtClean="0">
                <a:solidFill>
                  <a:prstClr val="black"/>
                </a:solidFill>
              </a:rPr>
              <a:t>get</a:t>
            </a:r>
            <a:endParaRPr lang="es-ES" dirty="0" smtClean="0">
              <a:solidFill>
                <a:prstClr val="black"/>
              </a:solidFill>
            </a:endParaRPr>
          </a:p>
          <a:p>
            <a:pPr defTabSz="457200"/>
            <a:r>
              <a:rPr lang="es-ES" dirty="0" smtClean="0">
                <a:solidFill>
                  <a:prstClr val="black"/>
                </a:solidFill>
              </a:rPr>
              <a:t>post</a:t>
            </a:r>
            <a:endParaRPr lang="es-ES" dirty="0">
              <a:solidFill>
                <a:prstClr val="black"/>
              </a:solidFill>
            </a:endParaRPr>
          </a:p>
        </p:txBody>
      </p:sp>
      <p:sp>
        <p:nvSpPr>
          <p:cNvPr id="14" name="CuadroTexto 13"/>
          <p:cNvSpPr txBox="1"/>
          <p:nvPr/>
        </p:nvSpPr>
        <p:spPr>
          <a:xfrm>
            <a:off x="1522460" y="4431262"/>
            <a:ext cx="926857" cy="369332"/>
          </a:xfrm>
          <a:prstGeom prst="rect">
            <a:avLst/>
          </a:prstGeom>
          <a:noFill/>
        </p:spPr>
        <p:txBody>
          <a:bodyPr wrap="none" rtlCol="0">
            <a:spAutoFit/>
          </a:bodyPr>
          <a:lstStyle/>
          <a:p>
            <a:pPr defTabSz="457200"/>
            <a:r>
              <a:rPr lang="es-ES" b="1" dirty="0" err="1" smtClean="0">
                <a:solidFill>
                  <a:prstClr val="black"/>
                </a:solidFill>
              </a:rPr>
              <a:t>enctype</a:t>
            </a:r>
            <a:endParaRPr lang="es-ES" b="1" dirty="0">
              <a:solidFill>
                <a:prstClr val="black"/>
              </a:solidFill>
            </a:endParaRPr>
          </a:p>
        </p:txBody>
      </p:sp>
      <p:cxnSp>
        <p:nvCxnSpPr>
          <p:cNvPr id="16" name="Conector recto de flecha 15"/>
          <p:cNvCxnSpPr>
            <a:stCxn id="11" idx="3"/>
            <a:endCxn id="13" idx="1"/>
          </p:cNvCxnSpPr>
          <p:nvPr/>
        </p:nvCxnSpPr>
        <p:spPr>
          <a:xfrm>
            <a:off x="2438545" y="2719796"/>
            <a:ext cx="755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4315301" y="2148842"/>
            <a:ext cx="4678388" cy="923330"/>
          </a:xfrm>
          <a:prstGeom prst="rect">
            <a:avLst/>
          </a:prstGeom>
          <a:noFill/>
        </p:spPr>
        <p:txBody>
          <a:bodyPr wrap="square" rtlCol="0">
            <a:spAutoFit/>
          </a:bodyPr>
          <a:lstStyle/>
          <a:p>
            <a:pPr defTabSz="457200"/>
            <a:r>
              <a:rPr lang="es-ES" dirty="0" smtClean="0">
                <a:solidFill>
                  <a:prstClr val="black"/>
                </a:solidFill>
              </a:rPr>
              <a:t>Alternativas del protocolo http</a:t>
            </a:r>
          </a:p>
          <a:p>
            <a:pPr defTabSz="457200"/>
            <a:r>
              <a:rPr lang="es-ES" dirty="0" smtClean="0">
                <a:solidFill>
                  <a:prstClr val="black"/>
                </a:solidFill>
              </a:rPr>
              <a:t>Lo normal es usa post, que incluye los datos en el cuerpo del mensaje, y no en la </a:t>
            </a:r>
            <a:r>
              <a:rPr lang="es-ES" dirty="0" err="1" smtClean="0">
                <a:solidFill>
                  <a:prstClr val="black"/>
                </a:solidFill>
              </a:rPr>
              <a:t>url</a:t>
            </a:r>
            <a:endParaRPr lang="es-ES" dirty="0">
              <a:solidFill>
                <a:prstClr val="black"/>
              </a:solidFill>
            </a:endParaRPr>
          </a:p>
        </p:txBody>
      </p:sp>
      <p:cxnSp>
        <p:nvCxnSpPr>
          <p:cNvPr id="19" name="Conector recto de flecha 18"/>
          <p:cNvCxnSpPr>
            <a:stCxn id="13" idx="3"/>
            <a:endCxn id="17" idx="1"/>
          </p:cNvCxnSpPr>
          <p:nvPr/>
        </p:nvCxnSpPr>
        <p:spPr>
          <a:xfrm flipV="1">
            <a:off x="3781709" y="2610507"/>
            <a:ext cx="533592" cy="109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3194304" y="3366127"/>
            <a:ext cx="2130904" cy="923330"/>
          </a:xfrm>
          <a:prstGeom prst="rect">
            <a:avLst/>
          </a:prstGeom>
        </p:spPr>
        <p:txBody>
          <a:bodyPr wrap="none">
            <a:spAutoFit/>
          </a:bodyPr>
          <a:lstStyle/>
          <a:p>
            <a:pPr defTabSz="457200"/>
            <a:r>
              <a:rPr lang="en-US" dirty="0">
                <a:solidFill>
                  <a:prstClr val="black"/>
                </a:solidFill>
              </a:rPr>
              <a:t>mailto</a:t>
            </a:r>
            <a:endParaRPr lang="es-ES" dirty="0">
              <a:solidFill>
                <a:prstClr val="black"/>
              </a:solidFill>
            </a:endParaRPr>
          </a:p>
          <a:p>
            <a:pPr defTabSz="457200"/>
            <a:r>
              <a:rPr lang="en-US" dirty="0" smtClean="0">
                <a:solidFill>
                  <a:prstClr val="black"/>
                </a:solidFill>
              </a:rPr>
              <a:t>script </a:t>
            </a:r>
            <a:r>
              <a:rPr lang="en-US" dirty="0">
                <a:solidFill>
                  <a:prstClr val="black"/>
                </a:solidFill>
              </a:rPr>
              <a:t>(PHP</a:t>
            </a:r>
            <a:r>
              <a:rPr lang="en-US" dirty="0" smtClean="0">
                <a:solidFill>
                  <a:prstClr val="black"/>
                </a:solidFill>
              </a:rPr>
              <a:t>, ASP</a:t>
            </a:r>
            <a:r>
              <a:rPr lang="en-US" dirty="0">
                <a:solidFill>
                  <a:prstClr val="black"/>
                </a:solidFill>
              </a:rPr>
              <a:t>, Perl</a:t>
            </a:r>
            <a:r>
              <a:rPr lang="en-US" dirty="0" smtClean="0">
                <a:solidFill>
                  <a:prstClr val="black"/>
                </a:solidFill>
              </a:rPr>
              <a:t>)</a:t>
            </a:r>
          </a:p>
          <a:p>
            <a:pPr defTabSz="457200"/>
            <a:r>
              <a:rPr lang="en-US" dirty="0" smtClean="0">
                <a:solidFill>
                  <a:prstClr val="black"/>
                </a:solidFill>
              </a:rPr>
              <a:t>CGI program</a:t>
            </a:r>
          </a:p>
        </p:txBody>
      </p:sp>
      <p:cxnSp>
        <p:nvCxnSpPr>
          <p:cNvPr id="22" name="Conector recto de flecha 21"/>
          <p:cNvCxnSpPr>
            <a:stCxn id="12" idx="3"/>
            <a:endCxn id="20" idx="1"/>
          </p:cNvCxnSpPr>
          <p:nvPr/>
        </p:nvCxnSpPr>
        <p:spPr>
          <a:xfrm flipV="1">
            <a:off x="2281001" y="3827792"/>
            <a:ext cx="913303" cy="3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ángulo 24"/>
          <p:cNvSpPr/>
          <p:nvPr/>
        </p:nvSpPr>
        <p:spPr>
          <a:xfrm>
            <a:off x="2152253" y="5432605"/>
            <a:ext cx="6277766"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&lt;form  method="</a:t>
            </a:r>
            <a:r>
              <a:rPr lang="en-US" sz="1400" dirty="0" smtClean="0">
                <a:solidFill>
                  <a:prstClr val="black"/>
                </a:solidFill>
                <a:latin typeface="Courier New" panose="02070309020205020404" pitchFamily="49" charset="0"/>
                <a:cs typeface="Courier New" panose="02070309020205020404" pitchFamily="49" charset="0"/>
              </a:rPr>
              <a:t>post“</a:t>
            </a:r>
            <a:br>
              <a:rPr lang="en-US" sz="1400" dirty="0" smtClean="0">
                <a:solidFill>
                  <a:prstClr val="black"/>
                </a:solidFill>
                <a:latin typeface="Courier New" panose="02070309020205020404" pitchFamily="49" charset="0"/>
                <a:cs typeface="Courier New" panose="02070309020205020404" pitchFamily="49" charset="0"/>
              </a:rPr>
            </a:br>
            <a:r>
              <a:rPr lang="en-US" sz="1400" dirty="0" smtClean="0">
                <a:solidFill>
                  <a:prstClr val="black"/>
                </a:solidFill>
                <a:latin typeface="Courier New" panose="02070309020205020404" pitchFamily="49" charset="0"/>
                <a:cs typeface="Courier New" panose="02070309020205020404" pitchFamily="49" charset="0"/>
              </a:rPr>
              <a:t>action</a:t>
            </a:r>
            <a:r>
              <a:rPr lang="en-US" sz="1400" dirty="0">
                <a:solidFill>
                  <a:prstClr val="black"/>
                </a:solidFill>
                <a:latin typeface="Courier New" panose="02070309020205020404" pitchFamily="49" charset="0"/>
                <a:cs typeface="Courier New" panose="02070309020205020404" pitchFamily="49" charset="0"/>
              </a:rPr>
              <a:t>="mailto:edward@contoso.com" </a:t>
            </a:r>
            <a:r>
              <a:rPr lang="en-US" sz="1400" dirty="0" err="1">
                <a:solidFill>
                  <a:prstClr val="black"/>
                </a:solidFill>
                <a:latin typeface="Courier New" panose="02070309020205020404" pitchFamily="49" charset="0"/>
                <a:cs typeface="Courier New" panose="02070309020205020404" pitchFamily="49" charset="0"/>
              </a:rPr>
              <a:t>enctype</a:t>
            </a:r>
            <a:r>
              <a:rPr lang="en-US" sz="1400" dirty="0">
                <a:solidFill>
                  <a:prstClr val="black"/>
                </a:solidFill>
                <a:latin typeface="Courier New" panose="02070309020205020404" pitchFamily="49" charset="0"/>
                <a:cs typeface="Courier New" panose="02070309020205020404" pitchFamily="49" charset="0"/>
              </a:rPr>
              <a:t>="text/plain"&gt;</a:t>
            </a:r>
            <a:endParaRPr lang="es-ES" sz="1400" dirty="0">
              <a:solidFill>
                <a:prstClr val="black"/>
              </a:solidFill>
              <a:latin typeface="Courier New" panose="02070309020205020404" pitchFamily="49" charset="0"/>
              <a:cs typeface="Courier New" panose="02070309020205020404" pitchFamily="49" charset="0"/>
            </a:endParaRPr>
          </a:p>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&lt;form method="post</a:t>
            </a:r>
            <a:r>
              <a:rPr lang="en-US" sz="1400" dirty="0" smtClean="0">
                <a:solidFill>
                  <a:prstClr val="black"/>
                </a:solidFill>
                <a:latin typeface="Courier New" panose="02070309020205020404" pitchFamily="49" charset="0"/>
                <a:cs typeface="Courier New" panose="02070309020205020404" pitchFamily="49" charset="0"/>
              </a:rPr>
              <a:t>“</a:t>
            </a:r>
            <a:br>
              <a:rPr lang="en-US" sz="1400" dirty="0" smtClean="0">
                <a:solidFill>
                  <a:prstClr val="black"/>
                </a:solidFill>
                <a:latin typeface="Courier New" panose="02070309020205020404" pitchFamily="49" charset="0"/>
                <a:cs typeface="Courier New" panose="02070309020205020404" pitchFamily="49" charset="0"/>
              </a:rPr>
            </a:br>
            <a:r>
              <a:rPr lang="en-US" sz="1400" dirty="0" smtClean="0">
                <a:solidFill>
                  <a:prstClr val="black"/>
                </a:solidFill>
                <a:latin typeface="Courier New" panose="02070309020205020404" pitchFamily="49" charset="0"/>
                <a:cs typeface="Courier New" panose="02070309020205020404" pitchFamily="49" charset="0"/>
              </a:rPr>
              <a:t>action</a:t>
            </a:r>
            <a:r>
              <a:rPr lang="en-US" sz="1400" dirty="0">
                <a:solidFill>
                  <a:prstClr val="black"/>
                </a:solidFill>
                <a:latin typeface="Courier New" panose="02070309020205020404" pitchFamily="49" charset="0"/>
                <a:cs typeface="Courier New" panose="02070309020205020404" pitchFamily="49" charset="0"/>
              </a:rPr>
              <a:t>="http://www.contoso.com/cgi-bin/feedback.pl"&gt;</a:t>
            </a:r>
          </a:p>
        </p:txBody>
      </p:sp>
      <p:sp>
        <p:nvSpPr>
          <p:cNvPr id="27" name="Rectángulo 26"/>
          <p:cNvSpPr/>
          <p:nvPr/>
        </p:nvSpPr>
        <p:spPr>
          <a:xfrm>
            <a:off x="3253489" y="4427957"/>
            <a:ext cx="1076257" cy="369332"/>
          </a:xfrm>
          <a:prstGeom prst="rect">
            <a:avLst/>
          </a:prstGeom>
        </p:spPr>
        <p:txBody>
          <a:bodyPr wrap="none">
            <a:spAutoFit/>
          </a:bodyPr>
          <a:lstStyle/>
          <a:p>
            <a:pPr defTabSz="457200"/>
            <a:r>
              <a:rPr lang="es-ES" dirty="0" err="1">
                <a:solidFill>
                  <a:prstClr val="black"/>
                </a:solidFill>
              </a:rPr>
              <a:t>text</a:t>
            </a:r>
            <a:r>
              <a:rPr lang="es-ES" dirty="0">
                <a:solidFill>
                  <a:prstClr val="black"/>
                </a:solidFill>
              </a:rPr>
              <a:t>/</a:t>
            </a:r>
            <a:r>
              <a:rPr lang="es-ES" dirty="0" err="1">
                <a:solidFill>
                  <a:prstClr val="black"/>
                </a:solidFill>
              </a:rPr>
              <a:t>plain</a:t>
            </a:r>
            <a:endParaRPr lang="es-ES" dirty="0">
              <a:solidFill>
                <a:prstClr val="black"/>
              </a:solidFill>
            </a:endParaRPr>
          </a:p>
        </p:txBody>
      </p:sp>
      <p:cxnSp>
        <p:nvCxnSpPr>
          <p:cNvPr id="29" name="Conector recto de flecha 28"/>
          <p:cNvCxnSpPr>
            <a:stCxn id="14" idx="3"/>
            <a:endCxn id="27" idx="1"/>
          </p:cNvCxnSpPr>
          <p:nvPr/>
        </p:nvCxnSpPr>
        <p:spPr>
          <a:xfrm flipV="1">
            <a:off x="2449317" y="4612623"/>
            <a:ext cx="804172" cy="3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uadroTexto 30"/>
          <p:cNvSpPr txBox="1"/>
          <p:nvPr/>
        </p:nvSpPr>
        <p:spPr>
          <a:xfrm>
            <a:off x="5473877" y="4307033"/>
            <a:ext cx="2956142" cy="646331"/>
          </a:xfrm>
          <a:prstGeom prst="rect">
            <a:avLst/>
          </a:prstGeom>
          <a:noFill/>
        </p:spPr>
        <p:txBody>
          <a:bodyPr wrap="square" rtlCol="0">
            <a:spAutoFit/>
          </a:bodyPr>
          <a:lstStyle/>
          <a:p>
            <a:pPr defTabSz="457200"/>
            <a:r>
              <a:rPr lang="es-ES" dirty="0" smtClean="0">
                <a:solidFill>
                  <a:prstClr val="black"/>
                </a:solidFill>
              </a:rPr>
              <a:t>Especifica el formato necesario para el correo</a:t>
            </a:r>
            <a:endParaRPr lang="es-ES" dirty="0">
              <a:solidFill>
                <a:prstClr val="black"/>
              </a:solidFill>
            </a:endParaRPr>
          </a:p>
        </p:txBody>
      </p:sp>
      <p:cxnSp>
        <p:nvCxnSpPr>
          <p:cNvPr id="33" name="Conector recto de flecha 32"/>
          <p:cNvCxnSpPr>
            <a:stCxn id="27" idx="3"/>
            <a:endCxn id="31" idx="1"/>
          </p:cNvCxnSpPr>
          <p:nvPr/>
        </p:nvCxnSpPr>
        <p:spPr>
          <a:xfrm>
            <a:off x="4329746" y="4612623"/>
            <a:ext cx="1144131" cy="1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5931077" y="3345737"/>
            <a:ext cx="2041742" cy="646331"/>
          </a:xfrm>
          <a:prstGeom prst="rect">
            <a:avLst/>
          </a:prstGeom>
          <a:noFill/>
        </p:spPr>
        <p:txBody>
          <a:bodyPr wrap="square" rtlCol="0">
            <a:spAutoFit/>
          </a:bodyPr>
          <a:lstStyle/>
          <a:p>
            <a:pPr defTabSz="457200"/>
            <a:r>
              <a:rPr lang="es-ES" dirty="0" smtClean="0">
                <a:solidFill>
                  <a:prstClr val="black"/>
                </a:solidFill>
              </a:rPr>
              <a:t>Como se procesará el formulario</a:t>
            </a:r>
            <a:endParaRPr lang="es-ES" dirty="0">
              <a:solidFill>
                <a:prstClr val="black"/>
              </a:solidFill>
            </a:endParaRPr>
          </a:p>
        </p:txBody>
      </p:sp>
      <p:cxnSp>
        <p:nvCxnSpPr>
          <p:cNvPr id="37" name="Conector recto de flecha 36"/>
          <p:cNvCxnSpPr>
            <a:stCxn id="20" idx="3"/>
            <a:endCxn id="35" idx="1"/>
          </p:cNvCxnSpPr>
          <p:nvPr/>
        </p:nvCxnSpPr>
        <p:spPr>
          <a:xfrm flipV="1">
            <a:off x="5325208" y="3668903"/>
            <a:ext cx="605869" cy="158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68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Etiquetas y grupos</a:t>
            </a:r>
            <a:endParaRPr lang="es-ES" dirty="0"/>
          </a:p>
        </p:txBody>
      </p:sp>
      <p:sp>
        <p:nvSpPr>
          <p:cNvPr id="3" name="CuadroTexto 2"/>
          <p:cNvSpPr txBox="1"/>
          <p:nvPr/>
        </p:nvSpPr>
        <p:spPr>
          <a:xfrm>
            <a:off x="927914" y="1474683"/>
            <a:ext cx="2513118"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pPr defTabSz="457200"/>
            <a:r>
              <a:rPr lang="es-ES" dirty="0">
                <a:solidFill>
                  <a:prstClr val="white"/>
                </a:solidFill>
              </a:rPr>
              <a:t>&lt;</a:t>
            </a:r>
            <a:r>
              <a:rPr lang="es-ES" dirty="0" err="1">
                <a:solidFill>
                  <a:prstClr val="white"/>
                </a:solidFill>
              </a:rPr>
              <a:t>label</a:t>
            </a:r>
            <a:r>
              <a:rPr lang="es-ES" dirty="0">
                <a:solidFill>
                  <a:prstClr val="white"/>
                </a:solidFill>
              </a:rPr>
              <a:t>&gt;…&lt;/</a:t>
            </a:r>
            <a:r>
              <a:rPr lang="es-ES" dirty="0" err="1">
                <a:solidFill>
                  <a:prstClr val="white"/>
                </a:solidFill>
              </a:rPr>
              <a:t>label</a:t>
            </a:r>
            <a:r>
              <a:rPr lang="es-ES" dirty="0">
                <a:solidFill>
                  <a:prstClr val="white"/>
                </a:solidFill>
              </a:rPr>
              <a:t>&gt;</a:t>
            </a:r>
          </a:p>
        </p:txBody>
      </p:sp>
      <p:sp>
        <p:nvSpPr>
          <p:cNvPr id="4" name="CuadroTexto 3"/>
          <p:cNvSpPr txBox="1"/>
          <p:nvPr/>
        </p:nvSpPr>
        <p:spPr>
          <a:xfrm>
            <a:off x="1231392" y="2106718"/>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5" name="CuadroTexto 4"/>
          <p:cNvSpPr txBox="1"/>
          <p:nvPr/>
        </p:nvSpPr>
        <p:spPr>
          <a:xfrm>
            <a:off x="1529518" y="2987900"/>
            <a:ext cx="443519" cy="369332"/>
          </a:xfrm>
          <a:prstGeom prst="rect">
            <a:avLst/>
          </a:prstGeom>
          <a:noFill/>
        </p:spPr>
        <p:txBody>
          <a:bodyPr wrap="none" rtlCol="0">
            <a:spAutoFit/>
          </a:bodyPr>
          <a:lstStyle/>
          <a:p>
            <a:pPr defTabSz="457200"/>
            <a:r>
              <a:rPr lang="es-ES" b="1" dirty="0" err="1" smtClean="0">
                <a:solidFill>
                  <a:prstClr val="black"/>
                </a:solidFill>
              </a:rPr>
              <a:t>for</a:t>
            </a:r>
            <a:endParaRPr lang="es-ES" b="1" dirty="0">
              <a:solidFill>
                <a:prstClr val="black"/>
              </a:solidFill>
            </a:endParaRPr>
          </a:p>
        </p:txBody>
      </p:sp>
      <p:sp>
        <p:nvSpPr>
          <p:cNvPr id="6" name="CuadroTexto 5"/>
          <p:cNvSpPr txBox="1"/>
          <p:nvPr/>
        </p:nvSpPr>
        <p:spPr>
          <a:xfrm>
            <a:off x="4572000" y="1772257"/>
            <a:ext cx="3657599" cy="923330"/>
          </a:xfrm>
          <a:prstGeom prst="rect">
            <a:avLst/>
          </a:prstGeom>
          <a:noFill/>
        </p:spPr>
        <p:txBody>
          <a:bodyPr wrap="square" rtlCol="0">
            <a:spAutoFit/>
          </a:bodyPr>
          <a:lstStyle/>
          <a:p>
            <a:pPr defTabSz="457200"/>
            <a:r>
              <a:rPr lang="es-ES" dirty="0" smtClean="0">
                <a:solidFill>
                  <a:prstClr val="black"/>
                </a:solidFill>
              </a:rPr>
              <a:t>Identifica el texto que acompaña a cada control del formulario, mejorando su accesibilidad</a:t>
            </a:r>
            <a:endParaRPr lang="es-ES" dirty="0">
              <a:solidFill>
                <a:prstClr val="black"/>
              </a:solidFill>
            </a:endParaRPr>
          </a:p>
        </p:txBody>
      </p:sp>
      <p:sp>
        <p:nvSpPr>
          <p:cNvPr id="7" name="CuadroTexto 6"/>
          <p:cNvSpPr txBox="1"/>
          <p:nvPr/>
        </p:nvSpPr>
        <p:spPr>
          <a:xfrm>
            <a:off x="3441032" y="2853673"/>
            <a:ext cx="4054708" cy="646331"/>
          </a:xfrm>
          <a:prstGeom prst="rect">
            <a:avLst/>
          </a:prstGeom>
          <a:noFill/>
        </p:spPr>
        <p:txBody>
          <a:bodyPr wrap="square" rtlCol="0">
            <a:spAutoFit/>
          </a:bodyPr>
          <a:lstStyle/>
          <a:p>
            <a:pPr defTabSz="457200"/>
            <a:r>
              <a:rPr lang="es-ES" b="1" dirty="0" smtClean="0">
                <a:solidFill>
                  <a:prstClr val="black"/>
                </a:solidFill>
              </a:rPr>
              <a:t>id del control </a:t>
            </a:r>
            <a:r>
              <a:rPr lang="es-ES" dirty="0" smtClean="0">
                <a:solidFill>
                  <a:prstClr val="black"/>
                </a:solidFill>
              </a:rPr>
              <a:t>al que está asociada la etiqueta</a:t>
            </a:r>
            <a:endParaRPr lang="es-ES" dirty="0">
              <a:solidFill>
                <a:prstClr val="black"/>
              </a:solidFill>
            </a:endParaRPr>
          </a:p>
        </p:txBody>
      </p:sp>
      <p:cxnSp>
        <p:nvCxnSpPr>
          <p:cNvPr id="9" name="Conector recto de flecha 8"/>
          <p:cNvCxnSpPr>
            <a:stCxn id="5" idx="3"/>
            <a:endCxn id="7" idx="1"/>
          </p:cNvCxnSpPr>
          <p:nvPr/>
        </p:nvCxnSpPr>
        <p:spPr>
          <a:xfrm>
            <a:off x="1973037" y="3172566"/>
            <a:ext cx="1467995" cy="4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927913" y="3956234"/>
            <a:ext cx="3069321"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pPr defTabSz="457200"/>
            <a:r>
              <a:rPr lang="es-ES" dirty="0">
                <a:solidFill>
                  <a:prstClr val="white"/>
                </a:solidFill>
              </a:rPr>
              <a:t>&lt;</a:t>
            </a:r>
            <a:r>
              <a:rPr lang="es-ES" dirty="0" err="1">
                <a:solidFill>
                  <a:prstClr val="white"/>
                </a:solidFill>
              </a:rPr>
              <a:t>fieldset</a:t>
            </a:r>
            <a:r>
              <a:rPr lang="es-ES" dirty="0">
                <a:solidFill>
                  <a:prstClr val="white"/>
                </a:solidFill>
              </a:rPr>
              <a:t>&gt;…&lt;/</a:t>
            </a:r>
            <a:r>
              <a:rPr lang="es-ES" dirty="0" err="1">
                <a:solidFill>
                  <a:prstClr val="white"/>
                </a:solidFill>
              </a:rPr>
              <a:t>fieldset</a:t>
            </a:r>
            <a:r>
              <a:rPr lang="es-ES" dirty="0">
                <a:solidFill>
                  <a:prstClr val="white"/>
                </a:solidFill>
              </a:rPr>
              <a:t>&gt;</a:t>
            </a:r>
          </a:p>
        </p:txBody>
      </p:sp>
      <p:sp>
        <p:nvSpPr>
          <p:cNvPr id="11" name="CuadroTexto 10"/>
          <p:cNvSpPr txBox="1"/>
          <p:nvPr/>
        </p:nvSpPr>
        <p:spPr>
          <a:xfrm>
            <a:off x="927912" y="5114415"/>
            <a:ext cx="3069321"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s-ES"/>
            </a:defPPr>
            <a:lvl1pPr>
              <a:defRPr sz="2400" b="1"/>
            </a:lvl1pPr>
          </a:lstStyle>
          <a:p>
            <a:pPr defTabSz="457200"/>
            <a:r>
              <a:rPr lang="es-ES" dirty="0">
                <a:solidFill>
                  <a:prstClr val="white"/>
                </a:solidFill>
              </a:rPr>
              <a:t>&lt;</a:t>
            </a:r>
            <a:r>
              <a:rPr lang="es-ES" dirty="0" err="1">
                <a:solidFill>
                  <a:prstClr val="white"/>
                </a:solidFill>
              </a:rPr>
              <a:t>legend</a:t>
            </a:r>
            <a:r>
              <a:rPr lang="es-ES" dirty="0">
                <a:solidFill>
                  <a:prstClr val="white"/>
                </a:solidFill>
              </a:rPr>
              <a:t>&gt;…&lt;/</a:t>
            </a:r>
            <a:r>
              <a:rPr lang="es-ES" dirty="0" err="1">
                <a:solidFill>
                  <a:prstClr val="white"/>
                </a:solidFill>
              </a:rPr>
              <a:t>legend</a:t>
            </a:r>
            <a:r>
              <a:rPr lang="es-ES" dirty="0">
                <a:solidFill>
                  <a:prstClr val="white"/>
                </a:solidFill>
              </a:rPr>
              <a:t>&gt;</a:t>
            </a:r>
          </a:p>
        </p:txBody>
      </p:sp>
      <p:sp>
        <p:nvSpPr>
          <p:cNvPr id="12" name="CuadroTexto 11"/>
          <p:cNvSpPr txBox="1"/>
          <p:nvPr/>
        </p:nvSpPr>
        <p:spPr>
          <a:xfrm>
            <a:off x="986106" y="4608844"/>
            <a:ext cx="5266413" cy="369332"/>
          </a:xfrm>
          <a:prstGeom prst="rect">
            <a:avLst/>
          </a:prstGeom>
          <a:noFill/>
        </p:spPr>
        <p:txBody>
          <a:bodyPr wrap="square" rtlCol="0">
            <a:spAutoFit/>
          </a:bodyPr>
          <a:lstStyle/>
          <a:p>
            <a:pPr defTabSz="457200"/>
            <a:r>
              <a:rPr lang="es-ES" dirty="0" smtClean="0">
                <a:solidFill>
                  <a:prstClr val="black"/>
                </a:solidFill>
              </a:rPr>
              <a:t>Agrupa un conjunto de controles, recuadrándolos</a:t>
            </a:r>
            <a:endParaRPr lang="es-ES" dirty="0">
              <a:solidFill>
                <a:prstClr val="black"/>
              </a:solidFill>
            </a:endParaRPr>
          </a:p>
        </p:txBody>
      </p:sp>
      <p:sp>
        <p:nvSpPr>
          <p:cNvPr id="13" name="CuadroTexto 12"/>
          <p:cNvSpPr txBox="1"/>
          <p:nvPr/>
        </p:nvSpPr>
        <p:spPr>
          <a:xfrm>
            <a:off x="1081442" y="5769285"/>
            <a:ext cx="5776557" cy="369332"/>
          </a:xfrm>
          <a:prstGeom prst="rect">
            <a:avLst/>
          </a:prstGeom>
          <a:noFill/>
        </p:spPr>
        <p:txBody>
          <a:bodyPr wrap="square" rtlCol="0">
            <a:spAutoFit/>
          </a:bodyPr>
          <a:lstStyle/>
          <a:p>
            <a:pPr defTabSz="457200"/>
            <a:r>
              <a:rPr lang="es-ES" dirty="0" smtClean="0">
                <a:solidFill>
                  <a:prstClr val="black"/>
                </a:solidFill>
              </a:rPr>
              <a:t>Se sitúa dentro del anterior, permitiendo darle un título</a:t>
            </a:r>
            <a:endParaRPr lang="es-ES" dirty="0">
              <a:solidFill>
                <a:prstClr val="black"/>
              </a:solidFill>
            </a:endParaRPr>
          </a:p>
        </p:txBody>
      </p:sp>
      <p:pic>
        <p:nvPicPr>
          <p:cNvPr id="14" name="Imagen 13"/>
          <p:cNvPicPr>
            <a:picLocks noChangeAspect="1"/>
          </p:cNvPicPr>
          <p:nvPr/>
        </p:nvPicPr>
        <p:blipFill>
          <a:blip r:embed="rId2"/>
          <a:stretch>
            <a:fillRect/>
          </a:stretch>
        </p:blipFill>
        <p:spPr>
          <a:xfrm>
            <a:off x="6714124" y="3636243"/>
            <a:ext cx="2036587" cy="1945202"/>
          </a:xfrm>
          <a:prstGeom prst="rect">
            <a:avLst/>
          </a:prstGeom>
        </p:spPr>
      </p:pic>
    </p:spTree>
    <p:extLst>
      <p:ext uri="{BB962C8B-B14F-4D97-AF65-F5344CB8AC3E}">
        <p14:creationId xmlns:p14="http://schemas.microsoft.com/office/powerpoint/2010/main" val="1190135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118998"/>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Controles: entradas de texto (1)</a:t>
            </a:r>
            <a:endParaRPr lang="es-ES" sz="3600" b="1" i="1" dirty="0">
              <a:solidFill>
                <a:srgbClr val="04617B"/>
              </a:solidFill>
              <a:effectLst>
                <a:outerShdw blurRad="38100" dist="38100" dir="2700000" algn="tl">
                  <a:srgbClr val="C0C0C0"/>
                </a:outerShdw>
              </a:effectLst>
              <a:latin typeface="Constantia"/>
            </a:endParaRPr>
          </a:p>
        </p:txBody>
      </p:sp>
      <p:sp>
        <p:nvSpPr>
          <p:cNvPr id="4" name="CuadroTexto 3"/>
          <p:cNvSpPr txBox="1"/>
          <p:nvPr/>
        </p:nvSpPr>
        <p:spPr>
          <a:xfrm>
            <a:off x="2071858" y="2370518"/>
            <a:ext cx="710451" cy="369332"/>
          </a:xfrm>
          <a:prstGeom prst="rect">
            <a:avLst/>
          </a:prstGeom>
          <a:noFill/>
        </p:spPr>
        <p:txBody>
          <a:bodyPr wrap="none" rtlCol="0">
            <a:spAutoFit/>
          </a:bodyPr>
          <a:lstStyle/>
          <a:p>
            <a:pPr defTabSz="457200"/>
            <a:r>
              <a:rPr lang="es-ES" b="1" dirty="0" err="1" smtClean="0">
                <a:solidFill>
                  <a:prstClr val="black"/>
                </a:solidFill>
              </a:rPr>
              <a:t>name</a:t>
            </a:r>
            <a:endParaRPr lang="es-ES" b="1" dirty="0">
              <a:solidFill>
                <a:prstClr val="black"/>
              </a:solidFill>
            </a:endParaRPr>
          </a:p>
        </p:txBody>
      </p:sp>
      <p:sp>
        <p:nvSpPr>
          <p:cNvPr id="5" name="CuadroTexto 4"/>
          <p:cNvSpPr txBox="1"/>
          <p:nvPr/>
        </p:nvSpPr>
        <p:spPr>
          <a:xfrm>
            <a:off x="2809888" y="4799259"/>
            <a:ext cx="525272" cy="369332"/>
          </a:xfrm>
          <a:prstGeom prst="rect">
            <a:avLst/>
          </a:prstGeom>
          <a:noFill/>
        </p:spPr>
        <p:txBody>
          <a:bodyPr wrap="none" rtlCol="0">
            <a:spAutoFit/>
          </a:bodyPr>
          <a:lstStyle/>
          <a:p>
            <a:pPr defTabSz="457200"/>
            <a:r>
              <a:rPr lang="es-ES" dirty="0" err="1" smtClean="0">
                <a:solidFill>
                  <a:prstClr val="black"/>
                </a:solidFill>
              </a:rPr>
              <a:t>size</a:t>
            </a:r>
            <a:endParaRPr lang="es-ES" dirty="0">
              <a:solidFill>
                <a:prstClr val="black"/>
              </a:solidFill>
            </a:endParaRPr>
          </a:p>
        </p:txBody>
      </p:sp>
      <p:sp>
        <p:nvSpPr>
          <p:cNvPr id="6" name="Rectángulo 5"/>
          <p:cNvSpPr/>
          <p:nvPr/>
        </p:nvSpPr>
        <p:spPr>
          <a:xfrm>
            <a:off x="2071858" y="3556807"/>
            <a:ext cx="1155766" cy="369332"/>
          </a:xfrm>
          <a:prstGeom prst="rect">
            <a:avLst/>
          </a:prstGeom>
        </p:spPr>
        <p:txBody>
          <a:bodyPr wrap="none">
            <a:spAutoFit/>
          </a:bodyPr>
          <a:lstStyle/>
          <a:p>
            <a:pPr defTabSz="457200"/>
            <a:r>
              <a:rPr lang="es-ES" b="1" dirty="0" err="1">
                <a:solidFill>
                  <a:prstClr val="black"/>
                </a:solidFill>
              </a:rPr>
              <a:t>maxlength</a:t>
            </a:r>
            <a:endParaRPr lang="es-ES" b="1" dirty="0">
              <a:solidFill>
                <a:prstClr val="black"/>
              </a:solidFill>
            </a:endParaRPr>
          </a:p>
        </p:txBody>
      </p:sp>
      <p:sp>
        <p:nvSpPr>
          <p:cNvPr id="12" name="CuadroTexto 11"/>
          <p:cNvSpPr txBox="1"/>
          <p:nvPr/>
        </p:nvSpPr>
        <p:spPr>
          <a:xfrm>
            <a:off x="719036" y="2149695"/>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13" name="CuadroTexto 12"/>
          <p:cNvSpPr txBox="1"/>
          <p:nvPr/>
        </p:nvSpPr>
        <p:spPr>
          <a:xfrm>
            <a:off x="6335231" y="1258886"/>
            <a:ext cx="1718099" cy="369332"/>
          </a:xfrm>
          <a:prstGeom prst="rect">
            <a:avLst/>
          </a:prstGeom>
          <a:noFill/>
        </p:spPr>
        <p:txBody>
          <a:bodyPr wrap="none" rtlCol="0">
            <a:spAutoFit/>
          </a:bodyPr>
          <a:lstStyle/>
          <a:p>
            <a:pPr defTabSz="457200"/>
            <a:r>
              <a:rPr lang="es-ES" dirty="0" smtClean="0">
                <a:solidFill>
                  <a:prstClr val="black"/>
                </a:solidFill>
              </a:rPr>
              <a:t>Entrada de texto</a:t>
            </a:r>
            <a:endParaRPr lang="es-ES" dirty="0">
              <a:solidFill>
                <a:prstClr val="black"/>
              </a:solidFill>
            </a:endParaRPr>
          </a:p>
        </p:txBody>
      </p:sp>
      <p:pic>
        <p:nvPicPr>
          <p:cNvPr id="15" name="Imagen 14"/>
          <p:cNvPicPr>
            <a:picLocks noChangeAspect="1"/>
          </p:cNvPicPr>
          <p:nvPr/>
        </p:nvPicPr>
        <p:blipFill rotWithShape="1">
          <a:blip r:embed="rId3">
            <a:clrChange>
              <a:clrFrom>
                <a:srgbClr val="FCFEFC"/>
              </a:clrFrom>
              <a:clrTo>
                <a:srgbClr val="FCFEFC">
                  <a:alpha val="0"/>
                </a:srgbClr>
              </a:clrTo>
            </a:clrChange>
          </a:blip>
          <a:srcRect l="5349" b="47795"/>
          <a:stretch/>
        </p:blipFill>
        <p:spPr>
          <a:xfrm>
            <a:off x="6129823" y="1613115"/>
            <a:ext cx="1938337" cy="387860"/>
          </a:xfrm>
          <a:prstGeom prst="rect">
            <a:avLst/>
          </a:prstGeom>
        </p:spPr>
      </p:pic>
      <p:grpSp>
        <p:nvGrpSpPr>
          <p:cNvPr id="16" name="Grupo 15"/>
          <p:cNvGrpSpPr/>
          <p:nvPr/>
        </p:nvGrpSpPr>
        <p:grpSpPr>
          <a:xfrm>
            <a:off x="719035" y="1361286"/>
            <a:ext cx="2971875" cy="461665"/>
            <a:chOff x="719035" y="1361286"/>
            <a:chExt cx="2971875" cy="461665"/>
          </a:xfrm>
        </p:grpSpPr>
        <p:sp>
          <p:nvSpPr>
            <p:cNvPr id="3" name="Rectángulo 2"/>
            <p:cNvSpPr/>
            <p:nvPr/>
          </p:nvSpPr>
          <p:spPr>
            <a:xfrm>
              <a:off x="719035" y="1361286"/>
              <a:ext cx="1254143"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8" name="Rectángulo 7"/>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9" name="Rectángulo 8"/>
            <p:cNvSpPr/>
            <p:nvPr/>
          </p:nvSpPr>
          <p:spPr>
            <a:xfrm>
              <a:off x="3150056" y="1439742"/>
              <a:ext cx="540854" cy="369332"/>
            </a:xfrm>
            <a:prstGeom prst="rect">
              <a:avLst/>
            </a:prstGeom>
          </p:spPr>
          <p:txBody>
            <a:bodyPr wrap="none">
              <a:spAutoFit/>
            </a:bodyPr>
            <a:lstStyle/>
            <a:p>
              <a:pPr defTabSz="457200"/>
              <a:r>
                <a:rPr lang="es-ES" dirty="0" err="1" smtClean="0">
                  <a:solidFill>
                    <a:prstClr val="black"/>
                  </a:solidFill>
                </a:rPr>
                <a:t>text</a:t>
              </a:r>
              <a:endParaRPr lang="es-ES" dirty="0" smtClean="0">
                <a:solidFill>
                  <a:prstClr val="black"/>
                </a:solidFill>
              </a:endParaRPr>
            </a:p>
          </p:txBody>
        </p:sp>
        <p:cxnSp>
          <p:nvCxnSpPr>
            <p:cNvPr id="20" name="Conector recto de flecha 19"/>
            <p:cNvCxnSpPr>
              <a:stCxn id="8" idx="3"/>
              <a:endCxn id="9"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Rectángulo 31"/>
          <p:cNvSpPr/>
          <p:nvPr/>
        </p:nvSpPr>
        <p:spPr>
          <a:xfrm>
            <a:off x="2071858" y="2965918"/>
            <a:ext cx="831980" cy="369332"/>
          </a:xfrm>
          <a:prstGeom prst="rect">
            <a:avLst/>
          </a:prstGeom>
        </p:spPr>
        <p:txBody>
          <a:bodyPr wrap="square">
            <a:spAutoFit/>
          </a:bodyPr>
          <a:lstStyle/>
          <a:p>
            <a:pPr defTabSz="457200"/>
            <a:r>
              <a:rPr lang="es-ES" b="1" dirty="0" err="1" smtClean="0">
                <a:solidFill>
                  <a:prstClr val="black"/>
                </a:solidFill>
              </a:rPr>
              <a:t>value</a:t>
            </a:r>
            <a:endParaRPr lang="es-ES" b="1" dirty="0">
              <a:solidFill>
                <a:prstClr val="black"/>
              </a:solidFill>
            </a:endParaRPr>
          </a:p>
        </p:txBody>
      </p:sp>
      <p:sp>
        <p:nvSpPr>
          <p:cNvPr id="33" name="CuadroTexto 32"/>
          <p:cNvSpPr txBox="1"/>
          <p:nvPr/>
        </p:nvSpPr>
        <p:spPr>
          <a:xfrm>
            <a:off x="4242007" y="2232234"/>
            <a:ext cx="4122220" cy="646331"/>
          </a:xfrm>
          <a:prstGeom prst="rect">
            <a:avLst/>
          </a:prstGeom>
          <a:noFill/>
        </p:spPr>
        <p:txBody>
          <a:bodyPr wrap="square" rtlCol="0">
            <a:spAutoFit/>
          </a:bodyPr>
          <a:lstStyle/>
          <a:p>
            <a:pPr defTabSz="457200"/>
            <a:r>
              <a:rPr lang="es-ES" dirty="0" smtClean="0">
                <a:solidFill>
                  <a:prstClr val="black"/>
                </a:solidFill>
              </a:rPr>
              <a:t>Nombre: todos los controles tienen que tener un nombre único</a:t>
            </a:r>
            <a:endParaRPr lang="es-ES" dirty="0">
              <a:solidFill>
                <a:prstClr val="black"/>
              </a:solidFill>
            </a:endParaRPr>
          </a:p>
        </p:txBody>
      </p:sp>
      <p:sp>
        <p:nvSpPr>
          <p:cNvPr id="34" name="CuadroTexto 33"/>
          <p:cNvSpPr txBox="1"/>
          <p:nvPr/>
        </p:nvSpPr>
        <p:spPr>
          <a:xfrm>
            <a:off x="4229774" y="4522260"/>
            <a:ext cx="4000073" cy="923330"/>
          </a:xfrm>
          <a:prstGeom prst="rect">
            <a:avLst/>
          </a:prstGeom>
          <a:noFill/>
        </p:spPr>
        <p:txBody>
          <a:bodyPr wrap="square" rtlCol="0">
            <a:spAutoFit/>
          </a:bodyPr>
          <a:lstStyle/>
          <a:p>
            <a:pPr defTabSz="457200"/>
            <a:r>
              <a:rPr lang="es-ES" dirty="0" smtClean="0">
                <a:solidFill>
                  <a:prstClr val="black"/>
                </a:solidFill>
              </a:rPr>
              <a:t>Tamaño en </a:t>
            </a:r>
            <a:r>
              <a:rPr lang="es-ES" dirty="0" err="1" smtClean="0">
                <a:solidFill>
                  <a:prstClr val="black"/>
                </a:solidFill>
              </a:rPr>
              <a:t>pixels</a:t>
            </a:r>
            <a:r>
              <a:rPr lang="es-ES" dirty="0" smtClean="0">
                <a:solidFill>
                  <a:prstClr val="black"/>
                </a:solidFill>
              </a:rPr>
              <a:t> de la caja de texto (si el texto introducido es mayor, habrá </a:t>
            </a:r>
            <a:r>
              <a:rPr lang="es-ES" dirty="0" err="1" smtClean="0">
                <a:solidFill>
                  <a:prstClr val="black"/>
                </a:solidFill>
              </a:rPr>
              <a:t>scroll</a:t>
            </a:r>
            <a:r>
              <a:rPr lang="es-ES" dirty="0" smtClean="0">
                <a:solidFill>
                  <a:prstClr val="black"/>
                </a:solidFill>
              </a:rPr>
              <a:t>)</a:t>
            </a:r>
            <a:endParaRPr lang="es-ES" dirty="0">
              <a:solidFill>
                <a:prstClr val="black"/>
              </a:solidFill>
            </a:endParaRPr>
          </a:p>
        </p:txBody>
      </p:sp>
      <p:sp>
        <p:nvSpPr>
          <p:cNvPr id="35" name="CuadroTexto 34"/>
          <p:cNvSpPr txBox="1"/>
          <p:nvPr/>
        </p:nvSpPr>
        <p:spPr>
          <a:xfrm>
            <a:off x="4242007" y="3420196"/>
            <a:ext cx="3826153" cy="646331"/>
          </a:xfrm>
          <a:prstGeom prst="rect">
            <a:avLst/>
          </a:prstGeom>
          <a:noFill/>
        </p:spPr>
        <p:txBody>
          <a:bodyPr wrap="square" rtlCol="0">
            <a:spAutoFit/>
          </a:bodyPr>
          <a:lstStyle/>
          <a:p>
            <a:pPr defTabSz="457200"/>
            <a:r>
              <a:rPr lang="es-ES" dirty="0" smtClean="0">
                <a:solidFill>
                  <a:prstClr val="black"/>
                </a:solidFill>
              </a:rPr>
              <a:t>Longitud máxima en caracteres que puede alcanzar el texto introducido</a:t>
            </a:r>
            <a:endParaRPr lang="es-ES" dirty="0">
              <a:solidFill>
                <a:prstClr val="black"/>
              </a:solidFill>
            </a:endParaRPr>
          </a:p>
        </p:txBody>
      </p:sp>
      <p:cxnSp>
        <p:nvCxnSpPr>
          <p:cNvPr id="39" name="Conector recto de flecha 38"/>
          <p:cNvCxnSpPr>
            <a:stCxn id="4" idx="3"/>
            <a:endCxn id="33" idx="1"/>
          </p:cNvCxnSpPr>
          <p:nvPr/>
        </p:nvCxnSpPr>
        <p:spPr>
          <a:xfrm>
            <a:off x="2782309" y="2555184"/>
            <a:ext cx="1459698" cy="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a:stCxn id="5" idx="3"/>
            <a:endCxn id="34" idx="1"/>
          </p:cNvCxnSpPr>
          <p:nvPr/>
        </p:nvCxnSpPr>
        <p:spPr>
          <a:xfrm>
            <a:off x="3335160" y="4983925"/>
            <a:ext cx="894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a:stCxn id="6" idx="3"/>
            <a:endCxn id="35" idx="1"/>
          </p:cNvCxnSpPr>
          <p:nvPr/>
        </p:nvCxnSpPr>
        <p:spPr>
          <a:xfrm>
            <a:off x="3227624" y="3741473"/>
            <a:ext cx="1014383" cy="1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4345695" y="2965918"/>
            <a:ext cx="4088235" cy="369332"/>
          </a:xfrm>
          <a:prstGeom prst="rect">
            <a:avLst/>
          </a:prstGeom>
          <a:noFill/>
        </p:spPr>
        <p:txBody>
          <a:bodyPr wrap="none" rtlCol="0">
            <a:spAutoFit/>
          </a:bodyPr>
          <a:lstStyle/>
          <a:p>
            <a:pPr defTabSz="457200"/>
            <a:r>
              <a:rPr lang="es-ES" dirty="0" smtClean="0">
                <a:solidFill>
                  <a:prstClr val="black"/>
                </a:solidFill>
              </a:rPr>
              <a:t>valor por defecto y devuelto por el control</a:t>
            </a:r>
            <a:endParaRPr lang="es-ES" dirty="0">
              <a:solidFill>
                <a:prstClr val="black"/>
              </a:solidFill>
            </a:endParaRPr>
          </a:p>
        </p:txBody>
      </p:sp>
      <p:cxnSp>
        <p:nvCxnSpPr>
          <p:cNvPr id="48" name="Conector recto de flecha 47"/>
          <p:cNvCxnSpPr>
            <a:stCxn id="32" idx="3"/>
            <a:endCxn id="46" idx="1"/>
          </p:cNvCxnSpPr>
          <p:nvPr/>
        </p:nvCxnSpPr>
        <p:spPr>
          <a:xfrm>
            <a:off x="2903838" y="3150584"/>
            <a:ext cx="14418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953123" y="4799259"/>
            <a:ext cx="1696618" cy="369332"/>
          </a:xfrm>
          <a:prstGeom prst="rect">
            <a:avLst/>
          </a:prstGeom>
          <a:noFill/>
        </p:spPr>
        <p:txBody>
          <a:bodyPr wrap="none" rtlCol="0">
            <a:spAutoFit/>
          </a:bodyPr>
          <a:lstStyle/>
          <a:p>
            <a:pPr defTabSz="457200"/>
            <a:r>
              <a:rPr lang="es-ES" dirty="0" smtClean="0">
                <a:solidFill>
                  <a:prstClr val="black"/>
                </a:solidFill>
              </a:rPr>
              <a:t>(descontinuado)</a:t>
            </a:r>
            <a:endParaRPr lang="es-ES" dirty="0">
              <a:solidFill>
                <a:prstClr val="black"/>
              </a:solidFill>
            </a:endParaRPr>
          </a:p>
        </p:txBody>
      </p:sp>
      <p:sp>
        <p:nvSpPr>
          <p:cNvPr id="31" name="Rectángulo 30"/>
          <p:cNvSpPr/>
          <p:nvPr/>
        </p:nvSpPr>
        <p:spPr>
          <a:xfrm>
            <a:off x="706802" y="4387804"/>
            <a:ext cx="7886700" cy="1146858"/>
          </a:xfrm>
          <a:prstGeom prst="rect">
            <a:avLst/>
          </a:prstGeom>
          <a:solidFill>
            <a:srgbClr val="AAAB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
        <p:nvSpPr>
          <p:cNvPr id="21" name="Rectángulo 20"/>
          <p:cNvSpPr/>
          <p:nvPr/>
        </p:nvSpPr>
        <p:spPr>
          <a:xfrm>
            <a:off x="4336413" y="5676534"/>
            <a:ext cx="3467616" cy="369332"/>
          </a:xfrm>
          <a:prstGeom prst="rect">
            <a:avLst/>
          </a:prstGeom>
        </p:spPr>
        <p:txBody>
          <a:bodyPr wrap="none">
            <a:spAutoFit/>
          </a:bodyPr>
          <a:lstStyle/>
          <a:p>
            <a:pPr defTabSz="457200"/>
            <a:r>
              <a:rPr lang="es-ES" dirty="0" smtClean="0">
                <a:solidFill>
                  <a:prstClr val="black"/>
                </a:solidFill>
              </a:rPr>
              <a:t>el valor </a:t>
            </a:r>
            <a:r>
              <a:rPr lang="es-ES" dirty="0">
                <a:solidFill>
                  <a:prstClr val="black"/>
                </a:solidFill>
              </a:rPr>
              <a:t>por defecto es de 20 </a:t>
            </a:r>
            <a:r>
              <a:rPr lang="es-ES" dirty="0" err="1">
                <a:solidFill>
                  <a:prstClr val="black"/>
                </a:solidFill>
              </a:rPr>
              <a:t>px</a:t>
            </a:r>
            <a:r>
              <a:rPr lang="es-ES" dirty="0">
                <a:solidFill>
                  <a:prstClr val="black"/>
                </a:solidFill>
              </a:rPr>
              <a:t>.</a:t>
            </a:r>
          </a:p>
        </p:txBody>
      </p:sp>
    </p:spTree>
    <p:extLst>
      <p:ext uri="{BB962C8B-B14F-4D97-AF65-F5344CB8AC3E}">
        <p14:creationId xmlns:p14="http://schemas.microsoft.com/office/powerpoint/2010/main" val="4134319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118998"/>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Controles: atributos HTML5</a:t>
            </a:r>
            <a:endParaRPr lang="es-ES" sz="3600" b="1" i="1" dirty="0">
              <a:solidFill>
                <a:srgbClr val="04617B"/>
              </a:solidFill>
              <a:effectLst>
                <a:outerShdw blurRad="38100" dist="38100" dir="2700000" algn="tl">
                  <a:srgbClr val="C0C0C0"/>
                </a:outerShdw>
              </a:effectLst>
              <a:latin typeface="Constantia"/>
            </a:endParaRPr>
          </a:p>
        </p:txBody>
      </p:sp>
      <p:sp>
        <p:nvSpPr>
          <p:cNvPr id="4" name="CuadroTexto 3"/>
          <p:cNvSpPr txBox="1"/>
          <p:nvPr/>
        </p:nvSpPr>
        <p:spPr>
          <a:xfrm>
            <a:off x="929303" y="3726560"/>
            <a:ext cx="1646605" cy="369332"/>
          </a:xfrm>
          <a:prstGeom prst="rect">
            <a:avLst/>
          </a:prstGeom>
        </p:spPr>
        <p:txBody>
          <a:bodyPr wrap="square">
            <a:spAutoFit/>
          </a:bodyPr>
          <a:lstStyle>
            <a:defPPr>
              <a:defRPr lang="es-ES"/>
            </a:defPPr>
            <a:lvl1pPr>
              <a:defRPr b="1"/>
            </a:lvl1pPr>
          </a:lstStyle>
          <a:p>
            <a:pPr defTabSz="457200"/>
            <a:r>
              <a:rPr lang="es-ES" dirty="0" err="1" smtClean="0">
                <a:solidFill>
                  <a:prstClr val="black"/>
                </a:solidFill>
              </a:rPr>
              <a:t>list</a:t>
            </a:r>
            <a:r>
              <a:rPr lang="es-ES" dirty="0" smtClean="0">
                <a:solidFill>
                  <a:prstClr val="black"/>
                </a:solidFill>
              </a:rPr>
              <a:t> (</a:t>
            </a:r>
            <a:r>
              <a:rPr lang="es-ES" dirty="0" err="1" smtClean="0">
                <a:solidFill>
                  <a:prstClr val="black"/>
                </a:solidFill>
              </a:rPr>
              <a:t>datalist</a:t>
            </a:r>
            <a:r>
              <a:rPr lang="es-ES" dirty="0">
                <a:solidFill>
                  <a:prstClr val="black"/>
                </a:solidFill>
              </a:rPr>
              <a:t>)</a:t>
            </a:r>
          </a:p>
        </p:txBody>
      </p:sp>
      <p:sp>
        <p:nvSpPr>
          <p:cNvPr id="6" name="Rectángulo 5"/>
          <p:cNvSpPr/>
          <p:nvPr/>
        </p:nvSpPr>
        <p:spPr>
          <a:xfrm>
            <a:off x="948219" y="1412875"/>
            <a:ext cx="1685077" cy="369332"/>
          </a:xfrm>
          <a:prstGeom prst="rect">
            <a:avLst/>
          </a:prstGeom>
        </p:spPr>
        <p:txBody>
          <a:bodyPr wrap="square">
            <a:spAutoFit/>
          </a:bodyPr>
          <a:lstStyle/>
          <a:p>
            <a:pPr defTabSz="457200"/>
            <a:r>
              <a:rPr lang="es-ES" b="1" dirty="0">
                <a:solidFill>
                  <a:prstClr val="black"/>
                </a:solidFill>
              </a:rPr>
              <a:t>autocomplete</a:t>
            </a:r>
          </a:p>
        </p:txBody>
      </p:sp>
      <p:sp>
        <p:nvSpPr>
          <p:cNvPr id="7" name="Rectángulo 6"/>
          <p:cNvSpPr/>
          <p:nvPr/>
        </p:nvSpPr>
        <p:spPr>
          <a:xfrm>
            <a:off x="948219" y="5472155"/>
            <a:ext cx="1149215" cy="369332"/>
          </a:xfrm>
          <a:prstGeom prst="rect">
            <a:avLst/>
          </a:prstGeom>
        </p:spPr>
        <p:txBody>
          <a:bodyPr wrap="square">
            <a:spAutoFit/>
          </a:bodyPr>
          <a:lstStyle/>
          <a:p>
            <a:pPr defTabSz="457200"/>
            <a:r>
              <a:rPr lang="es-ES" b="1" dirty="0" err="1">
                <a:solidFill>
                  <a:prstClr val="black"/>
                </a:solidFill>
              </a:rPr>
              <a:t>required</a:t>
            </a:r>
            <a:endParaRPr lang="es-ES" b="1" dirty="0">
              <a:solidFill>
                <a:prstClr val="black"/>
              </a:solidFill>
            </a:endParaRPr>
          </a:p>
        </p:txBody>
      </p:sp>
      <p:sp>
        <p:nvSpPr>
          <p:cNvPr id="32" name="Rectángulo 31"/>
          <p:cNvSpPr/>
          <p:nvPr/>
        </p:nvSpPr>
        <p:spPr>
          <a:xfrm>
            <a:off x="948219" y="2105845"/>
            <a:ext cx="1531188" cy="369332"/>
          </a:xfrm>
          <a:prstGeom prst="rect">
            <a:avLst/>
          </a:prstGeom>
        </p:spPr>
        <p:txBody>
          <a:bodyPr wrap="square">
            <a:spAutoFit/>
          </a:bodyPr>
          <a:lstStyle/>
          <a:p>
            <a:pPr defTabSz="457200"/>
            <a:r>
              <a:rPr lang="es-ES" b="1" dirty="0">
                <a:solidFill>
                  <a:prstClr val="black"/>
                </a:solidFill>
              </a:rPr>
              <a:t>autofocus</a:t>
            </a:r>
          </a:p>
        </p:txBody>
      </p:sp>
      <p:sp>
        <p:nvSpPr>
          <p:cNvPr id="33" name="CuadroTexto 32"/>
          <p:cNvSpPr txBox="1"/>
          <p:nvPr/>
        </p:nvSpPr>
        <p:spPr>
          <a:xfrm>
            <a:off x="3332628" y="3586119"/>
            <a:ext cx="4849454" cy="646331"/>
          </a:xfrm>
          <a:prstGeom prst="rect">
            <a:avLst/>
          </a:prstGeom>
          <a:noFill/>
        </p:spPr>
        <p:txBody>
          <a:bodyPr wrap="square" rtlCol="0">
            <a:spAutoFit/>
          </a:bodyPr>
          <a:lstStyle/>
          <a:p>
            <a:pPr defTabSz="457200"/>
            <a:r>
              <a:rPr lang="es-ES" dirty="0" smtClean="0">
                <a:solidFill>
                  <a:prstClr val="black"/>
                </a:solidFill>
              </a:rPr>
              <a:t>Lista de opciones sugeridas; el usuario puede elegir una o escribir su propia entrada</a:t>
            </a:r>
            <a:endParaRPr lang="es-ES" dirty="0">
              <a:solidFill>
                <a:prstClr val="black"/>
              </a:solidFill>
            </a:endParaRPr>
          </a:p>
        </p:txBody>
      </p:sp>
      <p:sp>
        <p:nvSpPr>
          <p:cNvPr id="35" name="CuadroTexto 34"/>
          <p:cNvSpPr txBox="1"/>
          <p:nvPr/>
        </p:nvSpPr>
        <p:spPr>
          <a:xfrm>
            <a:off x="3435752" y="1438795"/>
            <a:ext cx="4413278" cy="369332"/>
          </a:xfrm>
          <a:prstGeom prst="rect">
            <a:avLst/>
          </a:prstGeom>
          <a:noFill/>
        </p:spPr>
        <p:txBody>
          <a:bodyPr wrap="square" rtlCol="0">
            <a:spAutoFit/>
          </a:bodyPr>
          <a:lstStyle/>
          <a:p>
            <a:pPr defTabSz="457200"/>
            <a:r>
              <a:rPr lang="es-ES" dirty="0" smtClean="0">
                <a:solidFill>
                  <a:prstClr val="black"/>
                </a:solidFill>
              </a:rPr>
              <a:t>habilita la capacidad de autocompletado</a:t>
            </a:r>
            <a:endParaRPr lang="es-ES" dirty="0">
              <a:solidFill>
                <a:prstClr val="black"/>
              </a:solidFill>
            </a:endParaRPr>
          </a:p>
        </p:txBody>
      </p:sp>
      <p:sp>
        <p:nvSpPr>
          <p:cNvPr id="36" name="CuadroTexto 35"/>
          <p:cNvSpPr txBox="1"/>
          <p:nvPr/>
        </p:nvSpPr>
        <p:spPr>
          <a:xfrm>
            <a:off x="3102699" y="5195156"/>
            <a:ext cx="5079383" cy="923330"/>
          </a:xfrm>
          <a:prstGeom prst="rect">
            <a:avLst/>
          </a:prstGeom>
          <a:noFill/>
        </p:spPr>
        <p:txBody>
          <a:bodyPr wrap="square" rtlCol="0">
            <a:spAutoFit/>
          </a:bodyPr>
          <a:lstStyle/>
          <a:p>
            <a:pPr defTabSz="457200"/>
            <a:r>
              <a:rPr lang="es-ES" dirty="0" smtClean="0">
                <a:solidFill>
                  <a:prstClr val="black"/>
                </a:solidFill>
              </a:rPr>
              <a:t>Impide que se envíe el formulario si no se completa; junto </a:t>
            </a:r>
            <a:r>
              <a:rPr lang="es-ES" dirty="0">
                <a:solidFill>
                  <a:prstClr val="black"/>
                </a:solidFill>
              </a:rPr>
              <a:t>con </a:t>
            </a:r>
            <a:r>
              <a:rPr lang="es-ES" dirty="0" err="1" smtClean="0">
                <a:solidFill>
                  <a:prstClr val="black"/>
                </a:solidFill>
              </a:rPr>
              <a:t>Pattern</a:t>
            </a:r>
            <a:r>
              <a:rPr lang="es-ES" dirty="0" smtClean="0">
                <a:solidFill>
                  <a:prstClr val="black"/>
                </a:solidFill>
              </a:rPr>
              <a:t> y </a:t>
            </a:r>
            <a:r>
              <a:rPr lang="es-ES" dirty="0" err="1" smtClean="0">
                <a:solidFill>
                  <a:prstClr val="black"/>
                </a:solidFill>
              </a:rPr>
              <a:t>Novalidate</a:t>
            </a:r>
            <a:r>
              <a:rPr lang="es-ES" dirty="0" smtClean="0">
                <a:solidFill>
                  <a:prstClr val="black"/>
                </a:solidFill>
              </a:rPr>
              <a:t> permiten una validación básica a nivel HTLM5</a:t>
            </a:r>
            <a:endParaRPr lang="es-ES" dirty="0">
              <a:solidFill>
                <a:prstClr val="black"/>
              </a:solidFill>
            </a:endParaRPr>
          </a:p>
        </p:txBody>
      </p:sp>
      <p:cxnSp>
        <p:nvCxnSpPr>
          <p:cNvPr id="39" name="Conector recto de flecha 38"/>
          <p:cNvCxnSpPr>
            <a:stCxn id="4" idx="3"/>
            <a:endCxn id="33" idx="1"/>
          </p:cNvCxnSpPr>
          <p:nvPr/>
        </p:nvCxnSpPr>
        <p:spPr>
          <a:xfrm flipV="1">
            <a:off x="2575908" y="3909285"/>
            <a:ext cx="756720" cy="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a:stCxn id="6" idx="3"/>
            <a:endCxn id="35" idx="1"/>
          </p:cNvCxnSpPr>
          <p:nvPr/>
        </p:nvCxnSpPr>
        <p:spPr>
          <a:xfrm>
            <a:off x="2633296" y="1597541"/>
            <a:ext cx="802456" cy="2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a:stCxn id="7" idx="3"/>
            <a:endCxn id="36" idx="1"/>
          </p:cNvCxnSpPr>
          <p:nvPr/>
        </p:nvCxnSpPr>
        <p:spPr>
          <a:xfrm>
            <a:off x="2097434" y="5656821"/>
            <a:ext cx="1005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3435752" y="1956320"/>
            <a:ext cx="4413278" cy="646331"/>
          </a:xfrm>
          <a:prstGeom prst="rect">
            <a:avLst/>
          </a:prstGeom>
          <a:noFill/>
        </p:spPr>
        <p:txBody>
          <a:bodyPr wrap="square" rtlCol="0">
            <a:spAutoFit/>
          </a:bodyPr>
          <a:lstStyle/>
          <a:p>
            <a:pPr defTabSz="457200"/>
            <a:r>
              <a:rPr lang="es-ES" dirty="0" smtClean="0">
                <a:solidFill>
                  <a:prstClr val="black"/>
                </a:solidFill>
              </a:rPr>
              <a:t>especifica el campo que recibirá el foco automáticamente al cargarse la página</a:t>
            </a:r>
            <a:endParaRPr lang="es-ES" dirty="0">
              <a:solidFill>
                <a:prstClr val="black"/>
              </a:solidFill>
            </a:endParaRPr>
          </a:p>
        </p:txBody>
      </p:sp>
      <p:cxnSp>
        <p:nvCxnSpPr>
          <p:cNvPr id="48" name="Conector recto de flecha 47"/>
          <p:cNvCxnSpPr>
            <a:stCxn id="32" idx="3"/>
            <a:endCxn id="46" idx="1"/>
          </p:cNvCxnSpPr>
          <p:nvPr/>
        </p:nvCxnSpPr>
        <p:spPr>
          <a:xfrm flipV="1">
            <a:off x="2479407" y="2279486"/>
            <a:ext cx="956345" cy="1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ángulo 65"/>
          <p:cNvSpPr/>
          <p:nvPr/>
        </p:nvSpPr>
        <p:spPr>
          <a:xfrm>
            <a:off x="948219" y="2878945"/>
            <a:ext cx="1608774" cy="369332"/>
          </a:xfrm>
          <a:prstGeom prst="rect">
            <a:avLst/>
          </a:prstGeom>
        </p:spPr>
        <p:txBody>
          <a:bodyPr wrap="square">
            <a:spAutoFit/>
          </a:bodyPr>
          <a:lstStyle/>
          <a:p>
            <a:pPr defTabSz="457200"/>
            <a:r>
              <a:rPr lang="es-ES" b="1" dirty="0" err="1">
                <a:solidFill>
                  <a:prstClr val="black"/>
                </a:solidFill>
              </a:rPr>
              <a:t>placeholder</a:t>
            </a:r>
            <a:endParaRPr lang="es-ES" b="1" dirty="0">
              <a:solidFill>
                <a:prstClr val="black"/>
              </a:solidFill>
            </a:endParaRPr>
          </a:p>
        </p:txBody>
      </p:sp>
      <p:sp>
        <p:nvSpPr>
          <p:cNvPr id="69" name="CuadroTexto 68"/>
          <p:cNvSpPr txBox="1"/>
          <p:nvPr/>
        </p:nvSpPr>
        <p:spPr>
          <a:xfrm>
            <a:off x="3435752" y="2731233"/>
            <a:ext cx="3915972" cy="646331"/>
          </a:xfrm>
          <a:prstGeom prst="rect">
            <a:avLst/>
          </a:prstGeom>
          <a:noFill/>
        </p:spPr>
        <p:txBody>
          <a:bodyPr wrap="square" rtlCol="0">
            <a:spAutoFit/>
          </a:bodyPr>
          <a:lstStyle/>
          <a:p>
            <a:pPr defTabSz="457200"/>
            <a:r>
              <a:rPr lang="es-ES" dirty="0" smtClean="0">
                <a:solidFill>
                  <a:prstClr val="black"/>
                </a:solidFill>
              </a:rPr>
              <a:t>valor por defecto de la entrada de texto, pero que no se devuelve.</a:t>
            </a:r>
            <a:endParaRPr lang="es-ES" dirty="0">
              <a:solidFill>
                <a:prstClr val="black"/>
              </a:solidFill>
            </a:endParaRPr>
          </a:p>
        </p:txBody>
      </p:sp>
      <p:cxnSp>
        <p:nvCxnSpPr>
          <p:cNvPr id="71" name="Conector recto de flecha 70"/>
          <p:cNvCxnSpPr>
            <a:stCxn id="66" idx="3"/>
            <a:endCxn id="69" idx="1"/>
          </p:cNvCxnSpPr>
          <p:nvPr/>
        </p:nvCxnSpPr>
        <p:spPr>
          <a:xfrm flipV="1">
            <a:off x="2556993" y="3054399"/>
            <a:ext cx="878759" cy="9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ángulo 36"/>
          <p:cNvSpPr/>
          <p:nvPr/>
        </p:nvSpPr>
        <p:spPr>
          <a:xfrm>
            <a:off x="929303" y="4477209"/>
            <a:ext cx="1460252" cy="369332"/>
          </a:xfrm>
          <a:prstGeom prst="rect">
            <a:avLst/>
          </a:prstGeom>
        </p:spPr>
        <p:txBody>
          <a:bodyPr wrap="square">
            <a:spAutoFit/>
          </a:bodyPr>
          <a:lstStyle/>
          <a:p>
            <a:pPr defTabSz="457200"/>
            <a:r>
              <a:rPr lang="es-ES" b="1" dirty="0" err="1" smtClean="0">
                <a:solidFill>
                  <a:prstClr val="black"/>
                </a:solidFill>
              </a:rPr>
              <a:t>spellcheck</a:t>
            </a:r>
            <a:endParaRPr lang="es-ES" b="1" dirty="0">
              <a:solidFill>
                <a:prstClr val="black"/>
              </a:solidFill>
            </a:endParaRPr>
          </a:p>
        </p:txBody>
      </p:sp>
      <p:pic>
        <p:nvPicPr>
          <p:cNvPr id="62" name="Imagen 61"/>
          <p:cNvPicPr>
            <a:picLocks noChangeAspect="1"/>
          </p:cNvPicPr>
          <p:nvPr/>
        </p:nvPicPr>
        <p:blipFill>
          <a:blip r:embed="rId3"/>
          <a:stretch>
            <a:fillRect/>
          </a:stretch>
        </p:blipFill>
        <p:spPr>
          <a:xfrm>
            <a:off x="7941158" y="236989"/>
            <a:ext cx="899479" cy="894746"/>
          </a:xfrm>
          <a:prstGeom prst="rect">
            <a:avLst/>
          </a:prstGeom>
        </p:spPr>
      </p:pic>
      <p:sp>
        <p:nvSpPr>
          <p:cNvPr id="58" name="CuadroTexto 57"/>
          <p:cNvSpPr txBox="1"/>
          <p:nvPr/>
        </p:nvSpPr>
        <p:spPr>
          <a:xfrm>
            <a:off x="3332628" y="4477209"/>
            <a:ext cx="5057795" cy="369332"/>
          </a:xfrm>
          <a:prstGeom prst="rect">
            <a:avLst/>
          </a:prstGeom>
          <a:noFill/>
        </p:spPr>
        <p:txBody>
          <a:bodyPr wrap="none" rtlCol="0">
            <a:spAutoFit/>
          </a:bodyPr>
          <a:lstStyle/>
          <a:p>
            <a:pPr defTabSz="457200"/>
            <a:r>
              <a:rPr lang="es-ES" dirty="0">
                <a:solidFill>
                  <a:prstClr val="black"/>
                </a:solidFill>
              </a:rPr>
              <a:t>habilita la capacidad </a:t>
            </a:r>
            <a:r>
              <a:rPr lang="es-ES" dirty="0" smtClean="0">
                <a:solidFill>
                  <a:prstClr val="black"/>
                </a:solidFill>
              </a:rPr>
              <a:t>de comprobar la ortografía</a:t>
            </a:r>
            <a:endParaRPr lang="es-ES" dirty="0">
              <a:solidFill>
                <a:prstClr val="black"/>
              </a:solidFill>
            </a:endParaRPr>
          </a:p>
        </p:txBody>
      </p:sp>
      <p:cxnSp>
        <p:nvCxnSpPr>
          <p:cNvPr id="64" name="Conector recto de flecha 63"/>
          <p:cNvCxnSpPr>
            <a:stCxn id="37" idx="3"/>
            <a:endCxn id="58" idx="1"/>
          </p:cNvCxnSpPr>
          <p:nvPr/>
        </p:nvCxnSpPr>
        <p:spPr>
          <a:xfrm>
            <a:off x="2389555" y="4661875"/>
            <a:ext cx="943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426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118998"/>
            <a:ext cx="7886700" cy="1012737"/>
          </a:xfrm>
        </p:spPr>
        <p:txBody>
          <a:bodyPr vert="horz" lIns="91440" tIns="45720" rIns="91440" bIns="45720" rtlCol="0" anchor="ctr">
            <a:normAutofit/>
          </a:bodyPr>
          <a:lstStyle/>
          <a:p>
            <a:pPr algn="ctr" defTabSz="762000">
              <a:lnSpc>
                <a:spcPct val="100000"/>
              </a:lnSpc>
              <a:spcBef>
                <a:spcPts val="0"/>
              </a:spcBef>
            </a:pPr>
            <a:r>
              <a:rPr lang="es-ES" dirty="0"/>
              <a:t>Controles: entradas de texto </a:t>
            </a:r>
            <a:r>
              <a:rPr lang="es-ES" dirty="0" smtClean="0"/>
              <a:t>(2)</a:t>
            </a:r>
            <a:endParaRPr lang="es-ES" sz="3600" b="1" i="1" dirty="0">
              <a:solidFill>
                <a:srgbClr val="04617B"/>
              </a:solidFill>
              <a:effectLst>
                <a:outerShdw blurRad="38100" dist="38100" dir="2700000" algn="tl">
                  <a:srgbClr val="C0C0C0"/>
                </a:outerShdw>
              </a:effectLst>
              <a:latin typeface="Constantia"/>
            </a:endParaRPr>
          </a:p>
        </p:txBody>
      </p:sp>
      <p:sp>
        <p:nvSpPr>
          <p:cNvPr id="13" name="CuadroTexto 12"/>
          <p:cNvSpPr txBox="1"/>
          <p:nvPr/>
        </p:nvSpPr>
        <p:spPr>
          <a:xfrm>
            <a:off x="5373036" y="1834288"/>
            <a:ext cx="2270493" cy="369332"/>
          </a:xfrm>
          <a:prstGeom prst="rect">
            <a:avLst/>
          </a:prstGeom>
          <a:noFill/>
        </p:spPr>
        <p:txBody>
          <a:bodyPr wrap="none" rtlCol="0">
            <a:spAutoFit/>
          </a:bodyPr>
          <a:lstStyle/>
          <a:p>
            <a:pPr defTabSz="457200"/>
            <a:r>
              <a:rPr lang="es-ES" dirty="0" smtClean="0">
                <a:solidFill>
                  <a:prstClr val="black"/>
                </a:solidFill>
              </a:rPr>
              <a:t>Entrada de contraseña</a:t>
            </a:r>
            <a:endParaRPr lang="es-ES" dirty="0">
              <a:solidFill>
                <a:prstClr val="black"/>
              </a:solidFill>
            </a:endParaRPr>
          </a:p>
        </p:txBody>
      </p:sp>
      <p:grpSp>
        <p:nvGrpSpPr>
          <p:cNvPr id="19" name="Grupo 18"/>
          <p:cNvGrpSpPr/>
          <p:nvPr/>
        </p:nvGrpSpPr>
        <p:grpSpPr>
          <a:xfrm>
            <a:off x="706802" y="2182040"/>
            <a:ext cx="3470873" cy="461665"/>
            <a:chOff x="779986" y="1246350"/>
            <a:chExt cx="3470873" cy="461665"/>
          </a:xfrm>
        </p:grpSpPr>
        <p:sp>
          <p:nvSpPr>
            <p:cNvPr id="3" name="Rectángulo 2"/>
            <p:cNvSpPr/>
            <p:nvPr/>
          </p:nvSpPr>
          <p:spPr>
            <a:xfrm>
              <a:off x="779986" y="1246350"/>
              <a:ext cx="1261946"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8" name="Rectángulo 7"/>
            <p:cNvSpPr/>
            <p:nvPr/>
          </p:nvSpPr>
          <p:spPr>
            <a:xfrm>
              <a:off x="2323125" y="1338315"/>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9" name="Rectángulo 8"/>
            <p:cNvSpPr/>
            <p:nvPr/>
          </p:nvSpPr>
          <p:spPr>
            <a:xfrm>
              <a:off x="3199353" y="1338315"/>
              <a:ext cx="1051506" cy="369332"/>
            </a:xfrm>
            <a:prstGeom prst="rect">
              <a:avLst/>
            </a:prstGeom>
          </p:spPr>
          <p:txBody>
            <a:bodyPr wrap="none">
              <a:spAutoFit/>
            </a:bodyPr>
            <a:lstStyle/>
            <a:p>
              <a:pPr defTabSz="457200"/>
              <a:r>
                <a:rPr lang="es-ES" b="1" dirty="0" err="1" smtClean="0">
                  <a:solidFill>
                    <a:prstClr val="black"/>
                  </a:solidFill>
                </a:rPr>
                <a:t>password</a:t>
              </a:r>
              <a:endParaRPr lang="es-ES" b="1" dirty="0" smtClean="0">
                <a:solidFill>
                  <a:prstClr val="black"/>
                </a:solidFill>
              </a:endParaRPr>
            </a:p>
          </p:txBody>
        </p:sp>
        <p:cxnSp>
          <p:nvCxnSpPr>
            <p:cNvPr id="20" name="Conector recto de flecha 19"/>
            <p:cNvCxnSpPr>
              <a:stCxn id="8" idx="3"/>
              <a:endCxn id="9" idx="1"/>
            </p:cNvCxnSpPr>
            <p:nvPr/>
          </p:nvCxnSpPr>
          <p:spPr>
            <a:xfrm>
              <a:off x="2918160" y="1522981"/>
              <a:ext cx="281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0" name="CuadroTexto 49"/>
          <p:cNvSpPr txBox="1"/>
          <p:nvPr/>
        </p:nvSpPr>
        <p:spPr>
          <a:xfrm>
            <a:off x="2245741" y="3640788"/>
            <a:ext cx="710451" cy="369332"/>
          </a:xfrm>
          <a:prstGeom prst="rect">
            <a:avLst/>
          </a:prstGeom>
          <a:noFill/>
        </p:spPr>
        <p:txBody>
          <a:bodyPr wrap="none" rtlCol="0">
            <a:spAutoFit/>
          </a:bodyPr>
          <a:lstStyle/>
          <a:p>
            <a:pPr defTabSz="457200"/>
            <a:r>
              <a:rPr lang="es-ES" b="1" dirty="0" err="1" smtClean="0">
                <a:solidFill>
                  <a:prstClr val="black"/>
                </a:solidFill>
              </a:rPr>
              <a:t>name</a:t>
            </a:r>
            <a:endParaRPr lang="es-ES" b="1" dirty="0">
              <a:solidFill>
                <a:prstClr val="black"/>
              </a:solidFill>
            </a:endParaRPr>
          </a:p>
        </p:txBody>
      </p:sp>
      <p:sp>
        <p:nvSpPr>
          <p:cNvPr id="54" name="Rectángulo 53"/>
          <p:cNvSpPr/>
          <p:nvPr/>
        </p:nvSpPr>
        <p:spPr>
          <a:xfrm>
            <a:off x="2220626" y="4242440"/>
            <a:ext cx="1155766" cy="369332"/>
          </a:xfrm>
          <a:prstGeom prst="rect">
            <a:avLst/>
          </a:prstGeom>
        </p:spPr>
        <p:txBody>
          <a:bodyPr wrap="none">
            <a:spAutoFit/>
          </a:bodyPr>
          <a:lstStyle/>
          <a:p>
            <a:pPr defTabSz="457200"/>
            <a:r>
              <a:rPr lang="es-ES" b="1" dirty="0" err="1">
                <a:solidFill>
                  <a:prstClr val="black"/>
                </a:solidFill>
              </a:rPr>
              <a:t>maxlength</a:t>
            </a:r>
            <a:endParaRPr lang="es-ES" b="1" dirty="0">
              <a:solidFill>
                <a:prstClr val="black"/>
              </a:solidFill>
            </a:endParaRPr>
          </a:p>
        </p:txBody>
      </p:sp>
      <p:sp>
        <p:nvSpPr>
          <p:cNvPr id="55" name="Rectángulo 54"/>
          <p:cNvSpPr/>
          <p:nvPr/>
        </p:nvSpPr>
        <p:spPr>
          <a:xfrm>
            <a:off x="2245741" y="5192236"/>
            <a:ext cx="977768" cy="369332"/>
          </a:xfrm>
          <a:prstGeom prst="rect">
            <a:avLst/>
          </a:prstGeom>
        </p:spPr>
        <p:txBody>
          <a:bodyPr wrap="none">
            <a:spAutoFit/>
          </a:bodyPr>
          <a:lstStyle/>
          <a:p>
            <a:pPr defTabSz="457200"/>
            <a:r>
              <a:rPr lang="es-ES" b="1" dirty="0" err="1">
                <a:solidFill>
                  <a:prstClr val="black"/>
                </a:solidFill>
              </a:rPr>
              <a:t>required</a:t>
            </a:r>
            <a:endParaRPr lang="es-ES" b="1" dirty="0">
              <a:solidFill>
                <a:prstClr val="black"/>
              </a:solidFill>
            </a:endParaRPr>
          </a:p>
        </p:txBody>
      </p:sp>
      <p:sp>
        <p:nvSpPr>
          <p:cNvPr id="56" name="CuadroTexto 55"/>
          <p:cNvSpPr txBox="1"/>
          <p:nvPr/>
        </p:nvSpPr>
        <p:spPr>
          <a:xfrm>
            <a:off x="791056" y="3631475"/>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57" name="Rectángulo 56"/>
          <p:cNvSpPr/>
          <p:nvPr/>
        </p:nvSpPr>
        <p:spPr>
          <a:xfrm>
            <a:off x="2220626" y="3951479"/>
            <a:ext cx="1002883" cy="369332"/>
          </a:xfrm>
          <a:prstGeom prst="rect">
            <a:avLst/>
          </a:prstGeom>
        </p:spPr>
        <p:txBody>
          <a:bodyPr wrap="square">
            <a:spAutoFit/>
          </a:bodyPr>
          <a:lstStyle/>
          <a:p>
            <a:pPr defTabSz="457200"/>
            <a:r>
              <a:rPr lang="es-ES" b="1" dirty="0" err="1" smtClean="0">
                <a:solidFill>
                  <a:prstClr val="black"/>
                </a:solidFill>
              </a:rPr>
              <a:t>value</a:t>
            </a:r>
            <a:endParaRPr lang="es-ES" b="1" dirty="0">
              <a:solidFill>
                <a:prstClr val="black"/>
              </a:solidFill>
            </a:endParaRPr>
          </a:p>
        </p:txBody>
      </p:sp>
      <p:pic>
        <p:nvPicPr>
          <p:cNvPr id="59" name="Imagen 58"/>
          <p:cNvPicPr>
            <a:picLocks noChangeAspect="1"/>
          </p:cNvPicPr>
          <p:nvPr/>
        </p:nvPicPr>
        <p:blipFill>
          <a:blip r:embed="rId3"/>
          <a:stretch>
            <a:fillRect/>
          </a:stretch>
        </p:blipFill>
        <p:spPr>
          <a:xfrm>
            <a:off x="3439437" y="5192236"/>
            <a:ext cx="467063" cy="464605"/>
          </a:xfrm>
          <a:prstGeom prst="rect">
            <a:avLst/>
          </a:prstGeom>
        </p:spPr>
      </p:pic>
      <p:pic>
        <p:nvPicPr>
          <p:cNvPr id="4" name="Imagen 3"/>
          <p:cNvPicPr>
            <a:picLocks noChangeAspect="1"/>
          </p:cNvPicPr>
          <p:nvPr/>
        </p:nvPicPr>
        <p:blipFill>
          <a:blip r:embed="rId4"/>
          <a:stretch>
            <a:fillRect/>
          </a:stretch>
        </p:blipFill>
        <p:spPr>
          <a:xfrm>
            <a:off x="5280932" y="2458671"/>
            <a:ext cx="2844050" cy="1172804"/>
          </a:xfrm>
          <a:prstGeom prst="rect">
            <a:avLst/>
          </a:prstGeom>
        </p:spPr>
      </p:pic>
      <p:sp>
        <p:nvSpPr>
          <p:cNvPr id="5" name="CuadroTexto 4"/>
          <p:cNvSpPr txBox="1"/>
          <p:nvPr/>
        </p:nvSpPr>
        <p:spPr>
          <a:xfrm>
            <a:off x="5130344" y="4291085"/>
            <a:ext cx="3145225" cy="923330"/>
          </a:xfrm>
          <a:prstGeom prst="rect">
            <a:avLst/>
          </a:prstGeom>
          <a:noFill/>
        </p:spPr>
        <p:txBody>
          <a:bodyPr wrap="square" rtlCol="0">
            <a:spAutoFit/>
          </a:bodyPr>
          <a:lstStyle/>
          <a:p>
            <a:pPr defTabSz="457200"/>
            <a:r>
              <a:rPr lang="es-ES" dirty="0" smtClean="0">
                <a:solidFill>
                  <a:prstClr val="black"/>
                </a:solidFill>
              </a:rPr>
              <a:t>Entrada de texto especial, que no muestra los caracteres que se escriben</a:t>
            </a:r>
            <a:endParaRPr lang="es-ES" dirty="0">
              <a:solidFill>
                <a:prstClr val="black"/>
              </a:solidFill>
            </a:endParaRPr>
          </a:p>
        </p:txBody>
      </p:sp>
    </p:spTree>
    <p:extLst>
      <p:ext uri="{BB962C8B-B14F-4D97-AF65-F5344CB8AC3E}">
        <p14:creationId xmlns:p14="http://schemas.microsoft.com/office/powerpoint/2010/main" val="3958479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4270" y="118998"/>
            <a:ext cx="8099232" cy="1012737"/>
          </a:xfrm>
        </p:spPr>
        <p:txBody>
          <a:bodyPr vert="horz" lIns="91440" tIns="45720" rIns="91440" bIns="45720" rtlCol="0" anchor="ctr">
            <a:normAutofit/>
          </a:bodyPr>
          <a:lstStyle/>
          <a:p>
            <a:pPr algn="ctr" defTabSz="762000">
              <a:lnSpc>
                <a:spcPct val="100000"/>
              </a:lnSpc>
              <a:spcBef>
                <a:spcPts val="0"/>
              </a:spcBef>
            </a:pPr>
            <a:r>
              <a:rPr lang="es-ES" dirty="0"/>
              <a:t>Controles: entradas de texto </a:t>
            </a:r>
            <a:r>
              <a:rPr lang="es-ES" dirty="0" smtClean="0"/>
              <a:t>HTML5</a:t>
            </a:r>
            <a:endParaRPr lang="es-ES" sz="3600" b="1" i="1" dirty="0">
              <a:solidFill>
                <a:srgbClr val="04617B"/>
              </a:solidFill>
              <a:effectLst>
                <a:outerShdw blurRad="38100" dist="38100" dir="2700000" algn="tl">
                  <a:srgbClr val="C0C0C0"/>
                </a:outerShdw>
              </a:effectLst>
              <a:latin typeface="Constantia"/>
            </a:endParaRPr>
          </a:p>
        </p:txBody>
      </p:sp>
      <p:sp>
        <p:nvSpPr>
          <p:cNvPr id="13" name="CuadroTexto 12"/>
          <p:cNvSpPr txBox="1"/>
          <p:nvPr/>
        </p:nvSpPr>
        <p:spPr>
          <a:xfrm>
            <a:off x="5054080" y="1409743"/>
            <a:ext cx="1850635" cy="369332"/>
          </a:xfrm>
          <a:prstGeom prst="rect">
            <a:avLst/>
          </a:prstGeom>
          <a:noFill/>
        </p:spPr>
        <p:txBody>
          <a:bodyPr wrap="none" rtlCol="0">
            <a:spAutoFit/>
          </a:bodyPr>
          <a:lstStyle/>
          <a:p>
            <a:pPr defTabSz="457200"/>
            <a:r>
              <a:rPr lang="es-ES" dirty="0" smtClean="0">
                <a:solidFill>
                  <a:prstClr val="black"/>
                </a:solidFill>
              </a:rPr>
              <a:t>Entrada de correo</a:t>
            </a:r>
            <a:endParaRPr lang="es-ES" dirty="0">
              <a:solidFill>
                <a:prstClr val="black"/>
              </a:solidFill>
            </a:endParaRPr>
          </a:p>
        </p:txBody>
      </p:sp>
      <p:grpSp>
        <p:nvGrpSpPr>
          <p:cNvPr id="19" name="Grupo 18"/>
          <p:cNvGrpSpPr/>
          <p:nvPr/>
        </p:nvGrpSpPr>
        <p:grpSpPr>
          <a:xfrm>
            <a:off x="689466" y="1317778"/>
            <a:ext cx="3112185" cy="461665"/>
            <a:chOff x="779986" y="1246350"/>
            <a:chExt cx="3112185" cy="461665"/>
          </a:xfrm>
        </p:grpSpPr>
        <p:sp>
          <p:nvSpPr>
            <p:cNvPr id="3" name="Rectángulo 2"/>
            <p:cNvSpPr/>
            <p:nvPr/>
          </p:nvSpPr>
          <p:spPr>
            <a:xfrm>
              <a:off x="779986" y="1246350"/>
              <a:ext cx="1261946"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8" name="Rectángulo 7"/>
            <p:cNvSpPr/>
            <p:nvPr/>
          </p:nvSpPr>
          <p:spPr>
            <a:xfrm>
              <a:off x="2323125" y="1338315"/>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9" name="Rectángulo 8"/>
            <p:cNvSpPr/>
            <p:nvPr/>
          </p:nvSpPr>
          <p:spPr>
            <a:xfrm>
              <a:off x="3199353" y="1338315"/>
              <a:ext cx="692818" cy="369332"/>
            </a:xfrm>
            <a:prstGeom prst="rect">
              <a:avLst/>
            </a:prstGeom>
          </p:spPr>
          <p:txBody>
            <a:bodyPr wrap="none">
              <a:spAutoFit/>
            </a:bodyPr>
            <a:lstStyle/>
            <a:p>
              <a:pPr defTabSz="457200"/>
              <a:r>
                <a:rPr lang="es-ES" b="1" dirty="0" smtClean="0">
                  <a:solidFill>
                    <a:prstClr val="black"/>
                  </a:solidFill>
                </a:rPr>
                <a:t>email</a:t>
              </a:r>
            </a:p>
          </p:txBody>
        </p:sp>
        <p:cxnSp>
          <p:nvCxnSpPr>
            <p:cNvPr id="20" name="Conector recto de flecha 19"/>
            <p:cNvCxnSpPr>
              <a:stCxn id="8" idx="3"/>
              <a:endCxn id="9" idx="1"/>
            </p:cNvCxnSpPr>
            <p:nvPr/>
          </p:nvCxnSpPr>
          <p:spPr>
            <a:xfrm>
              <a:off x="2918160" y="1522981"/>
              <a:ext cx="281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 name="Imagen 50"/>
          <p:cNvPicPr>
            <a:picLocks noChangeAspect="1"/>
          </p:cNvPicPr>
          <p:nvPr/>
        </p:nvPicPr>
        <p:blipFill>
          <a:blip r:embed="rId3"/>
          <a:stretch>
            <a:fillRect/>
          </a:stretch>
        </p:blipFill>
        <p:spPr>
          <a:xfrm>
            <a:off x="7694023" y="1412745"/>
            <a:ext cx="899479" cy="894746"/>
          </a:xfrm>
          <a:prstGeom prst="rect">
            <a:avLst/>
          </a:prstGeom>
        </p:spPr>
      </p:pic>
      <p:grpSp>
        <p:nvGrpSpPr>
          <p:cNvPr id="18" name="Grupo 17"/>
          <p:cNvGrpSpPr/>
          <p:nvPr/>
        </p:nvGrpSpPr>
        <p:grpSpPr>
          <a:xfrm>
            <a:off x="689466" y="2024561"/>
            <a:ext cx="2976571" cy="461665"/>
            <a:chOff x="779986" y="1951900"/>
            <a:chExt cx="2976571" cy="461665"/>
          </a:xfrm>
        </p:grpSpPr>
        <p:sp>
          <p:nvSpPr>
            <p:cNvPr id="37" name="Rectángulo 36"/>
            <p:cNvSpPr/>
            <p:nvPr/>
          </p:nvSpPr>
          <p:spPr>
            <a:xfrm>
              <a:off x="779986" y="1951900"/>
              <a:ext cx="1256496"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38" name="Rectángulo 37"/>
            <p:cNvSpPr/>
            <p:nvPr/>
          </p:nvSpPr>
          <p:spPr>
            <a:xfrm>
              <a:off x="2323125" y="1988025"/>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40" name="Rectángulo 39"/>
            <p:cNvSpPr/>
            <p:nvPr/>
          </p:nvSpPr>
          <p:spPr>
            <a:xfrm>
              <a:off x="3204803" y="1988025"/>
              <a:ext cx="551754" cy="369332"/>
            </a:xfrm>
            <a:prstGeom prst="rect">
              <a:avLst/>
            </a:prstGeom>
          </p:spPr>
          <p:txBody>
            <a:bodyPr wrap="none">
              <a:spAutoFit/>
            </a:bodyPr>
            <a:lstStyle/>
            <a:p>
              <a:pPr defTabSz="457200"/>
              <a:r>
                <a:rPr lang="es-ES" b="1" dirty="0" smtClean="0">
                  <a:solidFill>
                    <a:prstClr val="black"/>
                  </a:solidFill>
                </a:rPr>
                <a:t>URL</a:t>
              </a:r>
              <a:endParaRPr lang="es-ES" b="1" dirty="0">
                <a:solidFill>
                  <a:prstClr val="black"/>
                </a:solidFill>
              </a:endParaRPr>
            </a:p>
          </p:txBody>
        </p:sp>
        <p:cxnSp>
          <p:nvCxnSpPr>
            <p:cNvPr id="44" name="Conector recto de flecha 43"/>
            <p:cNvCxnSpPr>
              <a:stCxn id="38" idx="3"/>
              <a:endCxn id="40" idx="1"/>
            </p:cNvCxnSpPr>
            <p:nvPr/>
          </p:nvCxnSpPr>
          <p:spPr>
            <a:xfrm>
              <a:off x="2918160" y="2172691"/>
              <a:ext cx="286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0" name="CuadroTexto 49"/>
          <p:cNvSpPr txBox="1"/>
          <p:nvPr/>
        </p:nvSpPr>
        <p:spPr>
          <a:xfrm>
            <a:off x="2203614" y="4349541"/>
            <a:ext cx="710451" cy="369332"/>
          </a:xfrm>
          <a:prstGeom prst="rect">
            <a:avLst/>
          </a:prstGeom>
          <a:noFill/>
        </p:spPr>
        <p:txBody>
          <a:bodyPr wrap="none" rtlCol="0">
            <a:spAutoFit/>
          </a:bodyPr>
          <a:lstStyle/>
          <a:p>
            <a:pPr defTabSz="457200"/>
            <a:r>
              <a:rPr lang="es-ES" b="1" dirty="0" err="1" smtClean="0">
                <a:solidFill>
                  <a:prstClr val="black"/>
                </a:solidFill>
              </a:rPr>
              <a:t>name</a:t>
            </a:r>
            <a:endParaRPr lang="es-ES" b="1" dirty="0">
              <a:solidFill>
                <a:prstClr val="black"/>
              </a:solidFill>
            </a:endParaRPr>
          </a:p>
        </p:txBody>
      </p:sp>
      <p:sp>
        <p:nvSpPr>
          <p:cNvPr id="54" name="Rectángulo 53"/>
          <p:cNvSpPr/>
          <p:nvPr/>
        </p:nvSpPr>
        <p:spPr>
          <a:xfrm>
            <a:off x="2178499" y="4951193"/>
            <a:ext cx="1155766" cy="369332"/>
          </a:xfrm>
          <a:prstGeom prst="rect">
            <a:avLst/>
          </a:prstGeom>
        </p:spPr>
        <p:txBody>
          <a:bodyPr wrap="none">
            <a:spAutoFit/>
          </a:bodyPr>
          <a:lstStyle/>
          <a:p>
            <a:pPr defTabSz="457200"/>
            <a:r>
              <a:rPr lang="es-ES" b="1" dirty="0" err="1">
                <a:solidFill>
                  <a:prstClr val="black"/>
                </a:solidFill>
              </a:rPr>
              <a:t>maxlength</a:t>
            </a:r>
            <a:endParaRPr lang="es-ES" b="1" dirty="0">
              <a:solidFill>
                <a:prstClr val="black"/>
              </a:solidFill>
            </a:endParaRPr>
          </a:p>
        </p:txBody>
      </p:sp>
      <p:sp>
        <p:nvSpPr>
          <p:cNvPr id="55" name="Rectángulo 54"/>
          <p:cNvSpPr/>
          <p:nvPr/>
        </p:nvSpPr>
        <p:spPr>
          <a:xfrm>
            <a:off x="2203614" y="5500584"/>
            <a:ext cx="977768" cy="369332"/>
          </a:xfrm>
          <a:prstGeom prst="rect">
            <a:avLst/>
          </a:prstGeom>
        </p:spPr>
        <p:txBody>
          <a:bodyPr wrap="none">
            <a:spAutoFit/>
          </a:bodyPr>
          <a:lstStyle/>
          <a:p>
            <a:pPr defTabSz="457200"/>
            <a:r>
              <a:rPr lang="es-ES" b="1" dirty="0" err="1">
                <a:solidFill>
                  <a:prstClr val="black"/>
                </a:solidFill>
              </a:rPr>
              <a:t>required</a:t>
            </a:r>
            <a:endParaRPr lang="es-ES" b="1" dirty="0">
              <a:solidFill>
                <a:prstClr val="black"/>
              </a:solidFill>
            </a:endParaRPr>
          </a:p>
        </p:txBody>
      </p:sp>
      <p:sp>
        <p:nvSpPr>
          <p:cNvPr id="56" name="CuadroTexto 55"/>
          <p:cNvSpPr txBox="1"/>
          <p:nvPr/>
        </p:nvSpPr>
        <p:spPr>
          <a:xfrm>
            <a:off x="748929" y="4340228"/>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57" name="Rectángulo 56"/>
          <p:cNvSpPr/>
          <p:nvPr/>
        </p:nvSpPr>
        <p:spPr>
          <a:xfrm>
            <a:off x="2178499" y="4660232"/>
            <a:ext cx="905348" cy="369332"/>
          </a:xfrm>
          <a:prstGeom prst="rect">
            <a:avLst/>
          </a:prstGeom>
        </p:spPr>
        <p:txBody>
          <a:bodyPr wrap="square">
            <a:spAutoFit/>
          </a:bodyPr>
          <a:lstStyle/>
          <a:p>
            <a:pPr defTabSz="457200"/>
            <a:r>
              <a:rPr lang="es-ES" b="1" dirty="0" err="1" smtClean="0">
                <a:solidFill>
                  <a:prstClr val="black"/>
                </a:solidFill>
              </a:rPr>
              <a:t>value</a:t>
            </a:r>
            <a:endParaRPr lang="es-ES" b="1" dirty="0">
              <a:solidFill>
                <a:prstClr val="black"/>
              </a:solidFill>
            </a:endParaRPr>
          </a:p>
        </p:txBody>
      </p:sp>
      <p:sp>
        <p:nvSpPr>
          <p:cNvPr id="58" name="Rectángulo 57"/>
          <p:cNvSpPr/>
          <p:nvPr/>
        </p:nvSpPr>
        <p:spPr>
          <a:xfrm>
            <a:off x="2203614" y="5834720"/>
            <a:ext cx="1282723" cy="369332"/>
          </a:xfrm>
          <a:prstGeom prst="rect">
            <a:avLst/>
          </a:prstGeom>
        </p:spPr>
        <p:txBody>
          <a:bodyPr wrap="none">
            <a:spAutoFit/>
          </a:bodyPr>
          <a:lstStyle/>
          <a:p>
            <a:pPr defTabSz="457200"/>
            <a:r>
              <a:rPr lang="es-ES" b="1" dirty="0" err="1">
                <a:solidFill>
                  <a:prstClr val="black"/>
                </a:solidFill>
              </a:rPr>
              <a:t>placeholder</a:t>
            </a:r>
            <a:endParaRPr lang="es-ES" b="1" dirty="0">
              <a:solidFill>
                <a:prstClr val="black"/>
              </a:solidFill>
            </a:endParaRPr>
          </a:p>
        </p:txBody>
      </p:sp>
      <p:pic>
        <p:nvPicPr>
          <p:cNvPr id="59" name="Imagen 58"/>
          <p:cNvPicPr>
            <a:picLocks noChangeAspect="1"/>
          </p:cNvPicPr>
          <p:nvPr/>
        </p:nvPicPr>
        <p:blipFill>
          <a:blip r:embed="rId3"/>
          <a:stretch>
            <a:fillRect/>
          </a:stretch>
        </p:blipFill>
        <p:spPr>
          <a:xfrm>
            <a:off x="3938806" y="5751144"/>
            <a:ext cx="467063" cy="464605"/>
          </a:xfrm>
          <a:prstGeom prst="rect">
            <a:avLst/>
          </a:prstGeom>
        </p:spPr>
      </p:pic>
      <p:sp>
        <p:nvSpPr>
          <p:cNvPr id="60" name="Cerrar llave 59"/>
          <p:cNvSpPr/>
          <p:nvPr/>
        </p:nvSpPr>
        <p:spPr>
          <a:xfrm>
            <a:off x="3516791" y="5570700"/>
            <a:ext cx="322880" cy="6450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s-ES">
              <a:solidFill>
                <a:prstClr val="black"/>
              </a:solidFill>
            </a:endParaRPr>
          </a:p>
        </p:txBody>
      </p:sp>
      <p:grpSp>
        <p:nvGrpSpPr>
          <p:cNvPr id="61" name="Grupo 60"/>
          <p:cNvGrpSpPr/>
          <p:nvPr/>
        </p:nvGrpSpPr>
        <p:grpSpPr>
          <a:xfrm>
            <a:off x="689466" y="2731344"/>
            <a:ext cx="2878787" cy="461665"/>
            <a:chOff x="779986" y="1951900"/>
            <a:chExt cx="2878787" cy="461665"/>
          </a:xfrm>
        </p:grpSpPr>
        <p:sp>
          <p:nvSpPr>
            <p:cNvPr id="62" name="Rectángulo 61"/>
            <p:cNvSpPr/>
            <p:nvPr/>
          </p:nvSpPr>
          <p:spPr>
            <a:xfrm>
              <a:off x="779986" y="1951900"/>
              <a:ext cx="1256496"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63" name="Rectángulo 62"/>
            <p:cNvSpPr/>
            <p:nvPr/>
          </p:nvSpPr>
          <p:spPr>
            <a:xfrm>
              <a:off x="2323125" y="1988025"/>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64" name="Rectángulo 63"/>
            <p:cNvSpPr/>
            <p:nvPr/>
          </p:nvSpPr>
          <p:spPr>
            <a:xfrm>
              <a:off x="3204803" y="1988025"/>
              <a:ext cx="453970" cy="369332"/>
            </a:xfrm>
            <a:prstGeom prst="rect">
              <a:avLst/>
            </a:prstGeom>
          </p:spPr>
          <p:txBody>
            <a:bodyPr wrap="none">
              <a:spAutoFit/>
            </a:bodyPr>
            <a:lstStyle/>
            <a:p>
              <a:pPr defTabSz="457200"/>
              <a:r>
                <a:rPr lang="es-ES" b="1" dirty="0" err="1" smtClean="0">
                  <a:solidFill>
                    <a:prstClr val="black"/>
                  </a:solidFill>
                </a:rPr>
                <a:t>tel</a:t>
              </a:r>
              <a:endParaRPr lang="es-ES" b="1" dirty="0">
                <a:solidFill>
                  <a:prstClr val="black"/>
                </a:solidFill>
              </a:endParaRPr>
            </a:p>
          </p:txBody>
        </p:sp>
        <p:cxnSp>
          <p:nvCxnSpPr>
            <p:cNvPr id="65" name="Conector recto de flecha 64"/>
            <p:cNvCxnSpPr>
              <a:stCxn id="63" idx="3"/>
              <a:endCxn id="64" idx="1"/>
            </p:cNvCxnSpPr>
            <p:nvPr/>
          </p:nvCxnSpPr>
          <p:spPr>
            <a:xfrm>
              <a:off x="2918160" y="2172691"/>
              <a:ext cx="286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upo 31"/>
          <p:cNvGrpSpPr/>
          <p:nvPr/>
        </p:nvGrpSpPr>
        <p:grpSpPr>
          <a:xfrm>
            <a:off x="681225" y="3438127"/>
            <a:ext cx="3205608" cy="461665"/>
            <a:chOff x="779986" y="1951900"/>
            <a:chExt cx="3205608" cy="461665"/>
          </a:xfrm>
        </p:grpSpPr>
        <p:sp>
          <p:nvSpPr>
            <p:cNvPr id="33" name="Rectángulo 32"/>
            <p:cNvSpPr/>
            <p:nvPr/>
          </p:nvSpPr>
          <p:spPr>
            <a:xfrm>
              <a:off x="779986" y="1951900"/>
              <a:ext cx="1256496"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34" name="Rectángulo 33"/>
            <p:cNvSpPr/>
            <p:nvPr/>
          </p:nvSpPr>
          <p:spPr>
            <a:xfrm>
              <a:off x="2323125" y="1988025"/>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35" name="Rectángulo 34"/>
            <p:cNvSpPr/>
            <p:nvPr/>
          </p:nvSpPr>
          <p:spPr>
            <a:xfrm>
              <a:off x="3204803" y="1988025"/>
              <a:ext cx="780791" cy="369332"/>
            </a:xfrm>
            <a:prstGeom prst="rect">
              <a:avLst/>
            </a:prstGeom>
          </p:spPr>
          <p:txBody>
            <a:bodyPr wrap="none">
              <a:spAutoFit/>
            </a:bodyPr>
            <a:lstStyle/>
            <a:p>
              <a:pPr defTabSz="457200"/>
              <a:r>
                <a:rPr lang="es-ES" b="1" dirty="0" err="1" smtClean="0">
                  <a:solidFill>
                    <a:prstClr val="black"/>
                  </a:solidFill>
                </a:rPr>
                <a:t>search</a:t>
              </a:r>
              <a:endParaRPr lang="es-ES" b="1" dirty="0">
                <a:solidFill>
                  <a:prstClr val="black"/>
                </a:solidFill>
              </a:endParaRPr>
            </a:p>
          </p:txBody>
        </p:sp>
        <p:cxnSp>
          <p:nvCxnSpPr>
            <p:cNvPr id="36" name="Conector recto de flecha 35"/>
            <p:cNvCxnSpPr>
              <a:stCxn id="34" idx="3"/>
              <a:endCxn id="35" idx="1"/>
            </p:cNvCxnSpPr>
            <p:nvPr/>
          </p:nvCxnSpPr>
          <p:spPr>
            <a:xfrm>
              <a:off x="2918160" y="2172691"/>
              <a:ext cx="286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9" name="CuadroTexto 38"/>
          <p:cNvSpPr txBox="1"/>
          <p:nvPr/>
        </p:nvSpPr>
        <p:spPr>
          <a:xfrm>
            <a:off x="5054080" y="2057083"/>
            <a:ext cx="2287806" cy="369332"/>
          </a:xfrm>
          <a:prstGeom prst="rect">
            <a:avLst/>
          </a:prstGeom>
          <a:noFill/>
        </p:spPr>
        <p:txBody>
          <a:bodyPr wrap="none" rtlCol="0">
            <a:spAutoFit/>
          </a:bodyPr>
          <a:lstStyle/>
          <a:p>
            <a:pPr defTabSz="457200"/>
            <a:r>
              <a:rPr lang="es-ES" dirty="0" smtClean="0">
                <a:solidFill>
                  <a:prstClr val="black"/>
                </a:solidFill>
              </a:rPr>
              <a:t>Entrada de una URL</a:t>
            </a:r>
            <a:endParaRPr lang="es-ES" dirty="0">
              <a:solidFill>
                <a:prstClr val="black"/>
              </a:solidFill>
            </a:endParaRPr>
          </a:p>
        </p:txBody>
      </p:sp>
      <p:sp>
        <p:nvSpPr>
          <p:cNvPr id="41" name="CuadroTexto 40"/>
          <p:cNvSpPr txBox="1"/>
          <p:nvPr/>
        </p:nvSpPr>
        <p:spPr>
          <a:xfrm>
            <a:off x="5054079" y="2711317"/>
            <a:ext cx="2313454" cy="369332"/>
          </a:xfrm>
          <a:prstGeom prst="rect">
            <a:avLst/>
          </a:prstGeom>
          <a:noFill/>
        </p:spPr>
        <p:txBody>
          <a:bodyPr wrap="none" rtlCol="0">
            <a:spAutoFit/>
          </a:bodyPr>
          <a:lstStyle/>
          <a:p>
            <a:pPr defTabSz="457200"/>
            <a:r>
              <a:rPr lang="es-ES" dirty="0" smtClean="0">
                <a:solidFill>
                  <a:prstClr val="black"/>
                </a:solidFill>
              </a:rPr>
              <a:t>Entrada de </a:t>
            </a:r>
            <a:r>
              <a:rPr lang="es-ES" dirty="0">
                <a:solidFill>
                  <a:prstClr val="black"/>
                </a:solidFill>
              </a:rPr>
              <a:t>teléfonos</a:t>
            </a:r>
          </a:p>
        </p:txBody>
      </p:sp>
      <p:sp>
        <p:nvSpPr>
          <p:cNvPr id="42" name="CuadroTexto 41"/>
          <p:cNvSpPr txBox="1"/>
          <p:nvPr/>
        </p:nvSpPr>
        <p:spPr>
          <a:xfrm>
            <a:off x="5028432" y="3530460"/>
            <a:ext cx="2826415" cy="369332"/>
          </a:xfrm>
          <a:prstGeom prst="rect">
            <a:avLst/>
          </a:prstGeom>
          <a:noFill/>
        </p:spPr>
        <p:txBody>
          <a:bodyPr wrap="none" rtlCol="0">
            <a:spAutoFit/>
          </a:bodyPr>
          <a:lstStyle/>
          <a:p>
            <a:pPr defTabSz="457200"/>
            <a:r>
              <a:rPr lang="es-ES" dirty="0" smtClean="0">
                <a:solidFill>
                  <a:prstClr val="black"/>
                </a:solidFill>
              </a:rPr>
              <a:t>Entrada de texto a buscar</a:t>
            </a:r>
            <a:endParaRPr lang="es-ES" dirty="0">
              <a:solidFill>
                <a:prstClr val="black"/>
              </a:solidFill>
            </a:endParaRPr>
          </a:p>
        </p:txBody>
      </p:sp>
      <p:sp>
        <p:nvSpPr>
          <p:cNvPr id="4" name="CuadroTexto 3"/>
          <p:cNvSpPr txBox="1"/>
          <p:nvPr/>
        </p:nvSpPr>
        <p:spPr>
          <a:xfrm>
            <a:off x="5310692" y="4489528"/>
            <a:ext cx="3015049" cy="923330"/>
          </a:xfrm>
          <a:prstGeom prst="rect">
            <a:avLst/>
          </a:prstGeom>
          <a:noFill/>
        </p:spPr>
        <p:txBody>
          <a:bodyPr wrap="square" rtlCol="0">
            <a:spAutoFit/>
          </a:bodyPr>
          <a:lstStyle/>
          <a:p>
            <a:pPr defTabSz="457200"/>
            <a:r>
              <a:rPr lang="es-ES" dirty="0" smtClean="0">
                <a:solidFill>
                  <a:prstClr val="black"/>
                </a:solidFill>
              </a:rPr>
              <a:t>Los distintos navegadores dan soporte a diversos mecanismos de validación</a:t>
            </a:r>
            <a:endParaRPr lang="es-ES" dirty="0">
              <a:solidFill>
                <a:prstClr val="black"/>
              </a:solidFill>
            </a:endParaRPr>
          </a:p>
        </p:txBody>
      </p:sp>
    </p:spTree>
    <p:extLst>
      <p:ext uri="{BB962C8B-B14F-4D97-AF65-F5344CB8AC3E}">
        <p14:creationId xmlns:p14="http://schemas.microsoft.com/office/powerpoint/2010/main" val="4213776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4270" y="118998"/>
            <a:ext cx="8099232" cy="1012737"/>
          </a:xfrm>
        </p:spPr>
        <p:txBody>
          <a:bodyPr vert="horz" lIns="91440" tIns="45720" rIns="91440" bIns="45720" rtlCol="0" anchor="ctr">
            <a:normAutofit/>
          </a:bodyPr>
          <a:lstStyle/>
          <a:p>
            <a:pPr algn="ctr" defTabSz="762000">
              <a:lnSpc>
                <a:spcPct val="100000"/>
              </a:lnSpc>
              <a:spcBef>
                <a:spcPts val="0"/>
              </a:spcBef>
            </a:pPr>
            <a:r>
              <a:rPr lang="es-ES" dirty="0" smtClean="0"/>
              <a:t>Controles HTML5: implementación</a:t>
            </a:r>
            <a:endParaRPr lang="es-ES" sz="3600" b="1" i="1" dirty="0">
              <a:solidFill>
                <a:srgbClr val="04617B"/>
              </a:solidFill>
              <a:effectLst>
                <a:outerShdw blurRad="38100" dist="38100" dir="2700000" algn="tl">
                  <a:srgbClr val="C0C0C0"/>
                </a:outerShdw>
              </a:effectLst>
              <a:latin typeface="Constantia"/>
            </a:endParaRPr>
          </a:p>
        </p:txBody>
      </p:sp>
      <p:pic>
        <p:nvPicPr>
          <p:cNvPr id="15" name="Imagen 14"/>
          <p:cNvPicPr>
            <a:picLocks noChangeAspect="1"/>
          </p:cNvPicPr>
          <p:nvPr/>
        </p:nvPicPr>
        <p:blipFill rotWithShape="1">
          <a:blip r:embed="rId3">
            <a:clrChange>
              <a:clrFrom>
                <a:srgbClr val="FCFEFC"/>
              </a:clrFrom>
              <a:clrTo>
                <a:srgbClr val="FCFEFC">
                  <a:alpha val="0"/>
                </a:srgbClr>
              </a:clrTo>
            </a:clrChange>
          </a:blip>
          <a:srcRect l="23135" t="50395" b="135"/>
          <a:stretch/>
        </p:blipFill>
        <p:spPr>
          <a:xfrm>
            <a:off x="2976063" y="3906648"/>
            <a:ext cx="2003435" cy="467778"/>
          </a:xfrm>
          <a:prstGeom prst="rect">
            <a:avLst/>
          </a:prstGeom>
        </p:spPr>
      </p:pic>
      <p:grpSp>
        <p:nvGrpSpPr>
          <p:cNvPr id="19" name="Grupo 18"/>
          <p:cNvGrpSpPr/>
          <p:nvPr/>
        </p:nvGrpSpPr>
        <p:grpSpPr>
          <a:xfrm>
            <a:off x="965707" y="1398258"/>
            <a:ext cx="1569046" cy="369332"/>
            <a:chOff x="2323125" y="1338315"/>
            <a:chExt cx="1569046" cy="369332"/>
          </a:xfrm>
        </p:grpSpPr>
        <p:sp>
          <p:nvSpPr>
            <p:cNvPr id="8" name="Rectángulo 7"/>
            <p:cNvSpPr/>
            <p:nvPr/>
          </p:nvSpPr>
          <p:spPr>
            <a:xfrm>
              <a:off x="2323125" y="1338315"/>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9" name="Rectángulo 8"/>
            <p:cNvSpPr/>
            <p:nvPr/>
          </p:nvSpPr>
          <p:spPr>
            <a:xfrm>
              <a:off x="3199353" y="1338315"/>
              <a:ext cx="692818" cy="369332"/>
            </a:xfrm>
            <a:prstGeom prst="rect">
              <a:avLst/>
            </a:prstGeom>
          </p:spPr>
          <p:txBody>
            <a:bodyPr wrap="none">
              <a:spAutoFit/>
            </a:bodyPr>
            <a:lstStyle/>
            <a:p>
              <a:pPr defTabSz="457200"/>
              <a:r>
                <a:rPr lang="es-ES" b="1" dirty="0" smtClean="0">
                  <a:solidFill>
                    <a:prstClr val="black"/>
                  </a:solidFill>
                </a:rPr>
                <a:t>email</a:t>
              </a:r>
            </a:p>
          </p:txBody>
        </p:sp>
        <p:cxnSp>
          <p:nvCxnSpPr>
            <p:cNvPr id="20" name="Conector recto de flecha 19"/>
            <p:cNvCxnSpPr>
              <a:stCxn id="8" idx="3"/>
              <a:endCxn id="9" idx="1"/>
            </p:cNvCxnSpPr>
            <p:nvPr/>
          </p:nvCxnSpPr>
          <p:spPr>
            <a:xfrm>
              <a:off x="2918160" y="1522981"/>
              <a:ext cx="281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 name="Imagen 50"/>
          <p:cNvPicPr>
            <a:picLocks noChangeAspect="1"/>
          </p:cNvPicPr>
          <p:nvPr/>
        </p:nvPicPr>
        <p:blipFill>
          <a:blip r:embed="rId4"/>
          <a:stretch>
            <a:fillRect/>
          </a:stretch>
        </p:blipFill>
        <p:spPr>
          <a:xfrm>
            <a:off x="7694023" y="1412745"/>
            <a:ext cx="899479" cy="894746"/>
          </a:xfrm>
          <a:prstGeom prst="rect">
            <a:avLst/>
          </a:prstGeom>
        </p:spPr>
      </p:pic>
      <p:grpSp>
        <p:nvGrpSpPr>
          <p:cNvPr id="18" name="Grupo 17"/>
          <p:cNvGrpSpPr/>
          <p:nvPr/>
        </p:nvGrpSpPr>
        <p:grpSpPr>
          <a:xfrm>
            <a:off x="898755" y="2762977"/>
            <a:ext cx="1433432" cy="369332"/>
            <a:chOff x="2323125" y="1988025"/>
            <a:chExt cx="1433432" cy="369332"/>
          </a:xfrm>
        </p:grpSpPr>
        <p:sp>
          <p:nvSpPr>
            <p:cNvPr id="38" name="Rectángulo 37"/>
            <p:cNvSpPr/>
            <p:nvPr/>
          </p:nvSpPr>
          <p:spPr>
            <a:xfrm>
              <a:off x="2323125" y="1988025"/>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40" name="Rectángulo 39"/>
            <p:cNvSpPr/>
            <p:nvPr/>
          </p:nvSpPr>
          <p:spPr>
            <a:xfrm>
              <a:off x="3204803" y="1988025"/>
              <a:ext cx="551754" cy="369332"/>
            </a:xfrm>
            <a:prstGeom prst="rect">
              <a:avLst/>
            </a:prstGeom>
          </p:spPr>
          <p:txBody>
            <a:bodyPr wrap="none">
              <a:spAutoFit/>
            </a:bodyPr>
            <a:lstStyle/>
            <a:p>
              <a:pPr defTabSz="457200"/>
              <a:r>
                <a:rPr lang="es-ES" b="1" dirty="0" smtClean="0">
                  <a:solidFill>
                    <a:prstClr val="black"/>
                  </a:solidFill>
                </a:rPr>
                <a:t>URL</a:t>
              </a:r>
              <a:endParaRPr lang="es-ES" b="1" dirty="0">
                <a:solidFill>
                  <a:prstClr val="black"/>
                </a:solidFill>
              </a:endParaRPr>
            </a:p>
          </p:txBody>
        </p:sp>
        <p:cxnSp>
          <p:nvCxnSpPr>
            <p:cNvPr id="44" name="Conector recto de flecha 43"/>
            <p:cNvCxnSpPr>
              <a:stCxn id="38" idx="3"/>
              <a:endCxn id="40" idx="1"/>
            </p:cNvCxnSpPr>
            <p:nvPr/>
          </p:nvCxnSpPr>
          <p:spPr>
            <a:xfrm>
              <a:off x="2918160" y="2172691"/>
              <a:ext cx="286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Rectángulo 20"/>
          <p:cNvSpPr/>
          <p:nvPr/>
        </p:nvSpPr>
        <p:spPr>
          <a:xfrm>
            <a:off x="5392372" y="5223519"/>
            <a:ext cx="2915163" cy="1200329"/>
          </a:xfrm>
          <a:prstGeom prst="rect">
            <a:avLst/>
          </a:prstGeom>
        </p:spPr>
        <p:txBody>
          <a:bodyPr wrap="square">
            <a:spAutoFit/>
          </a:bodyPr>
          <a:lstStyle/>
          <a:p>
            <a:pPr defTabSz="457200"/>
            <a:r>
              <a:rPr lang="es-ES" dirty="0" smtClean="0">
                <a:solidFill>
                  <a:prstClr val="black"/>
                </a:solidFill>
              </a:rPr>
              <a:t>Los tipos email, </a:t>
            </a:r>
            <a:r>
              <a:rPr lang="es-ES" dirty="0" err="1" smtClean="0">
                <a:solidFill>
                  <a:prstClr val="black"/>
                </a:solidFill>
              </a:rPr>
              <a:t>tel</a:t>
            </a:r>
            <a:r>
              <a:rPr lang="es-ES" dirty="0" smtClean="0">
                <a:solidFill>
                  <a:prstClr val="black"/>
                </a:solidFill>
              </a:rPr>
              <a:t> </a:t>
            </a:r>
            <a:r>
              <a:rPr lang="es-ES" dirty="0">
                <a:solidFill>
                  <a:prstClr val="black"/>
                </a:solidFill>
              </a:rPr>
              <a:t>y URL, en </a:t>
            </a:r>
            <a:r>
              <a:rPr lang="es-ES" dirty="0" smtClean="0">
                <a:solidFill>
                  <a:prstClr val="black"/>
                </a:solidFill>
              </a:rPr>
              <a:t>Safari para </a:t>
            </a:r>
            <a:r>
              <a:rPr lang="es-ES" dirty="0" err="1" smtClean="0">
                <a:solidFill>
                  <a:prstClr val="black"/>
                </a:solidFill>
              </a:rPr>
              <a:t>iOS</a:t>
            </a:r>
            <a:r>
              <a:rPr lang="es-ES" dirty="0" smtClean="0">
                <a:solidFill>
                  <a:prstClr val="black"/>
                </a:solidFill>
              </a:rPr>
              <a:t>, </a:t>
            </a:r>
            <a:r>
              <a:rPr lang="es-ES" dirty="0">
                <a:solidFill>
                  <a:prstClr val="black"/>
                </a:solidFill>
              </a:rPr>
              <a:t>desencadenan un teclado en pantalla específico.</a:t>
            </a:r>
          </a:p>
        </p:txBody>
      </p:sp>
      <p:grpSp>
        <p:nvGrpSpPr>
          <p:cNvPr id="61" name="Grupo 60"/>
          <p:cNvGrpSpPr/>
          <p:nvPr/>
        </p:nvGrpSpPr>
        <p:grpSpPr>
          <a:xfrm>
            <a:off x="872284" y="3906648"/>
            <a:ext cx="1335648" cy="369332"/>
            <a:chOff x="2323125" y="1988025"/>
            <a:chExt cx="1335648" cy="369332"/>
          </a:xfrm>
        </p:grpSpPr>
        <p:sp>
          <p:nvSpPr>
            <p:cNvPr id="63" name="Rectángulo 62"/>
            <p:cNvSpPr/>
            <p:nvPr/>
          </p:nvSpPr>
          <p:spPr>
            <a:xfrm>
              <a:off x="2323125" y="1988025"/>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64" name="Rectángulo 63"/>
            <p:cNvSpPr/>
            <p:nvPr/>
          </p:nvSpPr>
          <p:spPr>
            <a:xfrm>
              <a:off x="3204803" y="1988025"/>
              <a:ext cx="453970" cy="369332"/>
            </a:xfrm>
            <a:prstGeom prst="rect">
              <a:avLst/>
            </a:prstGeom>
          </p:spPr>
          <p:txBody>
            <a:bodyPr wrap="none">
              <a:spAutoFit/>
            </a:bodyPr>
            <a:lstStyle/>
            <a:p>
              <a:pPr defTabSz="457200"/>
              <a:r>
                <a:rPr lang="es-ES" b="1" dirty="0" err="1" smtClean="0">
                  <a:solidFill>
                    <a:prstClr val="black"/>
                  </a:solidFill>
                </a:rPr>
                <a:t>tel</a:t>
              </a:r>
              <a:endParaRPr lang="es-ES" b="1" dirty="0">
                <a:solidFill>
                  <a:prstClr val="black"/>
                </a:solidFill>
              </a:endParaRPr>
            </a:p>
          </p:txBody>
        </p:sp>
        <p:cxnSp>
          <p:nvCxnSpPr>
            <p:cNvPr id="65" name="Conector recto de flecha 64"/>
            <p:cNvCxnSpPr>
              <a:stCxn id="63" idx="3"/>
              <a:endCxn id="64" idx="1"/>
            </p:cNvCxnSpPr>
            <p:nvPr/>
          </p:nvCxnSpPr>
          <p:spPr>
            <a:xfrm>
              <a:off x="2918160" y="2172691"/>
              <a:ext cx="286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4" name="Imagen 23"/>
          <p:cNvPicPr>
            <a:picLocks noChangeAspect="1"/>
          </p:cNvPicPr>
          <p:nvPr/>
        </p:nvPicPr>
        <p:blipFill>
          <a:blip r:embed="rId5">
            <a:clrChange>
              <a:clrFrom>
                <a:srgbClr val="FFFFFF"/>
              </a:clrFrom>
              <a:clrTo>
                <a:srgbClr val="FFFFFF">
                  <a:alpha val="0"/>
                </a:srgbClr>
              </a:clrTo>
            </a:clrChange>
          </a:blip>
          <a:stretch>
            <a:fillRect/>
          </a:stretch>
        </p:blipFill>
        <p:spPr>
          <a:xfrm>
            <a:off x="2783691" y="2682567"/>
            <a:ext cx="2608681" cy="1043473"/>
          </a:xfrm>
          <a:prstGeom prst="rect">
            <a:avLst/>
          </a:prstGeom>
        </p:spPr>
      </p:pic>
      <p:grpSp>
        <p:nvGrpSpPr>
          <p:cNvPr id="32" name="Grupo 31"/>
          <p:cNvGrpSpPr/>
          <p:nvPr/>
        </p:nvGrpSpPr>
        <p:grpSpPr>
          <a:xfrm>
            <a:off x="872284" y="4688495"/>
            <a:ext cx="1662469" cy="369332"/>
            <a:chOff x="2323125" y="1988025"/>
            <a:chExt cx="1662469" cy="369332"/>
          </a:xfrm>
        </p:grpSpPr>
        <p:sp>
          <p:nvSpPr>
            <p:cNvPr id="34" name="Rectángulo 33"/>
            <p:cNvSpPr/>
            <p:nvPr/>
          </p:nvSpPr>
          <p:spPr>
            <a:xfrm>
              <a:off x="2323125" y="1988025"/>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35" name="Rectángulo 34"/>
            <p:cNvSpPr/>
            <p:nvPr/>
          </p:nvSpPr>
          <p:spPr>
            <a:xfrm>
              <a:off x="3204803" y="1988025"/>
              <a:ext cx="780791" cy="369332"/>
            </a:xfrm>
            <a:prstGeom prst="rect">
              <a:avLst/>
            </a:prstGeom>
          </p:spPr>
          <p:txBody>
            <a:bodyPr wrap="none">
              <a:spAutoFit/>
            </a:bodyPr>
            <a:lstStyle/>
            <a:p>
              <a:pPr defTabSz="457200"/>
              <a:r>
                <a:rPr lang="es-ES" b="1" dirty="0" err="1" smtClean="0">
                  <a:solidFill>
                    <a:prstClr val="black"/>
                  </a:solidFill>
                </a:rPr>
                <a:t>search</a:t>
              </a:r>
              <a:endParaRPr lang="es-ES" b="1" dirty="0">
                <a:solidFill>
                  <a:prstClr val="black"/>
                </a:solidFill>
              </a:endParaRPr>
            </a:p>
          </p:txBody>
        </p:sp>
        <p:cxnSp>
          <p:nvCxnSpPr>
            <p:cNvPr id="36" name="Conector recto de flecha 35"/>
            <p:cNvCxnSpPr>
              <a:stCxn id="34" idx="3"/>
              <a:endCxn id="35" idx="1"/>
            </p:cNvCxnSpPr>
            <p:nvPr/>
          </p:nvCxnSpPr>
          <p:spPr>
            <a:xfrm>
              <a:off x="2918160" y="2172691"/>
              <a:ext cx="286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 name="Imagen 3"/>
          <p:cNvPicPr>
            <a:picLocks noChangeAspect="1"/>
          </p:cNvPicPr>
          <p:nvPr/>
        </p:nvPicPr>
        <p:blipFill>
          <a:blip r:embed="rId6">
            <a:clrChange>
              <a:clrFrom>
                <a:srgbClr val="FFFFFF"/>
              </a:clrFrom>
              <a:clrTo>
                <a:srgbClr val="FFFFFF">
                  <a:alpha val="0"/>
                </a:srgbClr>
              </a:clrTo>
            </a:clrChange>
          </a:blip>
          <a:stretch>
            <a:fillRect/>
          </a:stretch>
        </p:blipFill>
        <p:spPr>
          <a:xfrm>
            <a:off x="2644273" y="1500768"/>
            <a:ext cx="2885522" cy="1156644"/>
          </a:xfrm>
          <a:prstGeom prst="rect">
            <a:avLst/>
          </a:prstGeom>
        </p:spPr>
      </p:pic>
      <p:pic>
        <p:nvPicPr>
          <p:cNvPr id="5" name="Imagen 4"/>
          <p:cNvPicPr>
            <a:picLocks noChangeAspect="1"/>
          </p:cNvPicPr>
          <p:nvPr/>
        </p:nvPicPr>
        <p:blipFill>
          <a:blip r:embed="rId7"/>
          <a:stretch>
            <a:fillRect/>
          </a:stretch>
        </p:blipFill>
        <p:spPr>
          <a:xfrm>
            <a:off x="5637013" y="1191299"/>
            <a:ext cx="1952625" cy="1295400"/>
          </a:xfrm>
          <a:prstGeom prst="rect">
            <a:avLst/>
          </a:prstGeom>
        </p:spPr>
      </p:pic>
      <p:pic>
        <p:nvPicPr>
          <p:cNvPr id="6" name="Imagen 5"/>
          <p:cNvPicPr>
            <a:picLocks noChangeAspect="1"/>
          </p:cNvPicPr>
          <p:nvPr/>
        </p:nvPicPr>
        <p:blipFill>
          <a:blip r:embed="rId8"/>
          <a:stretch>
            <a:fillRect/>
          </a:stretch>
        </p:blipFill>
        <p:spPr>
          <a:xfrm>
            <a:off x="5779887" y="3795743"/>
            <a:ext cx="1666875" cy="1095375"/>
          </a:xfrm>
          <a:prstGeom prst="rect">
            <a:avLst/>
          </a:prstGeom>
        </p:spPr>
      </p:pic>
      <p:pic>
        <p:nvPicPr>
          <p:cNvPr id="7" name="Imagen 6"/>
          <p:cNvPicPr>
            <a:picLocks noChangeAspect="1"/>
          </p:cNvPicPr>
          <p:nvPr/>
        </p:nvPicPr>
        <p:blipFill>
          <a:blip r:embed="rId9"/>
          <a:stretch>
            <a:fillRect/>
          </a:stretch>
        </p:blipFill>
        <p:spPr>
          <a:xfrm>
            <a:off x="5681001" y="2486699"/>
            <a:ext cx="1876425" cy="1247775"/>
          </a:xfrm>
          <a:prstGeom prst="rect">
            <a:avLst/>
          </a:prstGeom>
        </p:spPr>
      </p:pic>
      <p:pic>
        <p:nvPicPr>
          <p:cNvPr id="10" name="Imagen 9"/>
          <p:cNvPicPr>
            <a:picLocks noChangeAspect="1"/>
          </p:cNvPicPr>
          <p:nvPr/>
        </p:nvPicPr>
        <p:blipFill>
          <a:blip r:embed="rId10">
            <a:clrChange>
              <a:clrFrom>
                <a:srgbClr val="FFFFFF"/>
              </a:clrFrom>
              <a:clrTo>
                <a:srgbClr val="FFFFFF">
                  <a:alpha val="0"/>
                </a:srgbClr>
              </a:clrTo>
            </a:clrChange>
          </a:blip>
          <a:stretch>
            <a:fillRect/>
          </a:stretch>
        </p:blipFill>
        <p:spPr>
          <a:xfrm>
            <a:off x="2871380" y="4555034"/>
            <a:ext cx="2427179" cy="1868814"/>
          </a:xfrm>
          <a:prstGeom prst="rect">
            <a:avLst/>
          </a:prstGeom>
        </p:spPr>
      </p:pic>
    </p:spTree>
    <p:extLst>
      <p:ext uri="{BB962C8B-B14F-4D97-AF65-F5344CB8AC3E}">
        <p14:creationId xmlns:p14="http://schemas.microsoft.com/office/powerpoint/2010/main" val="1126426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244904"/>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Controles: áreas de texto</a:t>
            </a:r>
            <a:endParaRPr lang="es-ES" sz="3600" b="1" i="1" dirty="0">
              <a:solidFill>
                <a:srgbClr val="04617B"/>
              </a:solidFill>
              <a:effectLst>
                <a:outerShdw blurRad="38100" dist="38100" dir="2700000" algn="tl">
                  <a:srgbClr val="C0C0C0"/>
                </a:outerShdw>
              </a:effectLst>
              <a:latin typeface="Constantia"/>
            </a:endParaRPr>
          </a:p>
        </p:txBody>
      </p:sp>
      <p:sp>
        <p:nvSpPr>
          <p:cNvPr id="7" name="Rectángulo 6"/>
          <p:cNvSpPr/>
          <p:nvPr/>
        </p:nvSpPr>
        <p:spPr>
          <a:xfrm>
            <a:off x="779986" y="1697454"/>
            <a:ext cx="1819523" cy="885747"/>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r>
              <a:rPr lang="es-ES" sz="2400" b="1" dirty="0">
                <a:solidFill>
                  <a:prstClr val="white"/>
                </a:solidFill>
              </a:rPr>
              <a:t>&lt;</a:t>
            </a:r>
            <a:r>
              <a:rPr lang="es-ES" sz="2400" b="1" dirty="0" err="1">
                <a:solidFill>
                  <a:prstClr val="white"/>
                </a:solidFill>
              </a:rPr>
              <a:t>textarea</a:t>
            </a:r>
            <a:r>
              <a:rPr lang="es-ES" sz="2400" b="1" dirty="0">
                <a:solidFill>
                  <a:prstClr val="white"/>
                </a:solidFill>
              </a:rPr>
              <a:t>&gt;</a:t>
            </a:r>
            <a:br>
              <a:rPr lang="es-ES" sz="2400" b="1" dirty="0">
                <a:solidFill>
                  <a:prstClr val="white"/>
                </a:solidFill>
              </a:rPr>
            </a:br>
            <a:r>
              <a:rPr lang="es-ES" sz="2400" b="1" dirty="0" smtClean="0">
                <a:solidFill>
                  <a:prstClr val="white"/>
                </a:solidFill>
              </a:rPr>
              <a:t>&lt;/</a:t>
            </a:r>
            <a:r>
              <a:rPr lang="es-ES" sz="2400" b="1" dirty="0" err="1">
                <a:solidFill>
                  <a:prstClr val="white"/>
                </a:solidFill>
              </a:rPr>
              <a:t>textarea</a:t>
            </a:r>
            <a:r>
              <a:rPr lang="es-ES" sz="2400" b="1" dirty="0">
                <a:solidFill>
                  <a:prstClr val="white"/>
                </a:solidFill>
              </a:rPr>
              <a:t>&gt;</a:t>
            </a:r>
          </a:p>
        </p:txBody>
      </p:sp>
      <p:sp>
        <p:nvSpPr>
          <p:cNvPr id="8" name="CuadroTexto 7"/>
          <p:cNvSpPr txBox="1"/>
          <p:nvPr/>
        </p:nvSpPr>
        <p:spPr>
          <a:xfrm>
            <a:off x="877166" y="3148749"/>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10" name="CuadroTexto 9"/>
          <p:cNvSpPr txBox="1"/>
          <p:nvPr/>
        </p:nvSpPr>
        <p:spPr>
          <a:xfrm>
            <a:off x="6174293" y="1410154"/>
            <a:ext cx="2022990" cy="646331"/>
          </a:xfrm>
          <a:prstGeom prst="rect">
            <a:avLst/>
          </a:prstGeom>
          <a:noFill/>
        </p:spPr>
        <p:txBody>
          <a:bodyPr wrap="none" rtlCol="0">
            <a:spAutoFit/>
          </a:bodyPr>
          <a:lstStyle/>
          <a:p>
            <a:pPr algn="ctr" defTabSz="457200"/>
            <a:r>
              <a:rPr lang="es-ES" dirty="0" smtClean="0">
                <a:solidFill>
                  <a:prstClr val="black"/>
                </a:solidFill>
              </a:rPr>
              <a:t>Área de texto</a:t>
            </a:r>
            <a:br>
              <a:rPr lang="es-ES" dirty="0" smtClean="0">
                <a:solidFill>
                  <a:prstClr val="black"/>
                </a:solidFill>
              </a:rPr>
            </a:br>
            <a:r>
              <a:rPr lang="es-ES" dirty="0" smtClean="0">
                <a:solidFill>
                  <a:prstClr val="black"/>
                </a:solidFill>
              </a:rPr>
              <a:t>(entrada </a:t>
            </a:r>
            <a:r>
              <a:rPr lang="es-ES" dirty="0" err="1" smtClean="0">
                <a:solidFill>
                  <a:prstClr val="black"/>
                </a:solidFill>
              </a:rPr>
              <a:t>multilínea</a:t>
            </a:r>
            <a:r>
              <a:rPr lang="es-ES" dirty="0" smtClean="0">
                <a:solidFill>
                  <a:prstClr val="black"/>
                </a:solidFill>
              </a:rPr>
              <a:t>)</a:t>
            </a:r>
            <a:endParaRPr lang="es-ES" dirty="0">
              <a:solidFill>
                <a:prstClr val="black"/>
              </a:solidFill>
            </a:endParaRPr>
          </a:p>
        </p:txBody>
      </p:sp>
      <p:pic>
        <p:nvPicPr>
          <p:cNvPr id="4" name="Imagen 3"/>
          <p:cNvPicPr>
            <a:picLocks noChangeAspect="1"/>
          </p:cNvPicPr>
          <p:nvPr/>
        </p:nvPicPr>
        <p:blipFill>
          <a:blip r:embed="rId3">
            <a:clrChange>
              <a:clrFrom>
                <a:srgbClr val="FCFEFC"/>
              </a:clrFrom>
              <a:clrTo>
                <a:srgbClr val="FCFEFC">
                  <a:alpha val="0"/>
                </a:srgbClr>
              </a:clrTo>
            </a:clrChange>
          </a:blip>
          <a:stretch>
            <a:fillRect/>
          </a:stretch>
        </p:blipFill>
        <p:spPr>
          <a:xfrm>
            <a:off x="6174293" y="2140327"/>
            <a:ext cx="2419209" cy="1532166"/>
          </a:xfrm>
          <a:prstGeom prst="rect">
            <a:avLst/>
          </a:prstGeom>
        </p:spPr>
      </p:pic>
      <p:sp>
        <p:nvSpPr>
          <p:cNvPr id="11" name="Rectángulo 10"/>
          <p:cNvSpPr/>
          <p:nvPr/>
        </p:nvSpPr>
        <p:spPr>
          <a:xfrm>
            <a:off x="997701" y="3744428"/>
            <a:ext cx="710451" cy="369332"/>
          </a:xfrm>
          <a:prstGeom prst="rect">
            <a:avLst/>
          </a:prstGeom>
        </p:spPr>
        <p:txBody>
          <a:bodyPr wrap="none">
            <a:spAutoFit/>
          </a:bodyPr>
          <a:lstStyle/>
          <a:p>
            <a:pPr defTabSz="457200"/>
            <a:r>
              <a:rPr lang="en-US" b="1" dirty="0">
                <a:solidFill>
                  <a:prstClr val="black"/>
                </a:solidFill>
              </a:rPr>
              <a:t>name</a:t>
            </a:r>
            <a:endParaRPr lang="es-ES" b="1" dirty="0">
              <a:solidFill>
                <a:prstClr val="black"/>
              </a:solidFill>
            </a:endParaRPr>
          </a:p>
        </p:txBody>
      </p:sp>
      <p:sp>
        <p:nvSpPr>
          <p:cNvPr id="12" name="Rectángulo 11"/>
          <p:cNvSpPr/>
          <p:nvPr/>
        </p:nvSpPr>
        <p:spPr>
          <a:xfrm>
            <a:off x="1307772" y="5161800"/>
            <a:ext cx="541495" cy="369332"/>
          </a:xfrm>
          <a:prstGeom prst="rect">
            <a:avLst/>
          </a:prstGeom>
        </p:spPr>
        <p:txBody>
          <a:bodyPr wrap="none">
            <a:spAutoFit/>
          </a:bodyPr>
          <a:lstStyle/>
          <a:p>
            <a:pPr defTabSz="457200"/>
            <a:r>
              <a:rPr lang="en-US" b="1" dirty="0">
                <a:solidFill>
                  <a:prstClr val="black"/>
                </a:solidFill>
              </a:rPr>
              <a:t>cols</a:t>
            </a:r>
            <a:endParaRPr lang="es-ES" b="1" dirty="0">
              <a:solidFill>
                <a:prstClr val="black"/>
              </a:solidFill>
            </a:endParaRPr>
          </a:p>
        </p:txBody>
      </p:sp>
      <p:sp>
        <p:nvSpPr>
          <p:cNvPr id="13" name="Rectángulo 12"/>
          <p:cNvSpPr/>
          <p:nvPr/>
        </p:nvSpPr>
        <p:spPr>
          <a:xfrm>
            <a:off x="1307772" y="5787733"/>
            <a:ext cx="628826" cy="369332"/>
          </a:xfrm>
          <a:prstGeom prst="rect">
            <a:avLst/>
          </a:prstGeom>
        </p:spPr>
        <p:txBody>
          <a:bodyPr wrap="none">
            <a:spAutoFit/>
          </a:bodyPr>
          <a:lstStyle/>
          <a:p>
            <a:pPr defTabSz="457200"/>
            <a:r>
              <a:rPr lang="en-US" b="1" dirty="0">
                <a:solidFill>
                  <a:prstClr val="black"/>
                </a:solidFill>
              </a:rPr>
              <a:t>rows</a:t>
            </a:r>
            <a:endParaRPr lang="es-ES" b="1" dirty="0">
              <a:solidFill>
                <a:prstClr val="black"/>
              </a:solidFill>
            </a:endParaRPr>
          </a:p>
        </p:txBody>
      </p:sp>
      <p:sp>
        <p:nvSpPr>
          <p:cNvPr id="20" name="CuadroTexto 19"/>
          <p:cNvSpPr txBox="1"/>
          <p:nvPr/>
        </p:nvSpPr>
        <p:spPr>
          <a:xfrm>
            <a:off x="2685081" y="3473611"/>
            <a:ext cx="3023388" cy="923330"/>
          </a:xfrm>
          <a:prstGeom prst="rect">
            <a:avLst/>
          </a:prstGeom>
          <a:noFill/>
        </p:spPr>
        <p:txBody>
          <a:bodyPr wrap="square" rtlCol="0">
            <a:spAutoFit/>
          </a:bodyPr>
          <a:lstStyle/>
          <a:p>
            <a:pPr defTabSz="457200"/>
            <a:r>
              <a:rPr lang="es-ES" dirty="0" smtClean="0">
                <a:solidFill>
                  <a:prstClr val="black"/>
                </a:solidFill>
              </a:rPr>
              <a:t>Nombre único que todos los controles tienen que tener de cara al </a:t>
            </a:r>
            <a:r>
              <a:rPr lang="en-US" dirty="0" smtClean="0">
                <a:solidFill>
                  <a:prstClr val="black"/>
                </a:solidFill>
              </a:rPr>
              <a:t>script del </a:t>
            </a:r>
            <a:r>
              <a:rPr lang="es-ES" dirty="0" smtClean="0">
                <a:solidFill>
                  <a:prstClr val="black"/>
                </a:solidFill>
              </a:rPr>
              <a:t>lado servidor</a:t>
            </a:r>
            <a:endParaRPr lang="es-ES" dirty="0">
              <a:solidFill>
                <a:prstClr val="black"/>
              </a:solidFill>
            </a:endParaRPr>
          </a:p>
        </p:txBody>
      </p:sp>
      <p:sp>
        <p:nvSpPr>
          <p:cNvPr id="16" name="CuadroTexto 15"/>
          <p:cNvSpPr txBox="1"/>
          <p:nvPr/>
        </p:nvSpPr>
        <p:spPr>
          <a:xfrm>
            <a:off x="3012485" y="5023300"/>
            <a:ext cx="5581018" cy="646331"/>
          </a:xfrm>
          <a:prstGeom prst="rect">
            <a:avLst/>
          </a:prstGeom>
          <a:noFill/>
        </p:spPr>
        <p:txBody>
          <a:bodyPr wrap="square" rtlCol="0">
            <a:spAutoFit/>
          </a:bodyPr>
          <a:lstStyle/>
          <a:p>
            <a:pPr defTabSz="457200"/>
            <a:r>
              <a:rPr lang="es-ES" dirty="0" smtClean="0">
                <a:solidFill>
                  <a:prstClr val="black"/>
                </a:solidFill>
              </a:rPr>
              <a:t>anchura en número de caracteres (por línea) que pueden incluirse en el área de texto sin necesidad de </a:t>
            </a:r>
            <a:r>
              <a:rPr lang="en-US" dirty="0" smtClean="0">
                <a:solidFill>
                  <a:prstClr val="black"/>
                </a:solidFill>
              </a:rPr>
              <a:t>scrolling.</a:t>
            </a:r>
            <a:endParaRPr lang="es-ES" dirty="0">
              <a:solidFill>
                <a:prstClr val="black"/>
              </a:solidFill>
            </a:endParaRPr>
          </a:p>
        </p:txBody>
      </p:sp>
      <p:sp>
        <p:nvSpPr>
          <p:cNvPr id="22" name="CuadroTexto 21"/>
          <p:cNvSpPr txBox="1"/>
          <p:nvPr/>
        </p:nvSpPr>
        <p:spPr>
          <a:xfrm>
            <a:off x="2995152" y="5652385"/>
            <a:ext cx="4871360" cy="646331"/>
          </a:xfrm>
          <a:prstGeom prst="rect">
            <a:avLst/>
          </a:prstGeom>
          <a:noFill/>
        </p:spPr>
        <p:txBody>
          <a:bodyPr wrap="square" rtlCol="0">
            <a:spAutoFit/>
          </a:bodyPr>
          <a:lstStyle/>
          <a:p>
            <a:pPr defTabSz="457200"/>
            <a:r>
              <a:rPr lang="es-ES" dirty="0" smtClean="0">
                <a:solidFill>
                  <a:prstClr val="black"/>
                </a:solidFill>
              </a:rPr>
              <a:t>número de líneas (filas) que pueden incluirse en el área de texto sin necesidad de </a:t>
            </a:r>
            <a:r>
              <a:rPr lang="en-US" dirty="0" smtClean="0">
                <a:solidFill>
                  <a:prstClr val="black"/>
                </a:solidFill>
              </a:rPr>
              <a:t>scrolling.</a:t>
            </a:r>
            <a:endParaRPr lang="es-ES" dirty="0">
              <a:solidFill>
                <a:prstClr val="black"/>
              </a:solidFill>
            </a:endParaRPr>
          </a:p>
        </p:txBody>
      </p:sp>
      <p:cxnSp>
        <p:nvCxnSpPr>
          <p:cNvPr id="24" name="Conector recto de flecha 23"/>
          <p:cNvCxnSpPr>
            <a:stCxn id="11" idx="3"/>
            <a:endCxn id="20" idx="1"/>
          </p:cNvCxnSpPr>
          <p:nvPr/>
        </p:nvCxnSpPr>
        <p:spPr>
          <a:xfrm>
            <a:off x="1708152" y="3929094"/>
            <a:ext cx="976929" cy="6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stCxn id="12" idx="3"/>
            <a:endCxn id="16" idx="1"/>
          </p:cNvCxnSpPr>
          <p:nvPr/>
        </p:nvCxnSpPr>
        <p:spPr>
          <a:xfrm>
            <a:off x="1849267" y="5346466"/>
            <a:ext cx="1163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a:stCxn id="13" idx="3"/>
            <a:endCxn id="22" idx="1"/>
          </p:cNvCxnSpPr>
          <p:nvPr/>
        </p:nvCxnSpPr>
        <p:spPr>
          <a:xfrm>
            <a:off x="1936598" y="5972399"/>
            <a:ext cx="1058554" cy="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3225598" y="1692806"/>
            <a:ext cx="1908105" cy="1200329"/>
          </a:xfrm>
          <a:prstGeom prst="rect">
            <a:avLst/>
          </a:prstGeom>
        </p:spPr>
        <p:txBody>
          <a:bodyPr wrap="square">
            <a:spAutoFit/>
          </a:bodyPr>
          <a:lstStyle/>
          <a:p>
            <a:pPr algn="ctr" defTabSz="457200"/>
            <a:r>
              <a:rPr lang="es-ES" dirty="0">
                <a:solidFill>
                  <a:prstClr val="black"/>
                </a:solidFill>
              </a:rPr>
              <a:t>&lt;</a:t>
            </a:r>
            <a:r>
              <a:rPr lang="es-ES" dirty="0" err="1" smtClean="0">
                <a:solidFill>
                  <a:prstClr val="black"/>
                </a:solidFill>
              </a:rPr>
              <a:t>textarea</a:t>
            </a:r>
            <a:r>
              <a:rPr lang="es-ES" dirty="0" smtClean="0">
                <a:solidFill>
                  <a:prstClr val="black"/>
                </a:solidFill>
              </a:rPr>
              <a:t>&gt;</a:t>
            </a:r>
            <a:br>
              <a:rPr lang="es-ES" dirty="0" smtClean="0">
                <a:solidFill>
                  <a:prstClr val="black"/>
                </a:solidFill>
              </a:rPr>
            </a:br>
            <a:r>
              <a:rPr lang="es-ES" dirty="0" smtClean="0">
                <a:solidFill>
                  <a:prstClr val="black"/>
                </a:solidFill>
              </a:rPr>
              <a:t>valor </a:t>
            </a:r>
            <a:r>
              <a:rPr lang="es-ES" dirty="0">
                <a:solidFill>
                  <a:prstClr val="black"/>
                </a:solidFill>
              </a:rPr>
              <a:t>por </a:t>
            </a:r>
            <a:r>
              <a:rPr lang="es-ES" dirty="0" smtClean="0">
                <a:solidFill>
                  <a:prstClr val="black"/>
                </a:solidFill>
              </a:rPr>
              <a:t>defecto</a:t>
            </a:r>
          </a:p>
          <a:p>
            <a:pPr algn="ctr" defTabSz="457200"/>
            <a:r>
              <a:rPr lang="es-ES" dirty="0" smtClean="0">
                <a:solidFill>
                  <a:prstClr val="black"/>
                </a:solidFill>
              </a:rPr>
              <a:t>(</a:t>
            </a:r>
            <a:r>
              <a:rPr lang="es-ES" dirty="0">
                <a:solidFill>
                  <a:prstClr val="black"/>
                </a:solidFill>
              </a:rPr>
              <a:t>opcional</a:t>
            </a:r>
            <a:r>
              <a:rPr lang="es-ES" dirty="0" smtClean="0">
                <a:solidFill>
                  <a:prstClr val="black"/>
                </a:solidFill>
              </a:rPr>
              <a:t>)</a:t>
            </a:r>
            <a:br>
              <a:rPr lang="es-ES" dirty="0" smtClean="0">
                <a:solidFill>
                  <a:prstClr val="black"/>
                </a:solidFill>
              </a:rPr>
            </a:br>
            <a:r>
              <a:rPr lang="es-ES" dirty="0" smtClean="0">
                <a:solidFill>
                  <a:prstClr val="black"/>
                </a:solidFill>
              </a:rPr>
              <a:t>&lt;/</a:t>
            </a:r>
            <a:r>
              <a:rPr lang="es-ES" dirty="0" err="1">
                <a:solidFill>
                  <a:prstClr val="black"/>
                </a:solidFill>
              </a:rPr>
              <a:t>textarea</a:t>
            </a:r>
            <a:r>
              <a:rPr lang="es-ES" dirty="0">
                <a:solidFill>
                  <a:prstClr val="black"/>
                </a:solidFill>
              </a:rPr>
              <a:t>&gt;</a:t>
            </a:r>
          </a:p>
        </p:txBody>
      </p:sp>
      <p:sp>
        <p:nvSpPr>
          <p:cNvPr id="23" name="CuadroTexto 22"/>
          <p:cNvSpPr txBox="1"/>
          <p:nvPr/>
        </p:nvSpPr>
        <p:spPr>
          <a:xfrm>
            <a:off x="1413012" y="4550300"/>
            <a:ext cx="1667764" cy="369332"/>
          </a:xfrm>
          <a:prstGeom prst="rect">
            <a:avLst/>
          </a:prstGeom>
          <a:noFill/>
        </p:spPr>
        <p:txBody>
          <a:bodyPr wrap="none" rtlCol="0">
            <a:spAutoFit/>
          </a:bodyPr>
          <a:lstStyle/>
          <a:p>
            <a:pPr defTabSz="457200"/>
            <a:r>
              <a:rPr lang="es-ES" dirty="0" smtClean="0">
                <a:solidFill>
                  <a:prstClr val="black"/>
                </a:solidFill>
              </a:rPr>
              <a:t>Descontinuados</a:t>
            </a:r>
            <a:endParaRPr lang="es-ES" dirty="0">
              <a:solidFill>
                <a:prstClr val="black"/>
              </a:solidFill>
            </a:endParaRPr>
          </a:p>
        </p:txBody>
      </p:sp>
      <p:sp>
        <p:nvSpPr>
          <p:cNvPr id="25" name="Rectángulo 24"/>
          <p:cNvSpPr/>
          <p:nvPr/>
        </p:nvSpPr>
        <p:spPr>
          <a:xfrm>
            <a:off x="1307771" y="4581607"/>
            <a:ext cx="7285731" cy="1813518"/>
          </a:xfrm>
          <a:prstGeom prst="rect">
            <a:avLst/>
          </a:prstGeom>
          <a:solidFill>
            <a:srgbClr val="AAAB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Tree>
    <p:extLst>
      <p:ext uri="{BB962C8B-B14F-4D97-AF65-F5344CB8AC3E}">
        <p14:creationId xmlns:p14="http://schemas.microsoft.com/office/powerpoint/2010/main" val="1311999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118998"/>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Controles: botones</a:t>
            </a:r>
            <a:endParaRPr lang="es-ES" sz="3600" b="1" i="1" dirty="0">
              <a:solidFill>
                <a:srgbClr val="04617B"/>
              </a:solidFill>
              <a:effectLst>
                <a:outerShdw blurRad="38100" dist="38100" dir="2700000" algn="tl">
                  <a:srgbClr val="C0C0C0"/>
                </a:outerShdw>
              </a:effectLst>
              <a:latin typeface="Constantia"/>
            </a:endParaRPr>
          </a:p>
        </p:txBody>
      </p:sp>
      <p:sp>
        <p:nvSpPr>
          <p:cNvPr id="5" name="CuadroTexto 4"/>
          <p:cNvSpPr txBox="1"/>
          <p:nvPr/>
        </p:nvSpPr>
        <p:spPr>
          <a:xfrm>
            <a:off x="1473246" y="4510805"/>
            <a:ext cx="525272" cy="369332"/>
          </a:xfrm>
          <a:prstGeom prst="rect">
            <a:avLst/>
          </a:prstGeom>
          <a:noFill/>
        </p:spPr>
        <p:txBody>
          <a:bodyPr wrap="none" rtlCol="0">
            <a:spAutoFit/>
          </a:bodyPr>
          <a:lstStyle/>
          <a:p>
            <a:pPr defTabSz="457200"/>
            <a:r>
              <a:rPr lang="es-ES" b="1" dirty="0" err="1" smtClean="0">
                <a:solidFill>
                  <a:prstClr val="black"/>
                </a:solidFill>
              </a:rPr>
              <a:t>size</a:t>
            </a:r>
            <a:endParaRPr lang="es-ES" b="1" dirty="0">
              <a:solidFill>
                <a:prstClr val="black"/>
              </a:solidFill>
            </a:endParaRPr>
          </a:p>
        </p:txBody>
      </p:sp>
      <p:sp>
        <p:nvSpPr>
          <p:cNvPr id="12" name="CuadroTexto 11"/>
          <p:cNvSpPr txBox="1"/>
          <p:nvPr/>
        </p:nvSpPr>
        <p:spPr>
          <a:xfrm>
            <a:off x="764082" y="2611883"/>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25" name="CuadroTexto 24"/>
          <p:cNvSpPr txBox="1"/>
          <p:nvPr/>
        </p:nvSpPr>
        <p:spPr>
          <a:xfrm>
            <a:off x="7091470" y="1131735"/>
            <a:ext cx="741870" cy="369332"/>
          </a:xfrm>
          <a:prstGeom prst="rect">
            <a:avLst/>
          </a:prstGeom>
          <a:noFill/>
        </p:spPr>
        <p:txBody>
          <a:bodyPr wrap="none" rtlCol="0">
            <a:spAutoFit/>
          </a:bodyPr>
          <a:lstStyle/>
          <a:p>
            <a:pPr defTabSz="457200"/>
            <a:r>
              <a:rPr lang="es-ES" dirty="0" smtClean="0">
                <a:solidFill>
                  <a:prstClr val="black"/>
                </a:solidFill>
              </a:rPr>
              <a:t>Botón</a:t>
            </a:r>
            <a:endParaRPr lang="es-ES" dirty="0">
              <a:solidFill>
                <a:prstClr val="black"/>
              </a:solidFill>
            </a:endParaRPr>
          </a:p>
        </p:txBody>
      </p:sp>
      <p:sp>
        <p:nvSpPr>
          <p:cNvPr id="32" name="Rectángulo 31"/>
          <p:cNvSpPr/>
          <p:nvPr/>
        </p:nvSpPr>
        <p:spPr>
          <a:xfrm>
            <a:off x="1325578" y="3119732"/>
            <a:ext cx="666977" cy="369332"/>
          </a:xfrm>
          <a:prstGeom prst="rect">
            <a:avLst/>
          </a:prstGeom>
        </p:spPr>
        <p:txBody>
          <a:bodyPr wrap="none">
            <a:spAutoFit/>
          </a:bodyPr>
          <a:lstStyle/>
          <a:p>
            <a:pPr defTabSz="457200"/>
            <a:r>
              <a:rPr lang="es-ES" b="1" dirty="0" err="1" smtClean="0">
                <a:solidFill>
                  <a:prstClr val="black"/>
                </a:solidFill>
              </a:rPr>
              <a:t>value</a:t>
            </a:r>
            <a:endParaRPr lang="es-ES" b="1" dirty="0">
              <a:solidFill>
                <a:prstClr val="black"/>
              </a:solidFill>
            </a:endParaRPr>
          </a:p>
        </p:txBody>
      </p:sp>
      <p:sp>
        <p:nvSpPr>
          <p:cNvPr id="34" name="CuadroTexto 33"/>
          <p:cNvSpPr txBox="1"/>
          <p:nvPr/>
        </p:nvSpPr>
        <p:spPr>
          <a:xfrm>
            <a:off x="2896224" y="4372329"/>
            <a:ext cx="4123616" cy="646331"/>
          </a:xfrm>
          <a:prstGeom prst="rect">
            <a:avLst/>
          </a:prstGeom>
          <a:noFill/>
        </p:spPr>
        <p:txBody>
          <a:bodyPr wrap="square" rtlCol="0">
            <a:spAutoFit/>
          </a:bodyPr>
          <a:lstStyle/>
          <a:p>
            <a:pPr defTabSz="457200"/>
            <a:r>
              <a:rPr lang="es-ES" dirty="0" smtClean="0">
                <a:solidFill>
                  <a:prstClr val="black"/>
                </a:solidFill>
              </a:rPr>
              <a:t>Tamaño en </a:t>
            </a:r>
            <a:r>
              <a:rPr lang="en-US" i="1" dirty="0" smtClean="0">
                <a:solidFill>
                  <a:prstClr val="black"/>
                </a:solidFill>
              </a:rPr>
              <a:t>pixels</a:t>
            </a:r>
            <a:r>
              <a:rPr lang="es-ES" dirty="0" smtClean="0">
                <a:solidFill>
                  <a:prstClr val="black"/>
                </a:solidFill>
              </a:rPr>
              <a:t>. Por defecto se adapta al tamaño de </a:t>
            </a:r>
            <a:r>
              <a:rPr lang="en-US" dirty="0" smtClean="0">
                <a:solidFill>
                  <a:prstClr val="black"/>
                </a:solidFill>
              </a:rPr>
              <a:t>value</a:t>
            </a:r>
            <a:endParaRPr lang="en-US" dirty="0">
              <a:solidFill>
                <a:prstClr val="black"/>
              </a:solidFill>
            </a:endParaRPr>
          </a:p>
        </p:txBody>
      </p:sp>
      <p:cxnSp>
        <p:nvCxnSpPr>
          <p:cNvPr id="41" name="Conector recto de flecha 40"/>
          <p:cNvCxnSpPr>
            <a:stCxn id="5" idx="3"/>
            <a:endCxn id="34" idx="1"/>
          </p:cNvCxnSpPr>
          <p:nvPr/>
        </p:nvCxnSpPr>
        <p:spPr>
          <a:xfrm>
            <a:off x="1998518" y="4695471"/>
            <a:ext cx="897706" cy="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2814708" y="2541438"/>
            <a:ext cx="4834826" cy="923330"/>
          </a:xfrm>
          <a:prstGeom prst="rect">
            <a:avLst/>
          </a:prstGeom>
          <a:noFill/>
        </p:spPr>
        <p:txBody>
          <a:bodyPr wrap="square" rtlCol="0">
            <a:spAutoFit/>
          </a:bodyPr>
          <a:lstStyle/>
          <a:p>
            <a:pPr defTabSz="457200"/>
            <a:r>
              <a:rPr lang="es-ES" dirty="0" smtClean="0">
                <a:solidFill>
                  <a:prstClr val="black"/>
                </a:solidFill>
              </a:rPr>
              <a:t>valor que aparece en el botón y que será devuelto por el control al enviar el formulario.</a:t>
            </a:r>
            <a:br>
              <a:rPr lang="es-ES" dirty="0" smtClean="0">
                <a:solidFill>
                  <a:prstClr val="black"/>
                </a:solidFill>
              </a:rPr>
            </a:br>
            <a:r>
              <a:rPr lang="es-ES" dirty="0" smtClean="0">
                <a:solidFill>
                  <a:prstClr val="black"/>
                </a:solidFill>
              </a:rPr>
              <a:t>Por defecto vale </a:t>
            </a:r>
            <a:r>
              <a:rPr lang="en-US" b="1" i="1" dirty="0" smtClean="0">
                <a:solidFill>
                  <a:prstClr val="black"/>
                </a:solidFill>
              </a:rPr>
              <a:t>submit </a:t>
            </a:r>
            <a:r>
              <a:rPr lang="en-US" dirty="0" smtClean="0">
                <a:solidFill>
                  <a:prstClr val="black"/>
                </a:solidFill>
              </a:rPr>
              <a:t>o</a:t>
            </a:r>
            <a:r>
              <a:rPr lang="en-US" b="1" i="1" dirty="0" smtClean="0">
                <a:solidFill>
                  <a:prstClr val="black"/>
                </a:solidFill>
              </a:rPr>
              <a:t> reset</a:t>
            </a:r>
            <a:endParaRPr lang="en-US" b="1" i="1" dirty="0">
              <a:solidFill>
                <a:prstClr val="black"/>
              </a:solidFill>
            </a:endParaRPr>
          </a:p>
        </p:txBody>
      </p:sp>
      <p:cxnSp>
        <p:nvCxnSpPr>
          <p:cNvPr id="48" name="Conector recto de flecha 47"/>
          <p:cNvCxnSpPr>
            <a:stCxn id="32" idx="3"/>
            <a:endCxn id="46" idx="1"/>
          </p:cNvCxnSpPr>
          <p:nvPr/>
        </p:nvCxnSpPr>
        <p:spPr>
          <a:xfrm flipV="1">
            <a:off x="1992555" y="3003103"/>
            <a:ext cx="822153" cy="301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3466390" y="3623481"/>
            <a:ext cx="4051109"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&lt;input type="submit" value</a:t>
            </a:r>
            <a:r>
              <a:rPr lang="en-US" sz="1400" dirty="0" smtClean="0">
                <a:solidFill>
                  <a:prstClr val="black"/>
                </a:solidFill>
                <a:latin typeface="Courier New" panose="02070309020205020404" pitchFamily="49" charset="0"/>
                <a:cs typeface="Courier New" panose="02070309020205020404" pitchFamily="49" charset="0"/>
              </a:rPr>
              <a:t>=“</a:t>
            </a:r>
            <a:r>
              <a:rPr lang="es-ES" sz="1400" dirty="0" smtClean="0">
                <a:solidFill>
                  <a:prstClr val="black"/>
                </a:solidFill>
                <a:latin typeface="Courier New" panose="02070309020205020404" pitchFamily="49" charset="0"/>
                <a:cs typeface="Courier New" panose="02070309020205020404" pitchFamily="49" charset="0"/>
              </a:rPr>
              <a:t>Enviar</a:t>
            </a:r>
            <a:r>
              <a:rPr lang="en-US" sz="1400" dirty="0" smtClean="0">
                <a:solidFill>
                  <a:prstClr val="black"/>
                </a:solidFill>
                <a:latin typeface="Courier New" panose="02070309020205020404" pitchFamily="49" charset="0"/>
                <a:cs typeface="Courier New" panose="02070309020205020404" pitchFamily="49" charset="0"/>
              </a:rPr>
              <a:t>"&gt;</a:t>
            </a:r>
            <a:endParaRPr lang="en-US" sz="1400" dirty="0">
              <a:solidFill>
                <a:prstClr val="black"/>
              </a:solidFill>
              <a:latin typeface="Courier New" panose="02070309020205020404" pitchFamily="49" charset="0"/>
              <a:cs typeface="Courier New" panose="02070309020205020404" pitchFamily="49" charset="0"/>
            </a:endParaRPr>
          </a:p>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&lt;input type="reset" value</a:t>
            </a:r>
            <a:r>
              <a:rPr lang="en-US" sz="1400" dirty="0" smtClean="0">
                <a:solidFill>
                  <a:prstClr val="black"/>
                </a:solidFill>
                <a:latin typeface="Courier New" panose="02070309020205020404" pitchFamily="49" charset="0"/>
                <a:cs typeface="Courier New" panose="02070309020205020404" pitchFamily="49" charset="0"/>
              </a:rPr>
              <a:t>=“</a:t>
            </a:r>
            <a:r>
              <a:rPr lang="es-ES" sz="1400" dirty="0" smtClean="0">
                <a:solidFill>
                  <a:prstClr val="black"/>
                </a:solidFill>
                <a:latin typeface="Courier New" panose="02070309020205020404" pitchFamily="49" charset="0"/>
                <a:cs typeface="Courier New" panose="02070309020205020404" pitchFamily="49" charset="0"/>
              </a:rPr>
              <a:t>Borrar</a:t>
            </a:r>
            <a:r>
              <a:rPr lang="en-US" sz="1400" dirty="0" smtClean="0">
                <a:solidFill>
                  <a:prstClr val="black"/>
                </a:solidFill>
                <a:latin typeface="Courier New" panose="02070309020205020404" pitchFamily="49" charset="0"/>
                <a:cs typeface="Courier New" panose="02070309020205020404" pitchFamily="49" charset="0"/>
              </a:rPr>
              <a:t>"&gt;</a:t>
            </a:r>
            <a:endParaRPr lang="es-ES" sz="1400" dirty="0">
              <a:solidFill>
                <a:prstClr val="black"/>
              </a:solidFill>
              <a:latin typeface="Courier New" panose="02070309020205020404" pitchFamily="49" charset="0"/>
              <a:cs typeface="Courier New" panose="02070309020205020404" pitchFamily="49" charset="0"/>
            </a:endParaRPr>
          </a:p>
        </p:txBody>
      </p:sp>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6814705" y="1516807"/>
            <a:ext cx="1295400" cy="495300"/>
          </a:xfrm>
          <a:prstGeom prst="rect">
            <a:avLst/>
          </a:prstGeom>
        </p:spPr>
      </p:pic>
      <p:pic>
        <p:nvPicPr>
          <p:cNvPr id="6" name="Imagen 5"/>
          <p:cNvPicPr>
            <a:picLocks noChangeAspect="1"/>
          </p:cNvPicPr>
          <p:nvPr/>
        </p:nvPicPr>
        <p:blipFill>
          <a:blip r:embed="rId4">
            <a:clrChange>
              <a:clrFrom>
                <a:srgbClr val="FFFFFF"/>
              </a:clrFrom>
              <a:clrTo>
                <a:srgbClr val="FFFFFF">
                  <a:alpha val="0"/>
                </a:srgbClr>
              </a:clrTo>
            </a:clrChange>
          </a:blip>
          <a:stretch>
            <a:fillRect/>
          </a:stretch>
        </p:blipFill>
        <p:spPr>
          <a:xfrm>
            <a:off x="706802" y="5139137"/>
            <a:ext cx="893345" cy="536007"/>
          </a:xfrm>
          <a:prstGeom prst="rect">
            <a:avLst/>
          </a:prstGeom>
        </p:spPr>
      </p:pic>
      <p:pic>
        <p:nvPicPr>
          <p:cNvPr id="7" name="Imagen 6"/>
          <p:cNvPicPr>
            <a:picLocks noChangeAspect="1"/>
          </p:cNvPicPr>
          <p:nvPr/>
        </p:nvPicPr>
        <p:blipFill>
          <a:blip r:embed="rId5">
            <a:clrChange>
              <a:clrFrom>
                <a:srgbClr val="FFFFFF"/>
              </a:clrFrom>
              <a:clrTo>
                <a:srgbClr val="FFFFFF">
                  <a:alpha val="0"/>
                </a:srgbClr>
              </a:clrTo>
            </a:clrChange>
          </a:blip>
          <a:stretch>
            <a:fillRect/>
          </a:stretch>
        </p:blipFill>
        <p:spPr>
          <a:xfrm>
            <a:off x="706802" y="5666293"/>
            <a:ext cx="812452" cy="440652"/>
          </a:xfrm>
          <a:prstGeom prst="rect">
            <a:avLst/>
          </a:prstGeom>
        </p:spPr>
      </p:pic>
      <p:sp>
        <p:nvSpPr>
          <p:cNvPr id="8" name="CuadroTexto 7"/>
          <p:cNvSpPr txBox="1"/>
          <p:nvPr/>
        </p:nvSpPr>
        <p:spPr>
          <a:xfrm>
            <a:off x="1664744" y="5146752"/>
            <a:ext cx="7030079" cy="646331"/>
          </a:xfrm>
          <a:prstGeom prst="rect">
            <a:avLst/>
          </a:prstGeom>
          <a:noFill/>
        </p:spPr>
        <p:txBody>
          <a:bodyPr wrap="square" rtlCol="0">
            <a:spAutoFit/>
          </a:bodyPr>
          <a:lstStyle/>
          <a:p>
            <a:pPr defTabSz="457200"/>
            <a:r>
              <a:rPr lang="es-ES" dirty="0" smtClean="0">
                <a:solidFill>
                  <a:prstClr val="black"/>
                </a:solidFill>
              </a:rPr>
              <a:t>ejecuta la aplicación por defecto correspondiente al atributo </a:t>
            </a:r>
            <a:r>
              <a:rPr lang="es-ES" dirty="0" err="1" smtClean="0">
                <a:solidFill>
                  <a:prstClr val="black"/>
                </a:solidFill>
              </a:rPr>
              <a:t>action</a:t>
            </a:r>
            <a:r>
              <a:rPr lang="es-ES" dirty="0" smtClean="0">
                <a:solidFill>
                  <a:prstClr val="black"/>
                </a:solidFill>
              </a:rPr>
              <a:t> del formulario (un enlace </a:t>
            </a:r>
            <a:r>
              <a:rPr lang="es-ES" dirty="0" err="1" smtClean="0">
                <a:solidFill>
                  <a:prstClr val="black"/>
                </a:solidFill>
              </a:rPr>
              <a:t>mailto</a:t>
            </a:r>
            <a:r>
              <a:rPr lang="es-ES" dirty="0" smtClean="0">
                <a:solidFill>
                  <a:prstClr val="black"/>
                </a:solidFill>
              </a:rPr>
              <a:t> o la URL de un servidor dinámico)</a:t>
            </a:r>
            <a:endParaRPr lang="es-ES" dirty="0">
              <a:solidFill>
                <a:prstClr val="black"/>
              </a:solidFill>
            </a:endParaRPr>
          </a:p>
        </p:txBody>
      </p:sp>
      <p:sp>
        <p:nvSpPr>
          <p:cNvPr id="9" name="CuadroTexto 8"/>
          <p:cNvSpPr txBox="1"/>
          <p:nvPr/>
        </p:nvSpPr>
        <p:spPr>
          <a:xfrm>
            <a:off x="1664744" y="5769879"/>
            <a:ext cx="5862987" cy="369332"/>
          </a:xfrm>
          <a:prstGeom prst="rect">
            <a:avLst/>
          </a:prstGeom>
          <a:noFill/>
        </p:spPr>
        <p:txBody>
          <a:bodyPr wrap="square" rtlCol="0">
            <a:spAutoFit/>
          </a:bodyPr>
          <a:lstStyle/>
          <a:p>
            <a:pPr defTabSz="457200"/>
            <a:r>
              <a:rPr lang="es-ES" dirty="0" smtClean="0">
                <a:solidFill>
                  <a:prstClr val="black"/>
                </a:solidFill>
              </a:rPr>
              <a:t>elimina toda la información introducida en el formulario</a:t>
            </a:r>
            <a:endParaRPr lang="es-ES" dirty="0">
              <a:solidFill>
                <a:prstClr val="black"/>
              </a:solidFill>
            </a:endParaRPr>
          </a:p>
        </p:txBody>
      </p:sp>
      <p:grpSp>
        <p:nvGrpSpPr>
          <p:cNvPr id="31" name="Grupo 30"/>
          <p:cNvGrpSpPr/>
          <p:nvPr/>
        </p:nvGrpSpPr>
        <p:grpSpPr>
          <a:xfrm>
            <a:off x="723855" y="1229216"/>
            <a:ext cx="3255286" cy="461665"/>
            <a:chOff x="719035" y="1361286"/>
            <a:chExt cx="3255286" cy="461665"/>
          </a:xfrm>
        </p:grpSpPr>
        <p:sp>
          <p:nvSpPr>
            <p:cNvPr id="33" name="Rectángulo 32"/>
            <p:cNvSpPr/>
            <p:nvPr/>
          </p:nvSpPr>
          <p:spPr>
            <a:xfrm>
              <a:off x="719035" y="1361286"/>
              <a:ext cx="1178161"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35" name="Rectángulo 34"/>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36" name="Rectángulo 35"/>
            <p:cNvSpPr/>
            <p:nvPr/>
          </p:nvSpPr>
          <p:spPr>
            <a:xfrm>
              <a:off x="3150056" y="1439742"/>
              <a:ext cx="824265" cy="369332"/>
            </a:xfrm>
            <a:prstGeom prst="rect">
              <a:avLst/>
            </a:prstGeom>
          </p:spPr>
          <p:txBody>
            <a:bodyPr wrap="none">
              <a:spAutoFit/>
            </a:bodyPr>
            <a:lstStyle/>
            <a:p>
              <a:pPr defTabSz="457200"/>
              <a:r>
                <a:rPr lang="es-ES" b="1" dirty="0" err="1" smtClean="0">
                  <a:solidFill>
                    <a:prstClr val="black"/>
                  </a:solidFill>
                </a:rPr>
                <a:t>submit</a:t>
              </a:r>
              <a:endParaRPr lang="es-ES" b="1" dirty="0" smtClean="0">
                <a:solidFill>
                  <a:prstClr val="black"/>
                </a:solidFill>
              </a:endParaRPr>
            </a:p>
          </p:txBody>
        </p:sp>
        <p:cxnSp>
          <p:nvCxnSpPr>
            <p:cNvPr id="37" name="Conector recto de flecha 36"/>
            <p:cNvCxnSpPr>
              <a:stCxn id="35" idx="3"/>
              <a:endCxn id="36"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Grupo 37"/>
          <p:cNvGrpSpPr/>
          <p:nvPr/>
        </p:nvGrpSpPr>
        <p:grpSpPr>
          <a:xfrm>
            <a:off x="708871" y="1827035"/>
            <a:ext cx="3084019" cy="461665"/>
            <a:chOff x="719036" y="1361286"/>
            <a:chExt cx="3084019" cy="461665"/>
          </a:xfrm>
        </p:grpSpPr>
        <p:sp>
          <p:nvSpPr>
            <p:cNvPr id="39" name="Rectángulo 38"/>
            <p:cNvSpPr/>
            <p:nvPr/>
          </p:nvSpPr>
          <p:spPr>
            <a:xfrm>
              <a:off x="719036" y="1361286"/>
              <a:ext cx="1193146"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40" name="Rectángulo 39"/>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42" name="Rectángulo 41"/>
            <p:cNvSpPr/>
            <p:nvPr/>
          </p:nvSpPr>
          <p:spPr>
            <a:xfrm>
              <a:off x="3150056" y="1439742"/>
              <a:ext cx="652999" cy="369332"/>
            </a:xfrm>
            <a:prstGeom prst="rect">
              <a:avLst/>
            </a:prstGeom>
          </p:spPr>
          <p:txBody>
            <a:bodyPr wrap="none">
              <a:spAutoFit/>
            </a:bodyPr>
            <a:lstStyle/>
            <a:p>
              <a:pPr defTabSz="457200"/>
              <a:r>
                <a:rPr lang="es-ES" b="1" dirty="0" err="1">
                  <a:solidFill>
                    <a:prstClr val="black"/>
                  </a:solidFill>
                </a:rPr>
                <a:t>reset</a:t>
              </a:r>
              <a:endParaRPr lang="es-ES" b="1" dirty="0" smtClean="0">
                <a:solidFill>
                  <a:prstClr val="black"/>
                </a:solidFill>
              </a:endParaRPr>
            </a:p>
          </p:txBody>
        </p:sp>
        <p:cxnSp>
          <p:nvCxnSpPr>
            <p:cNvPr id="43" name="Conector recto de flecha 42"/>
            <p:cNvCxnSpPr>
              <a:stCxn id="40" idx="3"/>
              <a:endCxn id="42"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8940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p:cNvSpPr/>
          <p:nvPr/>
        </p:nvSpPr>
        <p:spPr>
          <a:xfrm>
            <a:off x="1410176" y="3535931"/>
            <a:ext cx="6946910" cy="1006559"/>
          </a:xfrm>
          <a:prstGeom prst="rect">
            <a:avLst/>
          </a:prstGeom>
          <a:solidFill>
            <a:srgbClr val="AAAB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
        <p:nvSpPr>
          <p:cNvPr id="2" name="Título 1"/>
          <p:cNvSpPr>
            <a:spLocks noGrp="1"/>
          </p:cNvSpPr>
          <p:nvPr>
            <p:ph type="title"/>
          </p:nvPr>
        </p:nvSpPr>
        <p:spPr/>
        <p:txBody>
          <a:bodyPr/>
          <a:lstStyle/>
          <a:p>
            <a:pPr algn="ctr"/>
            <a:r>
              <a:rPr lang="es-ES" dirty="0"/>
              <a:t>Controles: </a:t>
            </a:r>
            <a:r>
              <a:rPr lang="es-ES" dirty="0" smtClean="0"/>
              <a:t>botones de imagen</a:t>
            </a:r>
            <a:endParaRPr lang="es-ES" dirty="0"/>
          </a:p>
        </p:txBody>
      </p:sp>
      <p:grpSp>
        <p:nvGrpSpPr>
          <p:cNvPr id="4" name="Grupo 3"/>
          <p:cNvGrpSpPr/>
          <p:nvPr/>
        </p:nvGrpSpPr>
        <p:grpSpPr>
          <a:xfrm>
            <a:off x="819524" y="1663689"/>
            <a:ext cx="3168659" cy="461665"/>
            <a:chOff x="719035" y="1361286"/>
            <a:chExt cx="3168659" cy="461665"/>
          </a:xfrm>
        </p:grpSpPr>
        <p:sp>
          <p:nvSpPr>
            <p:cNvPr id="5" name="Rectángulo 4"/>
            <p:cNvSpPr/>
            <p:nvPr/>
          </p:nvSpPr>
          <p:spPr>
            <a:xfrm>
              <a:off x="719035" y="1361286"/>
              <a:ext cx="1181305"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6" name="Rectángulo 5"/>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7" name="Rectángulo 6"/>
            <p:cNvSpPr/>
            <p:nvPr/>
          </p:nvSpPr>
          <p:spPr>
            <a:xfrm>
              <a:off x="3150056" y="1439742"/>
              <a:ext cx="737638" cy="369332"/>
            </a:xfrm>
            <a:prstGeom prst="rect">
              <a:avLst/>
            </a:prstGeom>
          </p:spPr>
          <p:txBody>
            <a:bodyPr wrap="none">
              <a:spAutoFit/>
            </a:bodyPr>
            <a:lstStyle/>
            <a:p>
              <a:pPr defTabSz="457200"/>
              <a:r>
                <a:rPr lang="es-ES" b="1" dirty="0" err="1" smtClean="0">
                  <a:solidFill>
                    <a:prstClr val="black"/>
                  </a:solidFill>
                </a:rPr>
                <a:t>image</a:t>
              </a:r>
              <a:endParaRPr lang="es-ES" b="1" dirty="0" smtClean="0">
                <a:solidFill>
                  <a:prstClr val="black"/>
                </a:solidFill>
              </a:endParaRPr>
            </a:p>
          </p:txBody>
        </p:sp>
        <p:cxnSp>
          <p:nvCxnSpPr>
            <p:cNvPr id="8" name="Conector recto de flecha 7"/>
            <p:cNvCxnSpPr>
              <a:stCxn id="6" idx="3"/>
              <a:endCxn id="7"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9" name="Imagen 8"/>
          <p:cNvPicPr>
            <a:picLocks noChangeAspect="1"/>
          </p:cNvPicPr>
          <p:nvPr/>
        </p:nvPicPr>
        <p:blipFill rotWithShape="1">
          <a:blip r:embed="rId2"/>
          <a:srcRect t="43440"/>
          <a:stretch/>
        </p:blipFill>
        <p:spPr>
          <a:xfrm>
            <a:off x="5366945" y="1341355"/>
            <a:ext cx="3148405" cy="574687"/>
          </a:xfrm>
          <a:prstGeom prst="rect">
            <a:avLst/>
          </a:prstGeom>
        </p:spPr>
      </p:pic>
      <p:sp>
        <p:nvSpPr>
          <p:cNvPr id="10" name="Rectángulo 9"/>
          <p:cNvSpPr/>
          <p:nvPr/>
        </p:nvSpPr>
        <p:spPr>
          <a:xfrm>
            <a:off x="3903473" y="4009364"/>
            <a:ext cx="1009241" cy="369332"/>
          </a:xfrm>
          <a:prstGeom prst="rect">
            <a:avLst/>
          </a:prstGeom>
        </p:spPr>
        <p:txBody>
          <a:bodyPr wrap="square">
            <a:spAutoFit/>
          </a:bodyPr>
          <a:lstStyle/>
          <a:p>
            <a:pPr defTabSz="457200"/>
            <a:r>
              <a:rPr lang="en-US" dirty="0" smtClean="0">
                <a:solidFill>
                  <a:prstClr val="black"/>
                </a:solidFill>
              </a:rPr>
              <a:t>height</a:t>
            </a:r>
            <a:endParaRPr lang="es-ES" dirty="0">
              <a:solidFill>
                <a:prstClr val="black"/>
              </a:solidFill>
            </a:endParaRPr>
          </a:p>
        </p:txBody>
      </p:sp>
      <p:sp>
        <p:nvSpPr>
          <p:cNvPr id="11" name="CuadroTexto 10"/>
          <p:cNvSpPr txBox="1"/>
          <p:nvPr/>
        </p:nvSpPr>
        <p:spPr>
          <a:xfrm>
            <a:off x="894223" y="2606614"/>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12" name="Rectángulo 11"/>
          <p:cNvSpPr/>
          <p:nvPr/>
        </p:nvSpPr>
        <p:spPr>
          <a:xfrm>
            <a:off x="1527153" y="3050663"/>
            <a:ext cx="540929" cy="369332"/>
          </a:xfrm>
          <a:prstGeom prst="rect">
            <a:avLst/>
          </a:prstGeom>
        </p:spPr>
        <p:txBody>
          <a:bodyPr wrap="square">
            <a:spAutoFit/>
          </a:bodyPr>
          <a:lstStyle/>
          <a:p>
            <a:pPr defTabSz="457200"/>
            <a:r>
              <a:rPr lang="en-US" b="1" dirty="0" err="1">
                <a:solidFill>
                  <a:prstClr val="black"/>
                </a:solidFill>
              </a:rPr>
              <a:t>src</a:t>
            </a:r>
            <a:endParaRPr lang="es-ES" b="1" dirty="0">
              <a:solidFill>
                <a:prstClr val="black"/>
              </a:solidFill>
            </a:endParaRPr>
          </a:p>
        </p:txBody>
      </p:sp>
      <p:sp>
        <p:nvSpPr>
          <p:cNvPr id="13" name="Rectángulo 12"/>
          <p:cNvSpPr/>
          <p:nvPr/>
        </p:nvSpPr>
        <p:spPr>
          <a:xfrm>
            <a:off x="3903473" y="3588008"/>
            <a:ext cx="713657" cy="369332"/>
          </a:xfrm>
          <a:prstGeom prst="rect">
            <a:avLst/>
          </a:prstGeom>
        </p:spPr>
        <p:txBody>
          <a:bodyPr wrap="none">
            <a:spAutoFit/>
          </a:bodyPr>
          <a:lstStyle/>
          <a:p>
            <a:pPr defTabSz="457200"/>
            <a:r>
              <a:rPr lang="en-US" dirty="0">
                <a:solidFill>
                  <a:prstClr val="black"/>
                </a:solidFill>
              </a:rPr>
              <a:t>width</a:t>
            </a:r>
            <a:endParaRPr lang="es-ES" dirty="0">
              <a:solidFill>
                <a:prstClr val="black"/>
              </a:solidFill>
            </a:endParaRPr>
          </a:p>
        </p:txBody>
      </p:sp>
      <p:sp>
        <p:nvSpPr>
          <p:cNvPr id="14" name="CuadroTexto 13"/>
          <p:cNvSpPr txBox="1"/>
          <p:nvPr/>
        </p:nvSpPr>
        <p:spPr>
          <a:xfrm>
            <a:off x="3770645" y="3050663"/>
            <a:ext cx="2902004" cy="369332"/>
          </a:xfrm>
          <a:prstGeom prst="rect">
            <a:avLst/>
          </a:prstGeom>
          <a:noFill/>
        </p:spPr>
        <p:txBody>
          <a:bodyPr wrap="square" rtlCol="0">
            <a:spAutoFit/>
          </a:bodyPr>
          <a:lstStyle/>
          <a:p>
            <a:pPr defTabSz="457200"/>
            <a:r>
              <a:rPr lang="es-ES" dirty="0" smtClean="0">
                <a:solidFill>
                  <a:prstClr val="black"/>
                </a:solidFill>
              </a:rPr>
              <a:t>URL de la imagen </a:t>
            </a:r>
            <a:r>
              <a:rPr lang="es-ES" dirty="0" err="1" smtClean="0">
                <a:solidFill>
                  <a:prstClr val="black"/>
                </a:solidFill>
              </a:rPr>
              <a:t>utiizada</a:t>
            </a:r>
            <a:endParaRPr lang="es-ES" dirty="0">
              <a:solidFill>
                <a:prstClr val="black"/>
              </a:solidFill>
            </a:endParaRPr>
          </a:p>
        </p:txBody>
      </p:sp>
      <p:cxnSp>
        <p:nvCxnSpPr>
          <p:cNvPr id="16" name="Conector recto de flecha 15"/>
          <p:cNvCxnSpPr>
            <a:stCxn id="12" idx="3"/>
            <a:endCxn id="14" idx="1"/>
          </p:cNvCxnSpPr>
          <p:nvPr/>
        </p:nvCxnSpPr>
        <p:spPr>
          <a:xfrm>
            <a:off x="2068082" y="3235329"/>
            <a:ext cx="1702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6044918" y="3682949"/>
            <a:ext cx="1864178" cy="646331"/>
          </a:xfrm>
          <a:prstGeom prst="rect">
            <a:avLst/>
          </a:prstGeom>
          <a:noFill/>
        </p:spPr>
        <p:txBody>
          <a:bodyPr wrap="square" rtlCol="0">
            <a:spAutoFit/>
          </a:bodyPr>
          <a:lstStyle/>
          <a:p>
            <a:pPr defTabSz="457200"/>
            <a:r>
              <a:rPr lang="es-ES" dirty="0" smtClean="0">
                <a:solidFill>
                  <a:prstClr val="black"/>
                </a:solidFill>
              </a:rPr>
              <a:t>dimensiones, e.g. en píxeles</a:t>
            </a:r>
            <a:endParaRPr lang="es-ES" dirty="0">
              <a:solidFill>
                <a:prstClr val="black"/>
              </a:solidFill>
            </a:endParaRPr>
          </a:p>
        </p:txBody>
      </p:sp>
      <p:cxnSp>
        <p:nvCxnSpPr>
          <p:cNvPr id="20" name="Conector recto de flecha 19"/>
          <p:cNvCxnSpPr>
            <a:stCxn id="13" idx="3"/>
            <a:endCxn id="18" idx="1"/>
          </p:cNvCxnSpPr>
          <p:nvPr/>
        </p:nvCxnSpPr>
        <p:spPr>
          <a:xfrm>
            <a:off x="4617130" y="3772674"/>
            <a:ext cx="1427788" cy="233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a:stCxn id="10" idx="3"/>
            <a:endCxn id="18" idx="1"/>
          </p:cNvCxnSpPr>
          <p:nvPr/>
        </p:nvCxnSpPr>
        <p:spPr>
          <a:xfrm flipV="1">
            <a:off x="4912714" y="4006115"/>
            <a:ext cx="1132204" cy="187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1549382" y="3824698"/>
            <a:ext cx="1667764" cy="369332"/>
          </a:xfrm>
          <a:prstGeom prst="rect">
            <a:avLst/>
          </a:prstGeom>
          <a:noFill/>
        </p:spPr>
        <p:txBody>
          <a:bodyPr wrap="none" rtlCol="0">
            <a:spAutoFit/>
          </a:bodyPr>
          <a:lstStyle/>
          <a:p>
            <a:pPr defTabSz="457200"/>
            <a:r>
              <a:rPr lang="es-ES" dirty="0" smtClean="0">
                <a:solidFill>
                  <a:prstClr val="black"/>
                </a:solidFill>
              </a:rPr>
              <a:t>Descontinuados</a:t>
            </a:r>
            <a:endParaRPr lang="es-ES" dirty="0">
              <a:solidFill>
                <a:prstClr val="black"/>
              </a:solidFill>
            </a:endParaRPr>
          </a:p>
        </p:txBody>
      </p:sp>
      <p:sp>
        <p:nvSpPr>
          <p:cNvPr id="27" name="Rectángulo 26"/>
          <p:cNvSpPr/>
          <p:nvPr/>
        </p:nvSpPr>
        <p:spPr>
          <a:xfrm>
            <a:off x="5438665" y="1983886"/>
            <a:ext cx="3076685" cy="73866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&lt;input type="image" </a:t>
            </a:r>
            <a:r>
              <a:rPr lang="en-US" sz="1400" dirty="0" err="1">
                <a:solidFill>
                  <a:prstClr val="black"/>
                </a:solidFill>
                <a:latin typeface="Courier New" panose="02070309020205020404" pitchFamily="49" charset="0"/>
                <a:cs typeface="Courier New" panose="02070309020205020404" pitchFamily="49" charset="0"/>
              </a:rPr>
              <a:t>src</a:t>
            </a:r>
            <a:r>
              <a:rPr lang="en-US" sz="1400" dirty="0">
                <a:solidFill>
                  <a:prstClr val="black"/>
                </a:solidFill>
                <a:latin typeface="Courier New" panose="02070309020205020404" pitchFamily="49" charset="0"/>
                <a:cs typeface="Courier New" panose="02070309020205020404" pitchFamily="49" charset="0"/>
              </a:rPr>
              <a:t>="images/subscribe.jpg" </a:t>
            </a:r>
          </a:p>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width="100" height="20" /&gt;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31" name="Rectángulo 30"/>
          <p:cNvSpPr/>
          <p:nvPr/>
        </p:nvSpPr>
        <p:spPr>
          <a:xfrm>
            <a:off x="1527153" y="4913359"/>
            <a:ext cx="2014280" cy="1477328"/>
          </a:xfrm>
          <a:prstGeom prst="rect">
            <a:avLst/>
          </a:prstGeom>
        </p:spPr>
        <p:txBody>
          <a:bodyPr wrap="square">
            <a:spAutoFit/>
          </a:bodyPr>
          <a:lstStyle/>
          <a:p>
            <a:pPr defTabSz="457200"/>
            <a:r>
              <a:rPr lang="es-ES" dirty="0" err="1">
                <a:solidFill>
                  <a:prstClr val="black"/>
                </a:solidFill>
              </a:rPr>
              <a:t>Forrmnovalidate</a:t>
            </a:r>
            <a:endParaRPr lang="es-ES" dirty="0">
              <a:solidFill>
                <a:prstClr val="black"/>
              </a:solidFill>
            </a:endParaRPr>
          </a:p>
          <a:p>
            <a:pPr defTabSz="457200"/>
            <a:r>
              <a:rPr lang="es-ES" dirty="0" err="1">
                <a:solidFill>
                  <a:prstClr val="black"/>
                </a:solidFill>
              </a:rPr>
              <a:t>Formaction</a:t>
            </a:r>
            <a:endParaRPr lang="es-ES" dirty="0">
              <a:solidFill>
                <a:prstClr val="black"/>
              </a:solidFill>
            </a:endParaRPr>
          </a:p>
          <a:p>
            <a:pPr defTabSz="457200"/>
            <a:r>
              <a:rPr lang="es-ES" dirty="0" err="1">
                <a:solidFill>
                  <a:prstClr val="black"/>
                </a:solidFill>
              </a:rPr>
              <a:t>Formmethod</a:t>
            </a:r>
            <a:endParaRPr lang="es-ES" dirty="0">
              <a:solidFill>
                <a:prstClr val="black"/>
              </a:solidFill>
            </a:endParaRPr>
          </a:p>
          <a:p>
            <a:pPr defTabSz="457200"/>
            <a:r>
              <a:rPr lang="es-ES" dirty="0" err="1">
                <a:solidFill>
                  <a:prstClr val="black"/>
                </a:solidFill>
              </a:rPr>
              <a:t>Formtarget</a:t>
            </a:r>
            <a:endParaRPr lang="es-ES" dirty="0">
              <a:solidFill>
                <a:prstClr val="black"/>
              </a:solidFill>
            </a:endParaRPr>
          </a:p>
          <a:p>
            <a:pPr defTabSz="457200"/>
            <a:r>
              <a:rPr lang="es-ES" dirty="0" err="1">
                <a:solidFill>
                  <a:prstClr val="black"/>
                </a:solidFill>
              </a:rPr>
              <a:t>Formenctype</a:t>
            </a:r>
            <a:endParaRPr lang="es-ES" dirty="0">
              <a:solidFill>
                <a:prstClr val="black"/>
              </a:solidFill>
            </a:endParaRPr>
          </a:p>
        </p:txBody>
      </p:sp>
      <p:sp>
        <p:nvSpPr>
          <p:cNvPr id="32" name="CuadroTexto 31"/>
          <p:cNvSpPr txBox="1"/>
          <p:nvPr/>
        </p:nvSpPr>
        <p:spPr>
          <a:xfrm>
            <a:off x="4260301" y="5102475"/>
            <a:ext cx="3981999" cy="1200329"/>
          </a:xfrm>
          <a:prstGeom prst="rect">
            <a:avLst/>
          </a:prstGeom>
          <a:noFill/>
        </p:spPr>
        <p:txBody>
          <a:bodyPr wrap="square" rtlCol="0">
            <a:spAutoFit/>
          </a:bodyPr>
          <a:lstStyle/>
          <a:p>
            <a:pPr defTabSz="457200"/>
            <a:r>
              <a:rPr lang="es-ES" dirty="0" smtClean="0">
                <a:solidFill>
                  <a:prstClr val="black"/>
                </a:solidFill>
              </a:rPr>
              <a:t>En los input </a:t>
            </a:r>
            <a:r>
              <a:rPr lang="es-ES" dirty="0" err="1" smtClean="0">
                <a:solidFill>
                  <a:prstClr val="black"/>
                </a:solidFill>
              </a:rPr>
              <a:t>submit</a:t>
            </a:r>
            <a:r>
              <a:rPr lang="es-ES" dirty="0" smtClean="0">
                <a:solidFill>
                  <a:prstClr val="black"/>
                </a:solidFill>
              </a:rPr>
              <a:t> e </a:t>
            </a:r>
            <a:r>
              <a:rPr lang="es-ES" dirty="0" err="1" smtClean="0">
                <a:solidFill>
                  <a:prstClr val="black"/>
                </a:solidFill>
              </a:rPr>
              <a:t>image</a:t>
            </a:r>
            <a:r>
              <a:rPr lang="es-ES" dirty="0" smtClean="0">
                <a:solidFill>
                  <a:prstClr val="black"/>
                </a:solidFill>
              </a:rPr>
              <a:t>, se pueden definir los valores relativos al servidor, que normalmente se indicarían en el </a:t>
            </a:r>
            <a:r>
              <a:rPr lang="es-ES" dirty="0" err="1" smtClean="0">
                <a:solidFill>
                  <a:prstClr val="black"/>
                </a:solidFill>
              </a:rPr>
              <a:t>form</a:t>
            </a:r>
            <a:endParaRPr lang="es-ES" dirty="0">
              <a:solidFill>
                <a:prstClr val="black"/>
              </a:solidFill>
            </a:endParaRPr>
          </a:p>
        </p:txBody>
      </p:sp>
    </p:spTree>
    <p:extLst>
      <p:ext uri="{BB962C8B-B14F-4D97-AF65-F5344CB8AC3E}">
        <p14:creationId xmlns:p14="http://schemas.microsoft.com/office/powerpoint/2010/main" val="1708509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253304"/>
            <a:ext cx="7886700" cy="799221"/>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Disposición de elementos (</a:t>
            </a:r>
            <a:r>
              <a:rPr lang="en-US" sz="3600" b="1" i="1" dirty="0" smtClean="0">
                <a:solidFill>
                  <a:srgbClr val="04617B"/>
                </a:solidFill>
                <a:effectLst>
                  <a:outerShdw blurRad="38100" dist="38100" dir="2700000" algn="tl">
                    <a:srgbClr val="C0C0C0"/>
                  </a:outerShdw>
                </a:effectLst>
                <a:latin typeface="Constantia"/>
              </a:rPr>
              <a:t>layout</a:t>
            </a:r>
            <a:r>
              <a:rPr lang="es-ES" sz="3600" b="1" i="1" dirty="0" smtClean="0">
                <a:solidFill>
                  <a:srgbClr val="04617B"/>
                </a:solidFill>
                <a:effectLst>
                  <a:outerShdw blurRad="38100" dist="38100" dir="2700000" algn="tl">
                    <a:srgbClr val="C0C0C0"/>
                  </a:outerShdw>
                </a:effectLst>
                <a:latin typeface="Constantia"/>
              </a:rPr>
              <a:t>)</a:t>
            </a:r>
            <a:endParaRPr lang="es-ES" sz="3600" b="1" i="1" dirty="0">
              <a:solidFill>
                <a:srgbClr val="04617B"/>
              </a:solidFill>
              <a:effectLst>
                <a:outerShdw blurRad="38100" dist="38100" dir="2700000" algn="tl">
                  <a:srgbClr val="C0C0C0"/>
                </a:outerShdw>
              </a:effectLst>
              <a:latin typeface="Constantia"/>
            </a:endParaRPr>
          </a:p>
        </p:txBody>
      </p:sp>
      <p:sp>
        <p:nvSpPr>
          <p:cNvPr id="36" name="Rectángulo 35"/>
          <p:cNvSpPr/>
          <p:nvPr/>
        </p:nvSpPr>
        <p:spPr>
          <a:xfrm>
            <a:off x="874784" y="1429208"/>
            <a:ext cx="87312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n-US" b="1" dirty="0">
                <a:solidFill>
                  <a:prstClr val="white"/>
                </a:solidFill>
              </a:rPr>
              <a:t>height</a:t>
            </a:r>
          </a:p>
        </p:txBody>
      </p:sp>
      <p:sp>
        <p:nvSpPr>
          <p:cNvPr id="37" name="Rectángulo 36"/>
          <p:cNvSpPr/>
          <p:nvPr/>
        </p:nvSpPr>
        <p:spPr>
          <a:xfrm>
            <a:off x="874784" y="1843086"/>
            <a:ext cx="87312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s-ES" b="1" dirty="0">
                <a:solidFill>
                  <a:prstClr val="white"/>
                </a:solidFill>
              </a:rPr>
              <a:t>width</a:t>
            </a:r>
          </a:p>
        </p:txBody>
      </p:sp>
      <p:cxnSp>
        <p:nvCxnSpPr>
          <p:cNvPr id="38" name="Conector recto de flecha 37"/>
          <p:cNvCxnSpPr>
            <a:stCxn id="36" idx="3"/>
            <a:endCxn id="40" idx="1"/>
          </p:cNvCxnSpPr>
          <p:nvPr/>
        </p:nvCxnSpPr>
        <p:spPr>
          <a:xfrm>
            <a:off x="1747908" y="1613874"/>
            <a:ext cx="1523377" cy="229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a:stCxn id="37" idx="3"/>
            <a:endCxn id="40" idx="1"/>
          </p:cNvCxnSpPr>
          <p:nvPr/>
        </p:nvCxnSpPr>
        <p:spPr>
          <a:xfrm flipV="1">
            <a:off x="1747908" y="1843067"/>
            <a:ext cx="1523377" cy="18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3271285" y="1658401"/>
            <a:ext cx="2583415" cy="369332"/>
          </a:xfrm>
          <a:prstGeom prst="rect">
            <a:avLst/>
          </a:prstGeom>
          <a:noFill/>
        </p:spPr>
        <p:txBody>
          <a:bodyPr wrap="square" rtlCol="0">
            <a:spAutoFit/>
          </a:bodyPr>
          <a:lstStyle/>
          <a:p>
            <a:pPr defTabSz="457200"/>
            <a:r>
              <a:rPr lang="es-ES" dirty="0" smtClean="0">
                <a:solidFill>
                  <a:prstClr val="black"/>
                </a:solidFill>
              </a:rPr>
              <a:t>pixeles o valores relativos</a:t>
            </a:r>
            <a:endParaRPr lang="es-ES" dirty="0">
              <a:solidFill>
                <a:prstClr val="black"/>
              </a:solidFill>
            </a:endParaRPr>
          </a:p>
        </p:txBody>
      </p:sp>
      <p:sp>
        <p:nvSpPr>
          <p:cNvPr id="54" name="Rectángulo 53"/>
          <p:cNvSpPr/>
          <p:nvPr/>
        </p:nvSpPr>
        <p:spPr>
          <a:xfrm>
            <a:off x="874784" y="3554654"/>
            <a:ext cx="962123"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s-ES" b="1" dirty="0">
                <a:solidFill>
                  <a:prstClr val="white"/>
                </a:solidFill>
              </a:rPr>
              <a:t>position</a:t>
            </a:r>
          </a:p>
        </p:txBody>
      </p:sp>
      <p:sp>
        <p:nvSpPr>
          <p:cNvPr id="55" name="CuadroTexto 54"/>
          <p:cNvSpPr txBox="1"/>
          <p:nvPr/>
        </p:nvSpPr>
        <p:spPr>
          <a:xfrm>
            <a:off x="2571587" y="3277655"/>
            <a:ext cx="6144374" cy="923330"/>
          </a:xfrm>
          <a:prstGeom prst="rect">
            <a:avLst/>
          </a:prstGeom>
          <a:noFill/>
        </p:spPr>
        <p:txBody>
          <a:bodyPr wrap="none" rtlCol="0">
            <a:spAutoFit/>
          </a:bodyPr>
          <a:lstStyle/>
          <a:p>
            <a:pPr defTabSz="457200"/>
            <a:r>
              <a:rPr lang="en-US" i="1" dirty="0" smtClean="0">
                <a:solidFill>
                  <a:prstClr val="black"/>
                </a:solidFill>
              </a:rPr>
              <a:t>absolute</a:t>
            </a:r>
            <a:r>
              <a:rPr lang="es-ES" dirty="0" smtClean="0">
                <a:solidFill>
                  <a:prstClr val="black"/>
                </a:solidFill>
              </a:rPr>
              <a:t>: posición fija respecto al elemento contenedor (</a:t>
            </a:r>
            <a:r>
              <a:rPr lang="en-US" i="1" dirty="0" smtClean="0">
                <a:solidFill>
                  <a:prstClr val="black"/>
                </a:solidFill>
              </a:rPr>
              <a:t>parent</a:t>
            </a:r>
            <a:r>
              <a:rPr lang="es-ES" dirty="0" smtClean="0">
                <a:solidFill>
                  <a:prstClr val="black"/>
                </a:solidFill>
              </a:rPr>
              <a:t>)</a:t>
            </a:r>
          </a:p>
          <a:p>
            <a:pPr defTabSz="457200"/>
            <a:r>
              <a:rPr lang="en-US" i="1" dirty="0" smtClean="0">
                <a:solidFill>
                  <a:prstClr val="black"/>
                </a:solidFill>
              </a:rPr>
              <a:t>relative</a:t>
            </a:r>
            <a:r>
              <a:rPr lang="es-ES" dirty="0" smtClean="0">
                <a:solidFill>
                  <a:prstClr val="black"/>
                </a:solidFill>
              </a:rPr>
              <a:t>: desplazamiento de su posición natural</a:t>
            </a:r>
          </a:p>
          <a:p>
            <a:pPr defTabSz="457200"/>
            <a:r>
              <a:rPr lang="en-US" i="1" dirty="0" smtClean="0">
                <a:solidFill>
                  <a:prstClr val="black"/>
                </a:solidFill>
              </a:rPr>
              <a:t>fixed</a:t>
            </a:r>
            <a:r>
              <a:rPr lang="es-ES" dirty="0" smtClean="0">
                <a:solidFill>
                  <a:prstClr val="black"/>
                </a:solidFill>
              </a:rPr>
              <a:t>: valor fijo en la ventana del navegador</a:t>
            </a:r>
            <a:endParaRPr lang="es-ES" dirty="0">
              <a:solidFill>
                <a:prstClr val="black"/>
              </a:solidFill>
            </a:endParaRPr>
          </a:p>
        </p:txBody>
      </p:sp>
      <p:cxnSp>
        <p:nvCxnSpPr>
          <p:cNvPr id="57" name="Conector recto de flecha 56"/>
          <p:cNvCxnSpPr>
            <a:stCxn id="54" idx="3"/>
            <a:endCxn id="55" idx="1"/>
          </p:cNvCxnSpPr>
          <p:nvPr/>
        </p:nvCxnSpPr>
        <p:spPr>
          <a:xfrm>
            <a:off x="1836907" y="3739320"/>
            <a:ext cx="734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ángulo 59"/>
          <p:cNvSpPr/>
          <p:nvPr/>
        </p:nvSpPr>
        <p:spPr>
          <a:xfrm>
            <a:off x="904704" y="4162169"/>
            <a:ext cx="897875"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n-US" b="1" dirty="0">
                <a:solidFill>
                  <a:prstClr val="white"/>
                </a:solidFill>
              </a:rPr>
              <a:t>top</a:t>
            </a:r>
            <a:br>
              <a:rPr lang="en-US" b="1" dirty="0">
                <a:solidFill>
                  <a:prstClr val="white"/>
                </a:solidFill>
              </a:rPr>
            </a:br>
            <a:r>
              <a:rPr lang="en-US" b="1" dirty="0">
                <a:solidFill>
                  <a:prstClr val="white"/>
                </a:solidFill>
              </a:rPr>
              <a:t>right</a:t>
            </a:r>
            <a:br>
              <a:rPr lang="en-US" b="1" dirty="0">
                <a:solidFill>
                  <a:prstClr val="white"/>
                </a:solidFill>
              </a:rPr>
            </a:br>
            <a:r>
              <a:rPr lang="en-US" b="1" dirty="0">
                <a:solidFill>
                  <a:prstClr val="white"/>
                </a:solidFill>
              </a:rPr>
              <a:t>bottom</a:t>
            </a:r>
            <a:br>
              <a:rPr lang="en-US" b="1" dirty="0">
                <a:solidFill>
                  <a:prstClr val="white"/>
                </a:solidFill>
              </a:rPr>
            </a:br>
            <a:r>
              <a:rPr lang="en-US" b="1" dirty="0">
                <a:solidFill>
                  <a:prstClr val="white"/>
                </a:solidFill>
              </a:rPr>
              <a:t>left</a:t>
            </a:r>
            <a:endParaRPr lang="es-ES" b="1" dirty="0">
              <a:solidFill>
                <a:prstClr val="white"/>
              </a:solidFill>
            </a:endParaRPr>
          </a:p>
        </p:txBody>
      </p:sp>
      <p:cxnSp>
        <p:nvCxnSpPr>
          <p:cNvPr id="64" name="Conector recto de flecha 63"/>
          <p:cNvCxnSpPr>
            <a:stCxn id="60" idx="3"/>
            <a:endCxn id="65" idx="1"/>
          </p:cNvCxnSpPr>
          <p:nvPr/>
        </p:nvCxnSpPr>
        <p:spPr>
          <a:xfrm>
            <a:off x="1802579" y="4762334"/>
            <a:ext cx="1168890" cy="5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CuadroTexto 64"/>
          <p:cNvSpPr txBox="1"/>
          <p:nvPr/>
        </p:nvSpPr>
        <p:spPr>
          <a:xfrm>
            <a:off x="2971469" y="4444880"/>
            <a:ext cx="4739182" cy="646331"/>
          </a:xfrm>
          <a:prstGeom prst="rect">
            <a:avLst/>
          </a:prstGeom>
          <a:noFill/>
        </p:spPr>
        <p:txBody>
          <a:bodyPr wrap="none" rtlCol="0">
            <a:spAutoFit/>
          </a:bodyPr>
          <a:lstStyle/>
          <a:p>
            <a:pPr defTabSz="457200"/>
            <a:r>
              <a:rPr lang="es-ES" dirty="0" smtClean="0">
                <a:solidFill>
                  <a:prstClr val="black"/>
                </a:solidFill>
              </a:rPr>
              <a:t>valores en pixeles correspondientes a la posición</a:t>
            </a:r>
            <a:br>
              <a:rPr lang="es-ES" dirty="0" smtClean="0">
                <a:solidFill>
                  <a:prstClr val="black"/>
                </a:solidFill>
              </a:rPr>
            </a:br>
            <a:r>
              <a:rPr lang="es-ES" dirty="0" smtClean="0">
                <a:solidFill>
                  <a:prstClr val="black"/>
                </a:solidFill>
              </a:rPr>
              <a:t>(valores relativos)</a:t>
            </a:r>
            <a:endParaRPr lang="es-ES" dirty="0">
              <a:solidFill>
                <a:prstClr val="black"/>
              </a:solidFill>
            </a:endParaRPr>
          </a:p>
        </p:txBody>
      </p:sp>
      <p:sp>
        <p:nvSpPr>
          <p:cNvPr id="22" name="Rectángulo 21"/>
          <p:cNvSpPr/>
          <p:nvPr/>
        </p:nvSpPr>
        <p:spPr>
          <a:xfrm>
            <a:off x="905429" y="5805065"/>
            <a:ext cx="95711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n-US" b="1" dirty="0">
                <a:solidFill>
                  <a:prstClr val="white"/>
                </a:solidFill>
              </a:rPr>
              <a:t>z-index</a:t>
            </a:r>
          </a:p>
        </p:txBody>
      </p:sp>
      <p:sp>
        <p:nvSpPr>
          <p:cNvPr id="23" name="Rectángulo 22"/>
          <p:cNvSpPr/>
          <p:nvPr/>
        </p:nvSpPr>
        <p:spPr>
          <a:xfrm>
            <a:off x="2571587" y="5805065"/>
            <a:ext cx="5336076" cy="369332"/>
          </a:xfrm>
          <a:prstGeom prst="rect">
            <a:avLst/>
          </a:prstGeom>
        </p:spPr>
        <p:txBody>
          <a:bodyPr wrap="none">
            <a:spAutoFit/>
          </a:bodyPr>
          <a:lstStyle/>
          <a:p>
            <a:pPr defTabSz="457200"/>
            <a:r>
              <a:rPr lang="es-ES" dirty="0" smtClean="0">
                <a:solidFill>
                  <a:prstClr val="black"/>
                </a:solidFill>
              </a:rPr>
              <a:t>Establece el orden en que se apila (</a:t>
            </a:r>
            <a:r>
              <a:rPr lang="en-US" i="1" dirty="0" smtClean="0">
                <a:solidFill>
                  <a:prstClr val="black"/>
                </a:solidFill>
              </a:rPr>
              <a:t>stack</a:t>
            </a:r>
            <a:r>
              <a:rPr lang="es-ES" dirty="0" smtClean="0">
                <a:solidFill>
                  <a:prstClr val="black"/>
                </a:solidFill>
              </a:rPr>
              <a:t>) un elemento </a:t>
            </a:r>
            <a:endParaRPr lang="es-ES" dirty="0">
              <a:solidFill>
                <a:prstClr val="black"/>
              </a:solidFill>
            </a:endParaRPr>
          </a:p>
        </p:txBody>
      </p:sp>
      <p:cxnSp>
        <p:nvCxnSpPr>
          <p:cNvPr id="24" name="Conector recto de flecha 23"/>
          <p:cNvCxnSpPr>
            <a:stCxn id="22" idx="3"/>
            <a:endCxn id="23" idx="1"/>
          </p:cNvCxnSpPr>
          <p:nvPr/>
        </p:nvCxnSpPr>
        <p:spPr>
          <a:xfrm>
            <a:off x="1862548" y="5989731"/>
            <a:ext cx="7090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a:off x="2692400" y="2496749"/>
            <a:ext cx="4098238" cy="369332"/>
          </a:xfrm>
          <a:prstGeom prst="rect">
            <a:avLst/>
          </a:prstGeom>
          <a:noFill/>
        </p:spPr>
        <p:txBody>
          <a:bodyPr wrap="none" rtlCol="0">
            <a:spAutoFit/>
          </a:bodyPr>
          <a:lstStyle/>
          <a:p>
            <a:r>
              <a:rPr lang="es-ES" dirty="0" smtClean="0"/>
              <a:t>Modos de posicionamiento "no estáticos"</a:t>
            </a:r>
            <a:endParaRPr lang="es-ES" dirty="0"/>
          </a:p>
        </p:txBody>
      </p:sp>
    </p:spTree>
    <p:extLst>
      <p:ext uri="{BB962C8B-B14F-4D97-AF65-F5344CB8AC3E}">
        <p14:creationId xmlns:p14="http://schemas.microsoft.com/office/powerpoint/2010/main" val="3347923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Controles genéricos</a:t>
            </a:r>
            <a:endParaRPr lang="es-ES" dirty="0"/>
          </a:p>
        </p:txBody>
      </p:sp>
      <p:grpSp>
        <p:nvGrpSpPr>
          <p:cNvPr id="8" name="Grupo 7"/>
          <p:cNvGrpSpPr/>
          <p:nvPr/>
        </p:nvGrpSpPr>
        <p:grpSpPr>
          <a:xfrm>
            <a:off x="819524" y="4415597"/>
            <a:ext cx="3245668" cy="461665"/>
            <a:chOff x="719035" y="1361286"/>
            <a:chExt cx="3245668" cy="461665"/>
          </a:xfrm>
        </p:grpSpPr>
        <p:sp>
          <p:nvSpPr>
            <p:cNvPr id="9" name="Rectángulo 8"/>
            <p:cNvSpPr/>
            <p:nvPr/>
          </p:nvSpPr>
          <p:spPr>
            <a:xfrm>
              <a:off x="719035" y="1361286"/>
              <a:ext cx="1276205"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10" name="Rectángulo 9"/>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11" name="Rectángulo 10"/>
            <p:cNvSpPr/>
            <p:nvPr/>
          </p:nvSpPr>
          <p:spPr>
            <a:xfrm>
              <a:off x="3150056" y="1439742"/>
              <a:ext cx="814647" cy="369332"/>
            </a:xfrm>
            <a:prstGeom prst="rect">
              <a:avLst/>
            </a:prstGeom>
          </p:spPr>
          <p:txBody>
            <a:bodyPr wrap="none">
              <a:spAutoFit/>
            </a:bodyPr>
            <a:lstStyle/>
            <a:p>
              <a:pPr defTabSz="457200"/>
              <a:r>
                <a:rPr lang="es-ES" b="1" dirty="0" err="1" smtClean="0">
                  <a:solidFill>
                    <a:prstClr val="black"/>
                  </a:solidFill>
                </a:rPr>
                <a:t>hidden</a:t>
              </a:r>
              <a:endParaRPr lang="es-ES" b="1" dirty="0" smtClean="0">
                <a:solidFill>
                  <a:prstClr val="black"/>
                </a:solidFill>
              </a:endParaRPr>
            </a:p>
          </p:txBody>
        </p:sp>
        <p:cxnSp>
          <p:nvCxnSpPr>
            <p:cNvPr id="12" name="Conector recto de flecha 11"/>
            <p:cNvCxnSpPr>
              <a:stCxn id="10" idx="3"/>
              <a:endCxn id="11"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CuadroTexto 12"/>
          <p:cNvSpPr txBox="1"/>
          <p:nvPr/>
        </p:nvSpPr>
        <p:spPr>
          <a:xfrm>
            <a:off x="3399559" y="1817161"/>
            <a:ext cx="3758887" cy="646331"/>
          </a:xfrm>
          <a:prstGeom prst="rect">
            <a:avLst/>
          </a:prstGeom>
          <a:noFill/>
        </p:spPr>
        <p:txBody>
          <a:bodyPr wrap="square" rtlCol="0">
            <a:spAutoFit/>
          </a:bodyPr>
          <a:lstStyle/>
          <a:p>
            <a:pPr defTabSz="457200"/>
            <a:r>
              <a:rPr lang="es-ES" dirty="0" smtClean="0">
                <a:solidFill>
                  <a:prstClr val="black"/>
                </a:solidFill>
              </a:rPr>
              <a:t>Permite combinar textos e imágenes en un mismo botón</a:t>
            </a:r>
            <a:endParaRPr lang="es-ES" dirty="0">
              <a:solidFill>
                <a:prstClr val="black"/>
              </a:solidFill>
            </a:endParaRPr>
          </a:p>
        </p:txBody>
      </p:sp>
      <p:sp>
        <p:nvSpPr>
          <p:cNvPr id="18" name="Rectángulo 17"/>
          <p:cNvSpPr/>
          <p:nvPr/>
        </p:nvSpPr>
        <p:spPr>
          <a:xfrm>
            <a:off x="779986" y="1697454"/>
            <a:ext cx="1819523" cy="885747"/>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a:t>
            </a:r>
            <a:r>
              <a:rPr lang="es-ES" sz="2400" b="1" dirty="0" err="1">
                <a:solidFill>
                  <a:prstClr val="white"/>
                </a:solidFill>
              </a:rPr>
              <a:t>button</a:t>
            </a:r>
            <a:r>
              <a:rPr lang="es-ES" sz="2400" b="1" dirty="0">
                <a:solidFill>
                  <a:prstClr val="white"/>
                </a:solidFill>
              </a:rPr>
              <a:t>&gt;</a:t>
            </a:r>
            <a:br>
              <a:rPr lang="es-ES" sz="2400" b="1" dirty="0">
                <a:solidFill>
                  <a:prstClr val="white"/>
                </a:solidFill>
              </a:rPr>
            </a:br>
            <a:r>
              <a:rPr lang="es-ES" sz="2400" b="1" dirty="0">
                <a:solidFill>
                  <a:prstClr val="white"/>
                </a:solidFill>
              </a:rPr>
              <a:t>&lt;/</a:t>
            </a:r>
            <a:r>
              <a:rPr lang="es-ES" sz="2400" b="1" dirty="0" err="1">
                <a:solidFill>
                  <a:prstClr val="white"/>
                </a:solidFill>
              </a:rPr>
              <a:t>button</a:t>
            </a:r>
            <a:r>
              <a:rPr lang="es-ES" sz="2400" b="1" dirty="0">
                <a:solidFill>
                  <a:prstClr val="white"/>
                </a:solidFill>
              </a:rPr>
              <a:t>&gt;</a:t>
            </a:r>
          </a:p>
        </p:txBody>
      </p:sp>
      <p:sp>
        <p:nvSpPr>
          <p:cNvPr id="19" name="Rectángulo 18"/>
          <p:cNvSpPr/>
          <p:nvPr/>
        </p:nvSpPr>
        <p:spPr>
          <a:xfrm>
            <a:off x="1381538" y="2915510"/>
            <a:ext cx="6821936" cy="73866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&lt;button&gt;</a:t>
            </a:r>
          </a:p>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a:t>
            </a:r>
            <a:r>
              <a:rPr lang="en-US" sz="1400" dirty="0" err="1">
                <a:solidFill>
                  <a:prstClr val="black"/>
                </a:solidFill>
                <a:latin typeface="Courier New" panose="02070309020205020404" pitchFamily="49" charset="0"/>
                <a:cs typeface="Courier New" panose="02070309020205020404" pitchFamily="49" charset="0"/>
              </a:rPr>
              <a:t>img</a:t>
            </a:r>
            <a:r>
              <a:rPr lang="en-US" sz="1400" dirty="0">
                <a:solidFill>
                  <a:prstClr val="black"/>
                </a:solidFill>
                <a:latin typeface="Courier New" panose="02070309020205020404" pitchFamily="49" charset="0"/>
                <a:cs typeface="Courier New" panose="02070309020205020404" pitchFamily="49" charset="0"/>
              </a:rPr>
              <a:t> </a:t>
            </a:r>
            <a:r>
              <a:rPr lang="en-US" sz="1400" dirty="0" err="1">
                <a:solidFill>
                  <a:prstClr val="black"/>
                </a:solidFill>
                <a:latin typeface="Courier New" panose="02070309020205020404" pitchFamily="49" charset="0"/>
                <a:cs typeface="Courier New" panose="02070309020205020404" pitchFamily="49" charset="0"/>
              </a:rPr>
              <a:t>src</a:t>
            </a:r>
            <a:r>
              <a:rPr lang="en-US" sz="1400" dirty="0">
                <a:solidFill>
                  <a:prstClr val="black"/>
                </a:solidFill>
                <a:latin typeface="Courier New" panose="02070309020205020404" pitchFamily="49" charset="0"/>
                <a:cs typeface="Courier New" panose="02070309020205020404" pitchFamily="49" charset="0"/>
              </a:rPr>
              <a:t>="images/add.gif" alt="</a:t>
            </a:r>
            <a:r>
              <a:rPr lang="en-US" sz="1400" dirty="0" smtClean="0">
                <a:solidFill>
                  <a:prstClr val="black"/>
                </a:solidFill>
                <a:latin typeface="Courier New" panose="02070309020205020404" pitchFamily="49" charset="0"/>
                <a:cs typeface="Courier New" panose="02070309020205020404" pitchFamily="49" charset="0"/>
              </a:rPr>
              <a:t>add“ width</a:t>
            </a:r>
            <a:r>
              <a:rPr lang="en-US" sz="1400" dirty="0">
                <a:solidFill>
                  <a:prstClr val="black"/>
                </a:solidFill>
                <a:latin typeface="Courier New" panose="02070309020205020404" pitchFamily="49" charset="0"/>
                <a:cs typeface="Courier New" panose="02070309020205020404" pitchFamily="49" charset="0"/>
              </a:rPr>
              <a:t>="10" height="10</a:t>
            </a:r>
            <a:r>
              <a:rPr lang="en-US" sz="1400" dirty="0" smtClean="0">
                <a:solidFill>
                  <a:prstClr val="black"/>
                </a:solidFill>
                <a:latin typeface="Courier New" panose="02070309020205020404" pitchFamily="49" charset="0"/>
                <a:cs typeface="Courier New" panose="02070309020205020404" pitchFamily="49" charset="0"/>
              </a:rPr>
              <a:t>"&gt;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Add</a:t>
            </a:r>
            <a:r>
              <a:rPr lang="en-US" sz="1400" dirty="0">
                <a:solidFill>
                  <a:prstClr val="black"/>
                </a:solidFill>
                <a:latin typeface="Courier New" panose="02070309020205020404" pitchFamily="49" charset="0"/>
                <a:cs typeface="Courier New" panose="02070309020205020404" pitchFamily="49" charset="0"/>
              </a:rPr>
              <a:t>&lt;/button&gt;</a:t>
            </a:r>
            <a:endParaRPr lang="es-ES" sz="1400" dirty="0">
              <a:solidFill>
                <a:prstClr val="black"/>
              </a:solidFill>
              <a:latin typeface="Courier New" panose="02070309020205020404" pitchFamily="49" charset="0"/>
              <a:cs typeface="Courier New" panose="02070309020205020404" pitchFamily="49" charset="0"/>
            </a:endParaRPr>
          </a:p>
        </p:txBody>
      </p:sp>
      <p:pic>
        <p:nvPicPr>
          <p:cNvPr id="20" name="Imagen 19"/>
          <p:cNvPicPr>
            <a:picLocks noChangeAspect="1"/>
          </p:cNvPicPr>
          <p:nvPr/>
        </p:nvPicPr>
        <p:blipFill>
          <a:blip r:embed="rId2"/>
          <a:stretch>
            <a:fillRect/>
          </a:stretch>
        </p:blipFill>
        <p:spPr>
          <a:xfrm>
            <a:off x="7158446" y="2313359"/>
            <a:ext cx="936508" cy="539683"/>
          </a:xfrm>
          <a:prstGeom prst="rect">
            <a:avLst/>
          </a:prstGeom>
        </p:spPr>
      </p:pic>
      <p:sp>
        <p:nvSpPr>
          <p:cNvPr id="21" name="CuadroTexto 20"/>
          <p:cNvSpPr txBox="1"/>
          <p:nvPr/>
        </p:nvSpPr>
        <p:spPr>
          <a:xfrm>
            <a:off x="1381538" y="5315519"/>
            <a:ext cx="5468699" cy="646331"/>
          </a:xfrm>
          <a:prstGeom prst="rect">
            <a:avLst/>
          </a:prstGeom>
          <a:noFill/>
        </p:spPr>
        <p:txBody>
          <a:bodyPr wrap="square" rtlCol="0">
            <a:spAutoFit/>
          </a:bodyPr>
          <a:lstStyle/>
          <a:p>
            <a:pPr defTabSz="457200"/>
            <a:r>
              <a:rPr lang="es-ES" dirty="0" smtClean="0">
                <a:solidFill>
                  <a:prstClr val="black"/>
                </a:solidFill>
              </a:rPr>
              <a:t>control invisible que tiene utilidad para el programador, e.g. para saber desde que página se envía un formulario</a:t>
            </a:r>
            <a:endParaRPr lang="es-ES" dirty="0">
              <a:solidFill>
                <a:prstClr val="black"/>
              </a:solidFill>
            </a:endParaRPr>
          </a:p>
        </p:txBody>
      </p:sp>
    </p:spTree>
    <p:extLst>
      <p:ext uri="{BB962C8B-B14F-4D97-AF65-F5344CB8AC3E}">
        <p14:creationId xmlns:p14="http://schemas.microsoft.com/office/powerpoint/2010/main" val="1488674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244904"/>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Controles: selección única</a:t>
            </a:r>
            <a:endParaRPr lang="es-ES" sz="3600" b="1" i="1" dirty="0">
              <a:solidFill>
                <a:srgbClr val="04617B"/>
              </a:solidFill>
              <a:effectLst>
                <a:outerShdw blurRad="38100" dist="38100" dir="2700000" algn="tl">
                  <a:srgbClr val="C0C0C0"/>
                </a:outerShdw>
              </a:effectLst>
              <a:latin typeface="Constantia"/>
            </a:endParaRPr>
          </a:p>
        </p:txBody>
      </p:sp>
      <p:sp>
        <p:nvSpPr>
          <p:cNvPr id="17" name="CuadroTexto 16"/>
          <p:cNvSpPr txBox="1"/>
          <p:nvPr/>
        </p:nvSpPr>
        <p:spPr>
          <a:xfrm>
            <a:off x="1460982" y="3067951"/>
            <a:ext cx="710451" cy="369332"/>
          </a:xfrm>
          <a:prstGeom prst="rect">
            <a:avLst/>
          </a:prstGeom>
          <a:noFill/>
        </p:spPr>
        <p:txBody>
          <a:bodyPr wrap="none" rtlCol="0">
            <a:spAutoFit/>
          </a:bodyPr>
          <a:lstStyle/>
          <a:p>
            <a:pPr defTabSz="457200"/>
            <a:r>
              <a:rPr lang="es-ES" b="1" dirty="0" err="1" smtClean="0">
                <a:solidFill>
                  <a:prstClr val="black"/>
                </a:solidFill>
              </a:rPr>
              <a:t>name</a:t>
            </a:r>
            <a:endParaRPr lang="es-ES" b="1" dirty="0">
              <a:solidFill>
                <a:prstClr val="black"/>
              </a:solidFill>
            </a:endParaRPr>
          </a:p>
        </p:txBody>
      </p:sp>
      <p:sp>
        <p:nvSpPr>
          <p:cNvPr id="18" name="CuadroTexto 17"/>
          <p:cNvSpPr txBox="1"/>
          <p:nvPr/>
        </p:nvSpPr>
        <p:spPr>
          <a:xfrm>
            <a:off x="873780" y="2434400"/>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23" name="CuadroTexto 22"/>
          <p:cNvSpPr txBox="1"/>
          <p:nvPr/>
        </p:nvSpPr>
        <p:spPr>
          <a:xfrm>
            <a:off x="7102580" y="1349195"/>
            <a:ext cx="1125949" cy="369332"/>
          </a:xfrm>
          <a:prstGeom prst="rect">
            <a:avLst/>
          </a:prstGeom>
          <a:noFill/>
        </p:spPr>
        <p:txBody>
          <a:bodyPr wrap="none" rtlCol="0">
            <a:spAutoFit/>
          </a:bodyPr>
          <a:lstStyle/>
          <a:p>
            <a:pPr defTabSz="457200"/>
            <a:r>
              <a:rPr lang="en-US" b="1" i="1" dirty="0" smtClean="0">
                <a:solidFill>
                  <a:prstClr val="black"/>
                </a:solidFill>
              </a:rPr>
              <a:t>Check box</a:t>
            </a:r>
            <a:endParaRPr lang="en-US" b="1" i="1" dirty="0">
              <a:solidFill>
                <a:prstClr val="black"/>
              </a:solidFill>
            </a:endParaRPr>
          </a:p>
        </p:txBody>
      </p:sp>
      <p:cxnSp>
        <p:nvCxnSpPr>
          <p:cNvPr id="30" name="Conector recto de flecha 29"/>
          <p:cNvCxnSpPr>
            <a:stCxn id="17" idx="3"/>
            <a:endCxn id="45" idx="1"/>
          </p:cNvCxnSpPr>
          <p:nvPr/>
        </p:nvCxnSpPr>
        <p:spPr>
          <a:xfrm flipV="1">
            <a:off x="2171433" y="3247181"/>
            <a:ext cx="1480575" cy="5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ángulo 38"/>
          <p:cNvSpPr/>
          <p:nvPr/>
        </p:nvSpPr>
        <p:spPr>
          <a:xfrm>
            <a:off x="1460982" y="3826058"/>
            <a:ext cx="666977" cy="369332"/>
          </a:xfrm>
          <a:prstGeom prst="rect">
            <a:avLst/>
          </a:prstGeom>
        </p:spPr>
        <p:txBody>
          <a:bodyPr wrap="none">
            <a:spAutoFit/>
          </a:bodyPr>
          <a:lstStyle/>
          <a:p>
            <a:pPr defTabSz="457200"/>
            <a:r>
              <a:rPr lang="es-ES" b="1" dirty="0" err="1" smtClean="0">
                <a:solidFill>
                  <a:prstClr val="black"/>
                </a:solidFill>
              </a:rPr>
              <a:t>value</a:t>
            </a:r>
            <a:endParaRPr lang="es-ES" b="1" dirty="0">
              <a:solidFill>
                <a:prstClr val="black"/>
              </a:solidFill>
            </a:endParaRPr>
          </a:p>
        </p:txBody>
      </p:sp>
      <p:sp>
        <p:nvSpPr>
          <p:cNvPr id="42" name="CuadroTexto 41"/>
          <p:cNvSpPr txBox="1"/>
          <p:nvPr/>
        </p:nvSpPr>
        <p:spPr>
          <a:xfrm>
            <a:off x="3652008" y="3659945"/>
            <a:ext cx="3802901" cy="646331"/>
          </a:xfrm>
          <a:prstGeom prst="rect">
            <a:avLst/>
          </a:prstGeom>
          <a:noFill/>
        </p:spPr>
        <p:txBody>
          <a:bodyPr wrap="none" rtlCol="0">
            <a:spAutoFit/>
          </a:bodyPr>
          <a:lstStyle/>
          <a:p>
            <a:pPr defTabSz="457200"/>
            <a:r>
              <a:rPr lang="es-ES" dirty="0" smtClean="0">
                <a:solidFill>
                  <a:prstClr val="black"/>
                </a:solidFill>
              </a:rPr>
              <a:t>valor devuelto al seleccionar el control.</a:t>
            </a:r>
          </a:p>
          <a:p>
            <a:pPr defTabSz="457200"/>
            <a:r>
              <a:rPr lang="es-ES" dirty="0" smtClean="0">
                <a:solidFill>
                  <a:prstClr val="black"/>
                </a:solidFill>
              </a:rPr>
              <a:t>Por defecto es </a:t>
            </a:r>
            <a:r>
              <a:rPr lang="en-US" i="1" dirty="0" smtClean="0">
                <a:solidFill>
                  <a:prstClr val="black"/>
                </a:solidFill>
              </a:rPr>
              <a:t>on</a:t>
            </a:r>
            <a:endParaRPr lang="en-US" i="1" dirty="0">
              <a:solidFill>
                <a:prstClr val="black"/>
              </a:solidFill>
            </a:endParaRPr>
          </a:p>
        </p:txBody>
      </p:sp>
      <p:cxnSp>
        <p:nvCxnSpPr>
          <p:cNvPr id="43" name="Conector recto de flecha 42"/>
          <p:cNvCxnSpPr>
            <a:stCxn id="39" idx="3"/>
            <a:endCxn id="42" idx="1"/>
          </p:cNvCxnSpPr>
          <p:nvPr/>
        </p:nvCxnSpPr>
        <p:spPr>
          <a:xfrm flipV="1">
            <a:off x="2127959" y="3983111"/>
            <a:ext cx="1524049" cy="27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CuadroTexto 44"/>
          <p:cNvSpPr txBox="1"/>
          <p:nvPr/>
        </p:nvSpPr>
        <p:spPr>
          <a:xfrm>
            <a:off x="3652008" y="3062515"/>
            <a:ext cx="4267128" cy="369332"/>
          </a:xfrm>
          <a:prstGeom prst="rect">
            <a:avLst/>
          </a:prstGeom>
          <a:noFill/>
        </p:spPr>
        <p:txBody>
          <a:bodyPr wrap="square" rtlCol="0">
            <a:spAutoFit/>
          </a:bodyPr>
          <a:lstStyle/>
          <a:p>
            <a:pPr defTabSz="457200"/>
            <a:r>
              <a:rPr lang="es-ES" dirty="0" smtClean="0">
                <a:solidFill>
                  <a:prstClr val="black"/>
                </a:solidFill>
              </a:rPr>
              <a:t>Nombre único que todos los controles. </a:t>
            </a:r>
            <a:endParaRPr lang="es-ES" dirty="0">
              <a:solidFill>
                <a:prstClr val="black"/>
              </a:solidFill>
            </a:endParaRPr>
          </a:p>
        </p:txBody>
      </p:sp>
      <p:pic>
        <p:nvPicPr>
          <p:cNvPr id="14" name="Imagen 13"/>
          <p:cNvPicPr>
            <a:picLocks noChangeAspect="1"/>
          </p:cNvPicPr>
          <p:nvPr/>
        </p:nvPicPr>
        <p:blipFill>
          <a:blip r:embed="rId3">
            <a:clrChange>
              <a:clrFrom>
                <a:srgbClr val="FEFEFE"/>
              </a:clrFrom>
              <a:clrTo>
                <a:srgbClr val="FEFEFE">
                  <a:alpha val="0"/>
                </a:srgbClr>
              </a:clrTo>
            </a:clrChange>
          </a:blip>
          <a:stretch>
            <a:fillRect/>
          </a:stretch>
        </p:blipFill>
        <p:spPr>
          <a:xfrm>
            <a:off x="7142679" y="1720556"/>
            <a:ext cx="1085850" cy="466725"/>
          </a:xfrm>
          <a:prstGeom prst="rect">
            <a:avLst/>
          </a:prstGeom>
        </p:spPr>
      </p:pic>
      <p:sp>
        <p:nvSpPr>
          <p:cNvPr id="47" name="Rectángulo 46"/>
          <p:cNvSpPr/>
          <p:nvPr/>
        </p:nvSpPr>
        <p:spPr>
          <a:xfrm>
            <a:off x="1467879" y="4718549"/>
            <a:ext cx="1164109" cy="369332"/>
          </a:xfrm>
          <a:prstGeom prst="rect">
            <a:avLst/>
          </a:prstGeom>
        </p:spPr>
        <p:txBody>
          <a:bodyPr wrap="square">
            <a:spAutoFit/>
          </a:bodyPr>
          <a:lstStyle/>
          <a:p>
            <a:pPr defTabSz="457200"/>
            <a:r>
              <a:rPr lang="es-ES" b="1" dirty="0" err="1">
                <a:solidFill>
                  <a:prstClr val="black"/>
                </a:solidFill>
              </a:rPr>
              <a:t>checked</a:t>
            </a:r>
            <a:endParaRPr lang="es-ES" b="1" dirty="0">
              <a:solidFill>
                <a:prstClr val="black"/>
              </a:solidFill>
            </a:endParaRPr>
          </a:p>
        </p:txBody>
      </p:sp>
      <p:sp>
        <p:nvSpPr>
          <p:cNvPr id="48" name="CuadroTexto 47"/>
          <p:cNvSpPr txBox="1"/>
          <p:nvPr/>
        </p:nvSpPr>
        <p:spPr>
          <a:xfrm>
            <a:off x="3756028" y="4556552"/>
            <a:ext cx="3594860" cy="646331"/>
          </a:xfrm>
          <a:prstGeom prst="rect">
            <a:avLst/>
          </a:prstGeom>
          <a:noFill/>
        </p:spPr>
        <p:txBody>
          <a:bodyPr wrap="square" rtlCol="0">
            <a:spAutoFit/>
          </a:bodyPr>
          <a:lstStyle/>
          <a:p>
            <a:pPr defTabSz="457200"/>
            <a:r>
              <a:rPr lang="es-ES" dirty="0" smtClean="0">
                <a:solidFill>
                  <a:prstClr val="black"/>
                </a:solidFill>
              </a:rPr>
              <a:t>si vale </a:t>
            </a:r>
            <a:r>
              <a:rPr lang="en-US" i="1" dirty="0" smtClean="0">
                <a:solidFill>
                  <a:prstClr val="black"/>
                </a:solidFill>
              </a:rPr>
              <a:t>checked</a:t>
            </a:r>
            <a:r>
              <a:rPr lang="es-ES" dirty="0" smtClean="0">
                <a:solidFill>
                  <a:prstClr val="black"/>
                </a:solidFill>
              </a:rPr>
              <a:t>, el control aparece marcado por defecto</a:t>
            </a:r>
            <a:endParaRPr lang="es-ES" dirty="0">
              <a:solidFill>
                <a:prstClr val="black"/>
              </a:solidFill>
            </a:endParaRPr>
          </a:p>
        </p:txBody>
      </p:sp>
      <p:cxnSp>
        <p:nvCxnSpPr>
          <p:cNvPr id="50" name="Conector recto de flecha 49"/>
          <p:cNvCxnSpPr>
            <a:stCxn id="47" idx="3"/>
            <a:endCxn id="48" idx="1"/>
          </p:cNvCxnSpPr>
          <p:nvPr/>
        </p:nvCxnSpPr>
        <p:spPr>
          <a:xfrm flipV="1">
            <a:off x="2631988" y="4879718"/>
            <a:ext cx="1124040" cy="23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5008393" y="1518167"/>
            <a:ext cx="1960152" cy="369332"/>
          </a:xfrm>
          <a:prstGeom prst="rect">
            <a:avLst/>
          </a:prstGeom>
          <a:noFill/>
        </p:spPr>
        <p:txBody>
          <a:bodyPr wrap="none" rtlCol="0">
            <a:spAutoFit/>
          </a:bodyPr>
          <a:lstStyle/>
          <a:p>
            <a:pPr defTabSz="457200"/>
            <a:r>
              <a:rPr lang="es-ES" dirty="0" smtClean="0">
                <a:solidFill>
                  <a:prstClr val="black"/>
                </a:solidFill>
              </a:rPr>
              <a:t>Opción lógica (S/N)</a:t>
            </a:r>
            <a:endParaRPr lang="es-ES" dirty="0">
              <a:solidFill>
                <a:prstClr val="black"/>
              </a:solidFill>
            </a:endParaRPr>
          </a:p>
        </p:txBody>
      </p:sp>
      <p:sp>
        <p:nvSpPr>
          <p:cNvPr id="9" name="Rectángulo 8"/>
          <p:cNvSpPr/>
          <p:nvPr/>
        </p:nvSpPr>
        <p:spPr>
          <a:xfrm>
            <a:off x="1488225" y="5773680"/>
            <a:ext cx="6740304"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&lt;input type="checkbox" name=“Subscribe" checked="checked"&gt;</a:t>
            </a:r>
            <a:endParaRPr lang="es-ES" sz="1400" dirty="0">
              <a:solidFill>
                <a:prstClr val="black"/>
              </a:solidFill>
              <a:latin typeface="Courier New" panose="02070309020205020404" pitchFamily="49" charset="0"/>
              <a:cs typeface="Courier New" panose="02070309020205020404" pitchFamily="49" charset="0"/>
            </a:endParaRPr>
          </a:p>
        </p:txBody>
      </p:sp>
      <p:grpSp>
        <p:nvGrpSpPr>
          <p:cNvPr id="28" name="Grupo 27"/>
          <p:cNvGrpSpPr/>
          <p:nvPr/>
        </p:nvGrpSpPr>
        <p:grpSpPr>
          <a:xfrm>
            <a:off x="706802" y="1429047"/>
            <a:ext cx="3462393" cy="461665"/>
            <a:chOff x="719036" y="1361286"/>
            <a:chExt cx="3462393" cy="461665"/>
          </a:xfrm>
        </p:grpSpPr>
        <p:sp>
          <p:nvSpPr>
            <p:cNvPr id="29" name="Rectángulo 28"/>
            <p:cNvSpPr/>
            <p:nvPr/>
          </p:nvSpPr>
          <p:spPr>
            <a:xfrm>
              <a:off x="719036" y="1361286"/>
              <a:ext cx="1206750"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31" name="Rectángulo 30"/>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32" name="Rectángulo 31"/>
            <p:cNvSpPr/>
            <p:nvPr/>
          </p:nvSpPr>
          <p:spPr>
            <a:xfrm>
              <a:off x="3150056" y="1439742"/>
              <a:ext cx="1031373" cy="369332"/>
            </a:xfrm>
            <a:prstGeom prst="rect">
              <a:avLst/>
            </a:prstGeom>
          </p:spPr>
          <p:txBody>
            <a:bodyPr wrap="none">
              <a:spAutoFit/>
            </a:bodyPr>
            <a:lstStyle/>
            <a:p>
              <a:pPr defTabSz="457200"/>
              <a:r>
                <a:rPr lang="es-ES" b="1" dirty="0" err="1">
                  <a:solidFill>
                    <a:prstClr val="black"/>
                  </a:solidFill>
                </a:rPr>
                <a:t>checkbox</a:t>
              </a:r>
              <a:endParaRPr lang="es-ES" b="1" dirty="0" smtClean="0">
                <a:solidFill>
                  <a:prstClr val="black"/>
                </a:solidFill>
              </a:endParaRPr>
            </a:p>
          </p:txBody>
        </p:sp>
        <p:cxnSp>
          <p:nvCxnSpPr>
            <p:cNvPr id="33" name="Conector recto de flecha 32"/>
            <p:cNvCxnSpPr>
              <a:stCxn id="31" idx="3"/>
              <a:endCxn id="32"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5260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244904"/>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Controles: selección múltiple</a:t>
            </a:r>
            <a:endParaRPr lang="es-ES" sz="3600" b="1" i="1" dirty="0">
              <a:solidFill>
                <a:srgbClr val="04617B"/>
              </a:solidFill>
              <a:effectLst>
                <a:outerShdw blurRad="38100" dist="38100" dir="2700000" algn="tl">
                  <a:srgbClr val="C0C0C0"/>
                </a:outerShdw>
              </a:effectLst>
              <a:latin typeface="Constantia"/>
            </a:endParaRPr>
          </a:p>
        </p:txBody>
      </p:sp>
      <p:sp>
        <p:nvSpPr>
          <p:cNvPr id="17" name="CuadroTexto 16"/>
          <p:cNvSpPr txBox="1"/>
          <p:nvPr/>
        </p:nvSpPr>
        <p:spPr>
          <a:xfrm>
            <a:off x="1387138" y="3184305"/>
            <a:ext cx="710451" cy="369332"/>
          </a:xfrm>
          <a:prstGeom prst="rect">
            <a:avLst/>
          </a:prstGeom>
          <a:noFill/>
        </p:spPr>
        <p:txBody>
          <a:bodyPr wrap="none" rtlCol="0">
            <a:spAutoFit/>
          </a:bodyPr>
          <a:lstStyle/>
          <a:p>
            <a:pPr defTabSz="457200"/>
            <a:r>
              <a:rPr lang="es-ES" b="1" dirty="0" err="1" smtClean="0">
                <a:solidFill>
                  <a:prstClr val="black"/>
                </a:solidFill>
              </a:rPr>
              <a:t>name</a:t>
            </a:r>
            <a:endParaRPr lang="es-ES" b="1" dirty="0">
              <a:solidFill>
                <a:prstClr val="black"/>
              </a:solidFill>
            </a:endParaRPr>
          </a:p>
        </p:txBody>
      </p:sp>
      <p:sp>
        <p:nvSpPr>
          <p:cNvPr id="18" name="CuadroTexto 17"/>
          <p:cNvSpPr txBox="1"/>
          <p:nvPr/>
        </p:nvSpPr>
        <p:spPr>
          <a:xfrm>
            <a:off x="895987" y="2602202"/>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cxnSp>
        <p:nvCxnSpPr>
          <p:cNvPr id="30" name="Conector recto de flecha 29"/>
          <p:cNvCxnSpPr>
            <a:stCxn id="17" idx="3"/>
            <a:endCxn id="45" idx="1"/>
          </p:cNvCxnSpPr>
          <p:nvPr/>
        </p:nvCxnSpPr>
        <p:spPr>
          <a:xfrm flipV="1">
            <a:off x="2097589" y="3060449"/>
            <a:ext cx="1547890" cy="308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CuadroTexto 32"/>
          <p:cNvSpPr txBox="1"/>
          <p:nvPr/>
        </p:nvSpPr>
        <p:spPr>
          <a:xfrm>
            <a:off x="7050116" y="1260442"/>
            <a:ext cx="1477456" cy="369332"/>
          </a:xfrm>
          <a:prstGeom prst="rect">
            <a:avLst/>
          </a:prstGeom>
          <a:noFill/>
        </p:spPr>
        <p:txBody>
          <a:bodyPr wrap="none" rtlCol="0">
            <a:spAutoFit/>
          </a:bodyPr>
          <a:lstStyle/>
          <a:p>
            <a:pPr defTabSz="457200"/>
            <a:r>
              <a:rPr lang="en-US" b="1" i="1" dirty="0" smtClean="0">
                <a:solidFill>
                  <a:prstClr val="black"/>
                </a:solidFill>
              </a:rPr>
              <a:t>Radio buttons</a:t>
            </a:r>
            <a:endParaRPr lang="en-US" b="1" i="1" dirty="0">
              <a:solidFill>
                <a:prstClr val="black"/>
              </a:solidFill>
            </a:endParaRPr>
          </a:p>
        </p:txBody>
      </p:sp>
      <p:sp>
        <p:nvSpPr>
          <p:cNvPr id="39" name="Rectángulo 38"/>
          <p:cNvSpPr/>
          <p:nvPr/>
        </p:nvSpPr>
        <p:spPr>
          <a:xfrm>
            <a:off x="1447917" y="3748193"/>
            <a:ext cx="666977" cy="369332"/>
          </a:xfrm>
          <a:prstGeom prst="rect">
            <a:avLst/>
          </a:prstGeom>
        </p:spPr>
        <p:txBody>
          <a:bodyPr wrap="none">
            <a:spAutoFit/>
          </a:bodyPr>
          <a:lstStyle/>
          <a:p>
            <a:pPr defTabSz="457200"/>
            <a:r>
              <a:rPr lang="es-ES" b="1" dirty="0" err="1" smtClean="0">
                <a:solidFill>
                  <a:prstClr val="black"/>
                </a:solidFill>
              </a:rPr>
              <a:t>value</a:t>
            </a:r>
            <a:endParaRPr lang="es-ES" b="1" dirty="0">
              <a:solidFill>
                <a:prstClr val="black"/>
              </a:solidFill>
            </a:endParaRPr>
          </a:p>
        </p:txBody>
      </p:sp>
      <p:sp>
        <p:nvSpPr>
          <p:cNvPr id="42" name="CuadroTexto 41"/>
          <p:cNvSpPr txBox="1"/>
          <p:nvPr/>
        </p:nvSpPr>
        <p:spPr>
          <a:xfrm>
            <a:off x="3645479" y="3600762"/>
            <a:ext cx="4584120" cy="646331"/>
          </a:xfrm>
          <a:prstGeom prst="rect">
            <a:avLst/>
          </a:prstGeom>
          <a:noFill/>
        </p:spPr>
        <p:txBody>
          <a:bodyPr wrap="square" rtlCol="0">
            <a:spAutoFit/>
          </a:bodyPr>
          <a:lstStyle/>
          <a:p>
            <a:pPr defTabSz="457200"/>
            <a:r>
              <a:rPr lang="es-ES" dirty="0" smtClean="0">
                <a:solidFill>
                  <a:prstClr val="black"/>
                </a:solidFill>
              </a:rPr>
              <a:t>valor devuelto si esta </a:t>
            </a:r>
            <a:r>
              <a:rPr lang="es-ES" dirty="0">
                <a:solidFill>
                  <a:prstClr val="black"/>
                </a:solidFill>
              </a:rPr>
              <a:t>es la opción </a:t>
            </a:r>
            <a:r>
              <a:rPr lang="es-ES" dirty="0" smtClean="0">
                <a:solidFill>
                  <a:prstClr val="black"/>
                </a:solidFill>
              </a:rPr>
              <a:t>seleccionada (un valor distinto para cada </a:t>
            </a:r>
            <a:r>
              <a:rPr lang="es-ES" dirty="0" err="1" smtClean="0">
                <a:solidFill>
                  <a:prstClr val="black"/>
                </a:solidFill>
              </a:rPr>
              <a:t>rb</a:t>
            </a:r>
            <a:r>
              <a:rPr lang="es-ES" dirty="0" smtClean="0">
                <a:solidFill>
                  <a:prstClr val="black"/>
                </a:solidFill>
              </a:rPr>
              <a:t> del grupo)</a:t>
            </a:r>
            <a:endParaRPr lang="es-ES" dirty="0">
              <a:solidFill>
                <a:prstClr val="black"/>
              </a:solidFill>
            </a:endParaRPr>
          </a:p>
        </p:txBody>
      </p:sp>
      <p:cxnSp>
        <p:nvCxnSpPr>
          <p:cNvPr id="43" name="Conector recto de flecha 42"/>
          <p:cNvCxnSpPr>
            <a:stCxn id="39" idx="3"/>
            <a:endCxn id="42" idx="1"/>
          </p:cNvCxnSpPr>
          <p:nvPr/>
        </p:nvCxnSpPr>
        <p:spPr>
          <a:xfrm flipV="1">
            <a:off x="2114894" y="3923928"/>
            <a:ext cx="1530585" cy="8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CuadroTexto 44"/>
          <p:cNvSpPr txBox="1"/>
          <p:nvPr/>
        </p:nvSpPr>
        <p:spPr>
          <a:xfrm>
            <a:off x="3645479" y="2598784"/>
            <a:ext cx="5261453" cy="923330"/>
          </a:xfrm>
          <a:prstGeom prst="rect">
            <a:avLst/>
          </a:prstGeom>
          <a:noFill/>
        </p:spPr>
        <p:txBody>
          <a:bodyPr wrap="square" rtlCol="0">
            <a:spAutoFit/>
          </a:bodyPr>
          <a:lstStyle/>
          <a:p>
            <a:pPr defTabSz="457200"/>
            <a:r>
              <a:rPr lang="es-ES" dirty="0">
                <a:solidFill>
                  <a:prstClr val="black"/>
                </a:solidFill>
              </a:rPr>
              <a:t>n</a:t>
            </a:r>
            <a:r>
              <a:rPr lang="es-ES" dirty="0" smtClean="0">
                <a:solidFill>
                  <a:prstClr val="black"/>
                </a:solidFill>
              </a:rPr>
              <a:t>ombre único que todos los controles. Es </a:t>
            </a:r>
            <a:r>
              <a:rPr lang="es-ES" b="1" dirty="0" smtClean="0">
                <a:solidFill>
                  <a:prstClr val="black"/>
                </a:solidFill>
              </a:rPr>
              <a:t>el mismo </a:t>
            </a:r>
            <a:r>
              <a:rPr lang="es-ES" dirty="0" smtClean="0">
                <a:solidFill>
                  <a:prstClr val="black"/>
                </a:solidFill>
              </a:rPr>
              <a:t>en el caso de los </a:t>
            </a:r>
            <a:r>
              <a:rPr lang="en-US" i="1" dirty="0" smtClean="0">
                <a:solidFill>
                  <a:prstClr val="black"/>
                </a:solidFill>
              </a:rPr>
              <a:t>radio buttons </a:t>
            </a:r>
            <a:r>
              <a:rPr lang="es-ES" dirty="0" smtClean="0">
                <a:solidFill>
                  <a:prstClr val="black"/>
                </a:solidFill>
              </a:rPr>
              <a:t>que forman </a:t>
            </a:r>
            <a:r>
              <a:rPr lang="es-ES" b="1" dirty="0" smtClean="0">
                <a:solidFill>
                  <a:prstClr val="black"/>
                </a:solidFill>
              </a:rPr>
              <a:t>un grupo</a:t>
            </a:r>
            <a:r>
              <a:rPr lang="es-ES" dirty="0" smtClean="0">
                <a:solidFill>
                  <a:prstClr val="black"/>
                </a:solidFill>
              </a:rPr>
              <a:t>, generalmente agrupados dentro </a:t>
            </a:r>
            <a:r>
              <a:rPr lang="es-ES" dirty="0">
                <a:solidFill>
                  <a:prstClr val="black"/>
                </a:solidFill>
              </a:rPr>
              <a:t>de un párrafo</a:t>
            </a:r>
          </a:p>
        </p:txBody>
      </p:sp>
      <p:sp>
        <p:nvSpPr>
          <p:cNvPr id="47" name="Rectángulo 46"/>
          <p:cNvSpPr/>
          <p:nvPr/>
        </p:nvSpPr>
        <p:spPr>
          <a:xfrm>
            <a:off x="1420368" y="4456840"/>
            <a:ext cx="941412" cy="369332"/>
          </a:xfrm>
          <a:prstGeom prst="rect">
            <a:avLst/>
          </a:prstGeom>
        </p:spPr>
        <p:txBody>
          <a:bodyPr wrap="none">
            <a:spAutoFit/>
          </a:bodyPr>
          <a:lstStyle/>
          <a:p>
            <a:pPr defTabSz="457200"/>
            <a:r>
              <a:rPr lang="es-ES" b="1" dirty="0" err="1">
                <a:solidFill>
                  <a:prstClr val="black"/>
                </a:solidFill>
              </a:rPr>
              <a:t>checked</a:t>
            </a:r>
            <a:endParaRPr lang="es-ES" b="1" dirty="0">
              <a:solidFill>
                <a:prstClr val="black"/>
              </a:solidFill>
            </a:endParaRPr>
          </a:p>
        </p:txBody>
      </p:sp>
      <p:sp>
        <p:nvSpPr>
          <p:cNvPr id="48" name="CuadroTexto 47"/>
          <p:cNvSpPr txBox="1"/>
          <p:nvPr/>
        </p:nvSpPr>
        <p:spPr>
          <a:xfrm>
            <a:off x="3645479" y="4393941"/>
            <a:ext cx="5166524" cy="646331"/>
          </a:xfrm>
          <a:prstGeom prst="rect">
            <a:avLst/>
          </a:prstGeom>
          <a:noFill/>
        </p:spPr>
        <p:txBody>
          <a:bodyPr wrap="square" rtlCol="0">
            <a:spAutoFit/>
          </a:bodyPr>
          <a:lstStyle/>
          <a:p>
            <a:pPr defTabSz="457200"/>
            <a:r>
              <a:rPr lang="es-ES" dirty="0" smtClean="0">
                <a:solidFill>
                  <a:prstClr val="black"/>
                </a:solidFill>
              </a:rPr>
              <a:t>si vale </a:t>
            </a:r>
            <a:r>
              <a:rPr lang="en-US" i="1" dirty="0" smtClean="0">
                <a:solidFill>
                  <a:prstClr val="black"/>
                </a:solidFill>
              </a:rPr>
              <a:t>checked</a:t>
            </a:r>
            <a:r>
              <a:rPr lang="es-ES" dirty="0" smtClean="0">
                <a:solidFill>
                  <a:prstClr val="black"/>
                </a:solidFill>
              </a:rPr>
              <a:t>, el control aparece marcado por defecto</a:t>
            </a:r>
            <a:endParaRPr lang="es-ES" dirty="0">
              <a:solidFill>
                <a:prstClr val="black"/>
              </a:solidFill>
            </a:endParaRPr>
          </a:p>
        </p:txBody>
      </p:sp>
      <p:cxnSp>
        <p:nvCxnSpPr>
          <p:cNvPr id="50" name="Conector recto de flecha 49"/>
          <p:cNvCxnSpPr>
            <a:stCxn id="47" idx="3"/>
            <a:endCxn id="48" idx="1"/>
          </p:cNvCxnSpPr>
          <p:nvPr/>
        </p:nvCxnSpPr>
        <p:spPr>
          <a:xfrm>
            <a:off x="2361780" y="4641506"/>
            <a:ext cx="1283699" cy="75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uadroTexto 3"/>
          <p:cNvSpPr txBox="1"/>
          <p:nvPr/>
        </p:nvSpPr>
        <p:spPr>
          <a:xfrm>
            <a:off x="4557079" y="1369003"/>
            <a:ext cx="1725240" cy="646331"/>
          </a:xfrm>
          <a:prstGeom prst="rect">
            <a:avLst/>
          </a:prstGeom>
          <a:noFill/>
        </p:spPr>
        <p:txBody>
          <a:bodyPr wrap="square" rtlCol="0">
            <a:spAutoFit/>
          </a:bodyPr>
          <a:lstStyle/>
          <a:p>
            <a:pPr defTabSz="457200"/>
            <a:r>
              <a:rPr lang="es-ES" dirty="0" smtClean="0">
                <a:solidFill>
                  <a:prstClr val="black"/>
                </a:solidFill>
              </a:rPr>
              <a:t>Opción múltiple (a elegir una)</a:t>
            </a:r>
            <a:endParaRPr lang="es-ES" dirty="0">
              <a:solidFill>
                <a:prstClr val="black"/>
              </a:solidFill>
            </a:endParaRPr>
          </a:p>
        </p:txBody>
      </p:sp>
      <p:sp>
        <p:nvSpPr>
          <p:cNvPr id="8" name="Rectángulo 7"/>
          <p:cNvSpPr/>
          <p:nvPr/>
        </p:nvSpPr>
        <p:spPr>
          <a:xfrm>
            <a:off x="629226" y="5174644"/>
            <a:ext cx="8084831"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457200">
              <a:tabLst>
                <a:tab pos="536575" algn="l"/>
              </a:tabLst>
            </a:pPr>
            <a:r>
              <a:rPr lang="es-ES" sz="1400" dirty="0">
                <a:solidFill>
                  <a:prstClr val="black"/>
                </a:solidFill>
                <a:latin typeface="Courier New" panose="02070309020205020404" pitchFamily="49" charset="0"/>
                <a:cs typeface="Courier New" panose="02070309020205020404" pitchFamily="49" charset="0"/>
              </a:rPr>
              <a:t>&lt;p</a:t>
            </a:r>
            <a:r>
              <a:rPr lang="es-ES" sz="1400" dirty="0" smtClean="0">
                <a:solidFill>
                  <a:prstClr val="black"/>
                </a:solidFill>
                <a:latin typeface="Courier New" panose="02070309020205020404" pitchFamily="49" charset="0"/>
                <a:cs typeface="Courier New" panose="02070309020205020404" pitchFamily="49" charset="0"/>
              </a:rPr>
              <a:t>&gt;</a:t>
            </a:r>
          </a:p>
          <a:p>
            <a:pPr defTabSz="457200">
              <a:tabLst>
                <a:tab pos="536575" algn="l"/>
              </a:tabLst>
            </a:pPr>
            <a:r>
              <a:rPr lang="es-ES" sz="1400" dirty="0" smtClean="0">
                <a:solidFill>
                  <a:prstClr val="black"/>
                </a:solidFill>
                <a:latin typeface="Courier New" panose="02070309020205020404" pitchFamily="49" charset="0"/>
                <a:cs typeface="Courier New" panose="02070309020205020404" pitchFamily="49" charset="0"/>
              </a:rPr>
              <a:t>&lt;</a:t>
            </a:r>
            <a:r>
              <a:rPr lang="es-ES" sz="1400" dirty="0">
                <a:solidFill>
                  <a:prstClr val="black"/>
                </a:solidFill>
                <a:latin typeface="Courier New" panose="02070309020205020404" pitchFamily="49" charset="0"/>
                <a:cs typeface="Courier New" panose="02070309020205020404" pitchFamily="49" charset="0"/>
              </a:rPr>
              <a:t>input </a:t>
            </a:r>
            <a:r>
              <a:rPr lang="es-ES" sz="1400" dirty="0" err="1">
                <a:solidFill>
                  <a:prstClr val="black"/>
                </a:solidFill>
                <a:latin typeface="Courier New" panose="02070309020205020404" pitchFamily="49" charset="0"/>
                <a:cs typeface="Courier New" panose="02070309020205020404" pitchFamily="49" charset="0"/>
              </a:rPr>
              <a:t>type</a:t>
            </a:r>
            <a:r>
              <a:rPr lang="es-ES" sz="1400" dirty="0">
                <a:solidFill>
                  <a:prstClr val="black"/>
                </a:solidFill>
                <a:latin typeface="Courier New" panose="02070309020205020404" pitchFamily="49" charset="0"/>
                <a:cs typeface="Courier New" panose="02070309020205020404" pitchFamily="49" charset="0"/>
              </a:rPr>
              <a:t>="radio" </a:t>
            </a:r>
            <a:r>
              <a:rPr lang="es-ES" sz="1400" dirty="0" err="1">
                <a:solidFill>
                  <a:prstClr val="black"/>
                </a:solidFill>
                <a:latin typeface="Courier New" panose="02070309020205020404" pitchFamily="49" charset="0"/>
                <a:cs typeface="Courier New" panose="02070309020205020404" pitchFamily="49" charset="0"/>
              </a:rPr>
              <a:t>name</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category</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value</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gold</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checked</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checked</a:t>
            </a:r>
            <a:r>
              <a:rPr lang="es-ES" sz="1400" dirty="0" smtClean="0">
                <a:solidFill>
                  <a:prstClr val="black"/>
                </a:solidFill>
                <a:latin typeface="Courier New" panose="02070309020205020404" pitchFamily="49" charset="0"/>
                <a:cs typeface="Courier New" panose="02070309020205020404" pitchFamily="49" charset="0"/>
              </a:rPr>
              <a:t>"&gt;Oro&lt;</a:t>
            </a:r>
            <a:r>
              <a:rPr lang="es-ES" sz="1400" dirty="0" err="1" smtClean="0">
                <a:solidFill>
                  <a:prstClr val="black"/>
                </a:solidFill>
                <a:latin typeface="Courier New" panose="02070309020205020404" pitchFamily="49" charset="0"/>
                <a:cs typeface="Courier New" panose="02070309020205020404" pitchFamily="49" charset="0"/>
              </a:rPr>
              <a:t>br</a:t>
            </a:r>
            <a:r>
              <a:rPr lang="es-ES" sz="1400" dirty="0">
                <a:solidFill>
                  <a:prstClr val="black"/>
                </a:solidFill>
                <a:latin typeface="Courier New" panose="02070309020205020404" pitchFamily="49" charset="0"/>
                <a:cs typeface="Courier New" panose="02070309020205020404" pitchFamily="49" charset="0"/>
              </a:rPr>
              <a:t>&gt;</a:t>
            </a:r>
          </a:p>
          <a:p>
            <a:pPr defTabSz="457200">
              <a:tabLst>
                <a:tab pos="536575" algn="l"/>
              </a:tabLst>
            </a:pPr>
            <a:r>
              <a:rPr lang="es-ES" sz="1400" dirty="0">
                <a:solidFill>
                  <a:prstClr val="black"/>
                </a:solidFill>
                <a:latin typeface="Courier New" panose="02070309020205020404" pitchFamily="49" charset="0"/>
                <a:cs typeface="Courier New" panose="02070309020205020404" pitchFamily="49" charset="0"/>
              </a:rPr>
              <a:t>&lt;input </a:t>
            </a:r>
            <a:r>
              <a:rPr lang="es-ES" sz="1400" dirty="0" err="1">
                <a:solidFill>
                  <a:prstClr val="black"/>
                </a:solidFill>
                <a:latin typeface="Courier New" panose="02070309020205020404" pitchFamily="49" charset="0"/>
                <a:cs typeface="Courier New" panose="02070309020205020404" pitchFamily="49" charset="0"/>
              </a:rPr>
              <a:t>type</a:t>
            </a:r>
            <a:r>
              <a:rPr lang="es-ES" sz="1400" dirty="0">
                <a:solidFill>
                  <a:prstClr val="black"/>
                </a:solidFill>
                <a:latin typeface="Courier New" panose="02070309020205020404" pitchFamily="49" charset="0"/>
                <a:cs typeface="Courier New" panose="02070309020205020404" pitchFamily="49" charset="0"/>
              </a:rPr>
              <a:t>="radio" </a:t>
            </a:r>
            <a:r>
              <a:rPr lang="es-ES" sz="1400" dirty="0" err="1">
                <a:solidFill>
                  <a:prstClr val="black"/>
                </a:solidFill>
                <a:latin typeface="Courier New" panose="02070309020205020404" pitchFamily="49" charset="0"/>
                <a:cs typeface="Courier New" panose="02070309020205020404" pitchFamily="49" charset="0"/>
              </a:rPr>
              <a:t>name</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category</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value</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silver</a:t>
            </a:r>
            <a:r>
              <a:rPr lang="es-ES" sz="1400" dirty="0" smtClean="0">
                <a:solidFill>
                  <a:prstClr val="black"/>
                </a:solidFill>
                <a:latin typeface="Courier New" panose="02070309020205020404" pitchFamily="49" charset="0"/>
                <a:cs typeface="Courier New" panose="02070309020205020404" pitchFamily="49" charset="0"/>
              </a:rPr>
              <a:t>"&gt;Plata&lt;</a:t>
            </a:r>
            <a:r>
              <a:rPr lang="es-ES" sz="1400" dirty="0" err="1" smtClean="0">
                <a:solidFill>
                  <a:prstClr val="black"/>
                </a:solidFill>
                <a:latin typeface="Courier New" panose="02070309020205020404" pitchFamily="49" charset="0"/>
                <a:cs typeface="Courier New" panose="02070309020205020404" pitchFamily="49" charset="0"/>
              </a:rPr>
              <a:t>br</a:t>
            </a:r>
            <a:r>
              <a:rPr lang="es-ES" sz="1400" dirty="0">
                <a:solidFill>
                  <a:prstClr val="black"/>
                </a:solidFill>
                <a:latin typeface="Courier New" panose="02070309020205020404" pitchFamily="49" charset="0"/>
                <a:cs typeface="Courier New" panose="02070309020205020404" pitchFamily="49" charset="0"/>
              </a:rPr>
              <a:t>&gt;</a:t>
            </a:r>
          </a:p>
          <a:p>
            <a:pPr defTabSz="457200">
              <a:tabLst>
                <a:tab pos="536575" algn="l"/>
              </a:tabLst>
            </a:pPr>
            <a:r>
              <a:rPr lang="es-ES" sz="1400" dirty="0">
                <a:solidFill>
                  <a:prstClr val="black"/>
                </a:solidFill>
                <a:latin typeface="Courier New" panose="02070309020205020404" pitchFamily="49" charset="0"/>
                <a:cs typeface="Courier New" panose="02070309020205020404" pitchFamily="49" charset="0"/>
              </a:rPr>
              <a:t>&lt;input </a:t>
            </a:r>
            <a:r>
              <a:rPr lang="es-ES" sz="1400" dirty="0" err="1">
                <a:solidFill>
                  <a:prstClr val="black"/>
                </a:solidFill>
                <a:latin typeface="Courier New" panose="02070309020205020404" pitchFamily="49" charset="0"/>
                <a:cs typeface="Courier New" panose="02070309020205020404" pitchFamily="49" charset="0"/>
              </a:rPr>
              <a:t>type</a:t>
            </a:r>
            <a:r>
              <a:rPr lang="es-ES" sz="1400" dirty="0">
                <a:solidFill>
                  <a:prstClr val="black"/>
                </a:solidFill>
                <a:latin typeface="Courier New" panose="02070309020205020404" pitchFamily="49" charset="0"/>
                <a:cs typeface="Courier New" panose="02070309020205020404" pitchFamily="49" charset="0"/>
              </a:rPr>
              <a:t>="radio" </a:t>
            </a:r>
            <a:r>
              <a:rPr lang="es-ES" sz="1400" dirty="0" err="1">
                <a:solidFill>
                  <a:prstClr val="black"/>
                </a:solidFill>
                <a:latin typeface="Courier New" panose="02070309020205020404" pitchFamily="49" charset="0"/>
                <a:cs typeface="Courier New" panose="02070309020205020404" pitchFamily="49" charset="0"/>
              </a:rPr>
              <a:t>name</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category</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value</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bronze</a:t>
            </a:r>
            <a:r>
              <a:rPr lang="es-ES" sz="1400" dirty="0" smtClean="0">
                <a:solidFill>
                  <a:prstClr val="black"/>
                </a:solidFill>
                <a:latin typeface="Courier New" panose="02070309020205020404" pitchFamily="49" charset="0"/>
                <a:cs typeface="Courier New" panose="02070309020205020404" pitchFamily="49" charset="0"/>
              </a:rPr>
              <a:t>"&gt;Bronce</a:t>
            </a:r>
            <a:r>
              <a:rPr lang="es-ES" sz="1400" dirty="0">
                <a:solidFill>
                  <a:prstClr val="black"/>
                </a:solidFill>
                <a:latin typeface="Courier New" panose="02070309020205020404" pitchFamily="49" charset="0"/>
                <a:cs typeface="Courier New" panose="02070309020205020404" pitchFamily="49" charset="0"/>
              </a:rPr>
              <a:t>&lt;/p&gt;</a:t>
            </a:r>
          </a:p>
        </p:txBody>
      </p:sp>
      <p:pic>
        <p:nvPicPr>
          <p:cNvPr id="9" name="Imagen 8"/>
          <p:cNvPicPr>
            <a:picLocks noChangeAspect="1"/>
          </p:cNvPicPr>
          <p:nvPr/>
        </p:nvPicPr>
        <p:blipFill>
          <a:blip r:embed="rId3"/>
          <a:stretch>
            <a:fillRect/>
          </a:stretch>
        </p:blipFill>
        <p:spPr>
          <a:xfrm>
            <a:off x="7188899" y="1613289"/>
            <a:ext cx="1199889" cy="829830"/>
          </a:xfrm>
          <a:prstGeom prst="rect">
            <a:avLst/>
          </a:prstGeom>
        </p:spPr>
      </p:pic>
      <p:grpSp>
        <p:nvGrpSpPr>
          <p:cNvPr id="23" name="Grupo 22"/>
          <p:cNvGrpSpPr/>
          <p:nvPr/>
        </p:nvGrpSpPr>
        <p:grpSpPr>
          <a:xfrm>
            <a:off x="706802" y="1429047"/>
            <a:ext cx="3082480" cy="461665"/>
            <a:chOff x="719036" y="1361286"/>
            <a:chExt cx="3082480" cy="461665"/>
          </a:xfrm>
        </p:grpSpPr>
        <p:sp>
          <p:nvSpPr>
            <p:cNvPr id="24" name="Rectángulo 23"/>
            <p:cNvSpPr/>
            <p:nvPr/>
          </p:nvSpPr>
          <p:spPr>
            <a:xfrm>
              <a:off x="719036" y="1361286"/>
              <a:ext cx="1184272"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25" name="Rectángulo 24"/>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26" name="Rectángulo 25"/>
            <p:cNvSpPr/>
            <p:nvPr/>
          </p:nvSpPr>
          <p:spPr>
            <a:xfrm>
              <a:off x="3150056" y="1439742"/>
              <a:ext cx="651460" cy="369332"/>
            </a:xfrm>
            <a:prstGeom prst="rect">
              <a:avLst/>
            </a:prstGeom>
          </p:spPr>
          <p:txBody>
            <a:bodyPr wrap="none">
              <a:spAutoFit/>
            </a:bodyPr>
            <a:lstStyle/>
            <a:p>
              <a:pPr defTabSz="457200"/>
              <a:r>
                <a:rPr lang="es-ES" b="1" dirty="0">
                  <a:solidFill>
                    <a:prstClr val="black"/>
                  </a:solidFill>
                </a:rPr>
                <a:t>radio</a:t>
              </a:r>
              <a:endParaRPr lang="es-ES" b="1" dirty="0" smtClean="0">
                <a:solidFill>
                  <a:prstClr val="black"/>
                </a:solidFill>
              </a:endParaRPr>
            </a:p>
          </p:txBody>
        </p:sp>
        <p:cxnSp>
          <p:nvCxnSpPr>
            <p:cNvPr id="27" name="Conector recto de flecha 26"/>
            <p:cNvCxnSpPr>
              <a:stCxn id="25" idx="3"/>
              <a:endCxn id="26"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7510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201171"/>
            <a:ext cx="7886700" cy="896818"/>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Controles: listas (1)</a:t>
            </a:r>
            <a:endParaRPr lang="es-ES" sz="3600" b="1" i="1" dirty="0">
              <a:solidFill>
                <a:srgbClr val="04617B"/>
              </a:solidFill>
              <a:effectLst>
                <a:outerShdw blurRad="38100" dist="38100" dir="2700000" algn="tl">
                  <a:srgbClr val="C0C0C0"/>
                </a:outerShdw>
              </a:effectLst>
              <a:latin typeface="Constantia"/>
            </a:endParaRPr>
          </a:p>
        </p:txBody>
      </p:sp>
      <p:sp>
        <p:nvSpPr>
          <p:cNvPr id="22" name="Rectángulo 21"/>
          <p:cNvSpPr/>
          <p:nvPr/>
        </p:nvSpPr>
        <p:spPr>
          <a:xfrm>
            <a:off x="757598" y="1170966"/>
            <a:ext cx="1484657" cy="79490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defTabSz="457200"/>
            <a:r>
              <a:rPr lang="es-ES" sz="2400" b="1" dirty="0">
                <a:solidFill>
                  <a:prstClr val="white"/>
                </a:solidFill>
              </a:rPr>
              <a:t>&lt;</a:t>
            </a:r>
            <a:r>
              <a:rPr lang="es-ES" sz="2400" b="1" dirty="0" err="1">
                <a:solidFill>
                  <a:prstClr val="white"/>
                </a:solidFill>
              </a:rPr>
              <a:t>select</a:t>
            </a:r>
            <a:r>
              <a:rPr lang="es-ES" sz="2400" b="1" dirty="0">
                <a:solidFill>
                  <a:prstClr val="white"/>
                </a:solidFill>
              </a:rPr>
              <a:t>&gt;</a:t>
            </a:r>
            <a:br>
              <a:rPr lang="es-ES" sz="2400" b="1" dirty="0">
                <a:solidFill>
                  <a:prstClr val="white"/>
                </a:solidFill>
              </a:rPr>
            </a:br>
            <a:r>
              <a:rPr lang="es-ES" sz="2400" b="1" dirty="0">
                <a:solidFill>
                  <a:prstClr val="white"/>
                </a:solidFill>
              </a:rPr>
              <a:t>&lt;/</a:t>
            </a:r>
            <a:r>
              <a:rPr lang="es-ES" sz="2400" b="1" dirty="0" err="1">
                <a:solidFill>
                  <a:prstClr val="white"/>
                </a:solidFill>
              </a:rPr>
              <a:t>select</a:t>
            </a:r>
            <a:r>
              <a:rPr lang="es-ES" sz="2400" b="1" dirty="0">
                <a:solidFill>
                  <a:prstClr val="white"/>
                </a:solidFill>
              </a:rPr>
              <a:t>&gt;</a:t>
            </a:r>
          </a:p>
        </p:txBody>
      </p:sp>
      <p:sp>
        <p:nvSpPr>
          <p:cNvPr id="23" name="CuadroTexto 22"/>
          <p:cNvSpPr txBox="1"/>
          <p:nvPr/>
        </p:nvSpPr>
        <p:spPr>
          <a:xfrm>
            <a:off x="1366335" y="4501883"/>
            <a:ext cx="1446678" cy="646331"/>
          </a:xfrm>
          <a:prstGeom prst="rect">
            <a:avLst/>
          </a:prstGeom>
          <a:noFill/>
        </p:spPr>
        <p:txBody>
          <a:bodyPr wrap="none" rtlCol="0">
            <a:spAutoFit/>
          </a:bodyPr>
          <a:lstStyle/>
          <a:p>
            <a:pPr defTabSz="457200"/>
            <a:r>
              <a:rPr lang="es-ES" dirty="0" smtClean="0">
                <a:solidFill>
                  <a:prstClr val="black"/>
                </a:solidFill>
              </a:rPr>
              <a:t>Atributos</a:t>
            </a:r>
          </a:p>
          <a:p>
            <a:pPr defTabSz="457200"/>
            <a:r>
              <a:rPr lang="es-ES" dirty="0">
                <a:solidFill>
                  <a:prstClr val="black"/>
                </a:solidFill>
              </a:rPr>
              <a:t>(de </a:t>
            </a:r>
            <a:r>
              <a:rPr lang="es-ES" dirty="0" smtClean="0">
                <a:solidFill>
                  <a:prstClr val="black"/>
                </a:solidFill>
              </a:rPr>
              <a:t>&lt;</a:t>
            </a:r>
            <a:r>
              <a:rPr lang="es-ES" dirty="0" err="1" smtClean="0">
                <a:solidFill>
                  <a:prstClr val="black"/>
                </a:solidFill>
              </a:rPr>
              <a:t>option</a:t>
            </a:r>
            <a:r>
              <a:rPr lang="es-ES" dirty="0" smtClean="0">
                <a:solidFill>
                  <a:prstClr val="black"/>
                </a:solidFill>
              </a:rPr>
              <a:t>&gt;)</a:t>
            </a:r>
            <a:endParaRPr lang="es-ES" dirty="0">
              <a:solidFill>
                <a:prstClr val="black"/>
              </a:solidFill>
            </a:endParaRPr>
          </a:p>
        </p:txBody>
      </p:sp>
      <p:sp>
        <p:nvSpPr>
          <p:cNvPr id="25" name="CuadroTexto 24"/>
          <p:cNvSpPr txBox="1"/>
          <p:nvPr/>
        </p:nvSpPr>
        <p:spPr>
          <a:xfrm>
            <a:off x="7531654" y="1077473"/>
            <a:ext cx="1292662" cy="646331"/>
          </a:xfrm>
          <a:prstGeom prst="rect">
            <a:avLst/>
          </a:prstGeom>
          <a:noFill/>
        </p:spPr>
        <p:txBody>
          <a:bodyPr wrap="none" rtlCol="0">
            <a:spAutoFit/>
          </a:bodyPr>
          <a:lstStyle/>
          <a:p>
            <a:pPr algn="ctr" defTabSz="457200"/>
            <a:r>
              <a:rPr lang="es-ES" dirty="0" smtClean="0">
                <a:solidFill>
                  <a:prstClr val="black"/>
                </a:solidFill>
              </a:rPr>
              <a:t>Lista </a:t>
            </a:r>
            <a:br>
              <a:rPr lang="es-ES" dirty="0" smtClean="0">
                <a:solidFill>
                  <a:prstClr val="black"/>
                </a:solidFill>
              </a:rPr>
            </a:br>
            <a:r>
              <a:rPr lang="es-ES" dirty="0" smtClean="0">
                <a:solidFill>
                  <a:prstClr val="black"/>
                </a:solidFill>
              </a:rPr>
              <a:t>desplegable</a:t>
            </a:r>
            <a:endParaRPr lang="es-ES" dirty="0">
              <a:solidFill>
                <a:prstClr val="black"/>
              </a:solidFill>
            </a:endParaRPr>
          </a:p>
        </p:txBody>
      </p:sp>
      <p:sp>
        <p:nvSpPr>
          <p:cNvPr id="27" name="Rectángulo 26"/>
          <p:cNvSpPr/>
          <p:nvPr/>
        </p:nvSpPr>
        <p:spPr>
          <a:xfrm>
            <a:off x="1695656" y="4000102"/>
            <a:ext cx="710451" cy="369332"/>
          </a:xfrm>
          <a:prstGeom prst="rect">
            <a:avLst/>
          </a:prstGeom>
        </p:spPr>
        <p:txBody>
          <a:bodyPr wrap="none">
            <a:spAutoFit/>
          </a:bodyPr>
          <a:lstStyle/>
          <a:p>
            <a:pPr defTabSz="457200"/>
            <a:r>
              <a:rPr lang="en-US" b="1" dirty="0">
                <a:solidFill>
                  <a:prstClr val="black"/>
                </a:solidFill>
              </a:rPr>
              <a:t>name</a:t>
            </a:r>
            <a:endParaRPr lang="es-ES" b="1" dirty="0">
              <a:solidFill>
                <a:prstClr val="black"/>
              </a:solidFill>
            </a:endParaRPr>
          </a:p>
        </p:txBody>
      </p:sp>
      <p:sp>
        <p:nvSpPr>
          <p:cNvPr id="28" name="CuadroTexto 27"/>
          <p:cNvSpPr txBox="1"/>
          <p:nvPr/>
        </p:nvSpPr>
        <p:spPr>
          <a:xfrm>
            <a:off x="3391619" y="3720980"/>
            <a:ext cx="3760040" cy="923330"/>
          </a:xfrm>
          <a:prstGeom prst="rect">
            <a:avLst/>
          </a:prstGeom>
          <a:noFill/>
        </p:spPr>
        <p:txBody>
          <a:bodyPr wrap="square" rtlCol="0">
            <a:spAutoFit/>
          </a:bodyPr>
          <a:lstStyle/>
          <a:p>
            <a:pPr defTabSz="457200"/>
            <a:r>
              <a:rPr lang="es-ES" dirty="0" smtClean="0">
                <a:solidFill>
                  <a:prstClr val="black"/>
                </a:solidFill>
              </a:rPr>
              <a:t>nombre único que todos los controles tienen que tener de cara al </a:t>
            </a:r>
            <a:r>
              <a:rPr lang="en-US" dirty="0" smtClean="0">
                <a:solidFill>
                  <a:prstClr val="black"/>
                </a:solidFill>
              </a:rPr>
              <a:t>script del </a:t>
            </a:r>
            <a:r>
              <a:rPr lang="es-ES" dirty="0" smtClean="0">
                <a:solidFill>
                  <a:prstClr val="black"/>
                </a:solidFill>
              </a:rPr>
              <a:t>lado servidor. Se aplica a todo el </a:t>
            </a:r>
            <a:r>
              <a:rPr lang="en-US" i="1" dirty="0" smtClean="0">
                <a:solidFill>
                  <a:prstClr val="black"/>
                </a:solidFill>
              </a:rPr>
              <a:t>select</a:t>
            </a:r>
            <a:endParaRPr lang="en-US" i="1" dirty="0">
              <a:solidFill>
                <a:prstClr val="black"/>
              </a:solidFill>
            </a:endParaRPr>
          </a:p>
        </p:txBody>
      </p:sp>
      <p:cxnSp>
        <p:nvCxnSpPr>
          <p:cNvPr id="29" name="Conector recto de flecha 28"/>
          <p:cNvCxnSpPr>
            <a:stCxn id="27" idx="3"/>
            <a:endCxn id="28" idx="1"/>
          </p:cNvCxnSpPr>
          <p:nvPr/>
        </p:nvCxnSpPr>
        <p:spPr>
          <a:xfrm flipV="1">
            <a:off x="2406107" y="4182645"/>
            <a:ext cx="985512" cy="2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a:clrChange>
              <a:clrFrom>
                <a:srgbClr val="FFFFFF"/>
              </a:clrFrom>
              <a:clrTo>
                <a:srgbClr val="FFFFFF">
                  <a:alpha val="0"/>
                </a:srgbClr>
              </a:clrTo>
            </a:clrChange>
          </a:blip>
          <a:stretch>
            <a:fillRect/>
          </a:stretch>
        </p:blipFill>
        <p:spPr>
          <a:xfrm>
            <a:off x="6045929" y="1759478"/>
            <a:ext cx="1400175" cy="390525"/>
          </a:xfrm>
          <a:prstGeom prst="rect">
            <a:avLst/>
          </a:prstGeom>
        </p:spPr>
      </p:pic>
      <p:sp>
        <p:nvSpPr>
          <p:cNvPr id="7" name="Arco 6"/>
          <p:cNvSpPr/>
          <p:nvPr/>
        </p:nvSpPr>
        <p:spPr>
          <a:xfrm rot="13939782">
            <a:off x="6565054" y="1827425"/>
            <a:ext cx="914054" cy="1344428"/>
          </a:xfrm>
          <a:prstGeom prst="arc">
            <a:avLst>
              <a:gd name="adj1" fmla="val 9747239"/>
              <a:gd name="adj2" fmla="val 20762640"/>
            </a:avLst>
          </a:prstGeom>
          <a:ln w="28575">
            <a:headEnd type="triangl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defTabSz="457200"/>
            <a:endParaRPr lang="es-ES">
              <a:solidFill>
                <a:prstClr val="black"/>
              </a:solidFill>
            </a:endParaRPr>
          </a:p>
        </p:txBody>
      </p:sp>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680" y="2291991"/>
            <a:ext cx="1876425" cy="2209800"/>
          </a:xfrm>
          <a:prstGeom prst="rect">
            <a:avLst/>
          </a:prstGeom>
        </p:spPr>
      </p:pic>
      <p:sp>
        <p:nvSpPr>
          <p:cNvPr id="35" name="Rectángulo 34"/>
          <p:cNvSpPr/>
          <p:nvPr/>
        </p:nvSpPr>
        <p:spPr>
          <a:xfrm>
            <a:off x="1695656" y="5324905"/>
            <a:ext cx="666977" cy="369332"/>
          </a:xfrm>
          <a:prstGeom prst="rect">
            <a:avLst/>
          </a:prstGeom>
        </p:spPr>
        <p:txBody>
          <a:bodyPr wrap="none">
            <a:spAutoFit/>
          </a:bodyPr>
          <a:lstStyle/>
          <a:p>
            <a:pPr defTabSz="457200"/>
            <a:r>
              <a:rPr lang="es-ES" b="1" dirty="0" err="1" smtClean="0">
                <a:solidFill>
                  <a:prstClr val="black"/>
                </a:solidFill>
              </a:rPr>
              <a:t>value</a:t>
            </a:r>
            <a:endParaRPr lang="es-ES" b="1" dirty="0">
              <a:solidFill>
                <a:prstClr val="black"/>
              </a:solidFill>
            </a:endParaRPr>
          </a:p>
        </p:txBody>
      </p:sp>
      <p:sp>
        <p:nvSpPr>
          <p:cNvPr id="38" name="CuadroTexto 37"/>
          <p:cNvSpPr txBox="1"/>
          <p:nvPr/>
        </p:nvSpPr>
        <p:spPr>
          <a:xfrm>
            <a:off x="3424218" y="5087916"/>
            <a:ext cx="4783889" cy="923330"/>
          </a:xfrm>
          <a:prstGeom prst="rect">
            <a:avLst/>
          </a:prstGeom>
          <a:noFill/>
        </p:spPr>
        <p:txBody>
          <a:bodyPr wrap="square" rtlCol="0">
            <a:spAutoFit/>
          </a:bodyPr>
          <a:lstStyle/>
          <a:p>
            <a:pPr defTabSz="457200"/>
            <a:r>
              <a:rPr lang="es-ES" dirty="0" smtClean="0">
                <a:solidFill>
                  <a:prstClr val="black"/>
                </a:solidFill>
              </a:rPr>
              <a:t>valor devuelto si esta </a:t>
            </a:r>
            <a:r>
              <a:rPr lang="es-ES" dirty="0">
                <a:solidFill>
                  <a:prstClr val="black"/>
                </a:solidFill>
              </a:rPr>
              <a:t>es la opción </a:t>
            </a:r>
            <a:r>
              <a:rPr lang="es-ES" dirty="0" smtClean="0">
                <a:solidFill>
                  <a:prstClr val="black"/>
                </a:solidFill>
              </a:rPr>
              <a:t>seleccionada. Se aplica a cada opción y por defecto será el texto de la opción (no suele usarse)</a:t>
            </a:r>
            <a:endParaRPr lang="es-ES" dirty="0">
              <a:solidFill>
                <a:prstClr val="black"/>
              </a:solidFill>
            </a:endParaRPr>
          </a:p>
        </p:txBody>
      </p:sp>
      <p:cxnSp>
        <p:nvCxnSpPr>
          <p:cNvPr id="12" name="Conector recto de flecha 11"/>
          <p:cNvCxnSpPr>
            <a:stCxn id="35" idx="3"/>
            <a:endCxn id="38" idx="1"/>
          </p:cNvCxnSpPr>
          <p:nvPr/>
        </p:nvCxnSpPr>
        <p:spPr>
          <a:xfrm>
            <a:off x="2362633" y="5509571"/>
            <a:ext cx="1061585" cy="40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CuadroTexto 53"/>
          <p:cNvSpPr txBox="1"/>
          <p:nvPr/>
        </p:nvSpPr>
        <p:spPr>
          <a:xfrm>
            <a:off x="1695656" y="6031881"/>
            <a:ext cx="943848" cy="369332"/>
          </a:xfrm>
          <a:prstGeom prst="rect">
            <a:avLst/>
          </a:prstGeom>
          <a:noFill/>
        </p:spPr>
        <p:txBody>
          <a:bodyPr wrap="none" rtlCol="0">
            <a:spAutoFit/>
          </a:bodyPr>
          <a:lstStyle/>
          <a:p>
            <a:pPr defTabSz="457200"/>
            <a:r>
              <a:rPr lang="es-ES" b="1" dirty="0" err="1" smtClean="0">
                <a:solidFill>
                  <a:prstClr val="black"/>
                </a:solidFill>
              </a:rPr>
              <a:t>selected</a:t>
            </a:r>
            <a:endParaRPr lang="es-ES" b="1" dirty="0">
              <a:solidFill>
                <a:prstClr val="black"/>
              </a:solidFill>
            </a:endParaRPr>
          </a:p>
        </p:txBody>
      </p:sp>
      <p:sp>
        <p:nvSpPr>
          <p:cNvPr id="55" name="CuadroTexto 54"/>
          <p:cNvSpPr txBox="1"/>
          <p:nvPr/>
        </p:nvSpPr>
        <p:spPr>
          <a:xfrm>
            <a:off x="3424219" y="6031881"/>
            <a:ext cx="3089307" cy="369332"/>
          </a:xfrm>
          <a:prstGeom prst="rect">
            <a:avLst/>
          </a:prstGeom>
          <a:noFill/>
        </p:spPr>
        <p:txBody>
          <a:bodyPr wrap="none" rtlCol="0">
            <a:spAutoFit/>
          </a:bodyPr>
          <a:lstStyle/>
          <a:p>
            <a:pPr defTabSz="457200"/>
            <a:r>
              <a:rPr lang="es-ES" dirty="0" smtClean="0">
                <a:solidFill>
                  <a:prstClr val="black"/>
                </a:solidFill>
              </a:rPr>
              <a:t>opción </a:t>
            </a:r>
            <a:r>
              <a:rPr lang="es-ES" dirty="0" err="1" smtClean="0">
                <a:solidFill>
                  <a:prstClr val="black"/>
                </a:solidFill>
              </a:rPr>
              <a:t>selecionada</a:t>
            </a:r>
            <a:r>
              <a:rPr lang="es-ES" dirty="0" smtClean="0">
                <a:solidFill>
                  <a:prstClr val="black"/>
                </a:solidFill>
              </a:rPr>
              <a:t> por defecto</a:t>
            </a:r>
            <a:endParaRPr lang="es-ES" dirty="0">
              <a:solidFill>
                <a:prstClr val="black"/>
              </a:solidFill>
            </a:endParaRPr>
          </a:p>
        </p:txBody>
      </p:sp>
      <p:cxnSp>
        <p:nvCxnSpPr>
          <p:cNvPr id="57" name="Conector recto de flecha 56"/>
          <p:cNvCxnSpPr>
            <a:stCxn id="54" idx="3"/>
            <a:endCxn id="55" idx="1"/>
          </p:cNvCxnSpPr>
          <p:nvPr/>
        </p:nvCxnSpPr>
        <p:spPr>
          <a:xfrm>
            <a:off x="2639504" y="6216547"/>
            <a:ext cx="784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a:xfrm>
            <a:off x="2629615" y="1207638"/>
            <a:ext cx="2847703" cy="1754326"/>
          </a:xfrm>
          <a:prstGeom prst="rect">
            <a:avLst/>
          </a:prstGeom>
        </p:spPr>
        <p:txBody>
          <a:bodyPr wrap="square">
            <a:spAutoFit/>
          </a:bodyPr>
          <a:lstStyle/>
          <a:p>
            <a:pPr defTabSz="457200"/>
            <a:r>
              <a:rPr lang="es-ES" dirty="0">
                <a:solidFill>
                  <a:prstClr val="black"/>
                </a:solidFill>
              </a:rPr>
              <a:t>&lt;</a:t>
            </a:r>
            <a:r>
              <a:rPr lang="es-ES" dirty="0" err="1">
                <a:solidFill>
                  <a:prstClr val="black"/>
                </a:solidFill>
              </a:rPr>
              <a:t>select</a:t>
            </a:r>
            <a:r>
              <a:rPr lang="es-ES" dirty="0">
                <a:solidFill>
                  <a:prstClr val="black"/>
                </a:solidFill>
              </a:rPr>
              <a:t>&gt;</a:t>
            </a:r>
          </a:p>
          <a:p>
            <a:pPr defTabSz="457200"/>
            <a:r>
              <a:rPr lang="es-ES" dirty="0" smtClean="0">
                <a:solidFill>
                  <a:prstClr val="black"/>
                </a:solidFill>
              </a:rPr>
              <a:t>     </a:t>
            </a:r>
            <a:r>
              <a:rPr lang="es-ES" dirty="0">
                <a:solidFill>
                  <a:prstClr val="black"/>
                </a:solidFill>
              </a:rPr>
              <a:t>&lt;</a:t>
            </a:r>
            <a:r>
              <a:rPr lang="es-ES" dirty="0" err="1">
                <a:solidFill>
                  <a:prstClr val="black"/>
                </a:solidFill>
              </a:rPr>
              <a:t>optgroup</a:t>
            </a:r>
            <a:r>
              <a:rPr lang="es-ES" dirty="0">
                <a:solidFill>
                  <a:prstClr val="black"/>
                </a:solidFill>
              </a:rPr>
              <a:t> </a:t>
            </a:r>
            <a:r>
              <a:rPr lang="es-ES" dirty="0" err="1">
                <a:solidFill>
                  <a:prstClr val="black"/>
                </a:solidFill>
              </a:rPr>
              <a:t>label</a:t>
            </a:r>
            <a:r>
              <a:rPr lang="es-ES" dirty="0">
                <a:solidFill>
                  <a:prstClr val="black"/>
                </a:solidFill>
              </a:rPr>
              <a:t>=“valor"&gt;</a:t>
            </a:r>
            <a:br>
              <a:rPr lang="es-ES" dirty="0">
                <a:solidFill>
                  <a:prstClr val="black"/>
                </a:solidFill>
              </a:rPr>
            </a:br>
            <a:r>
              <a:rPr lang="es-ES" dirty="0" smtClean="0">
                <a:solidFill>
                  <a:prstClr val="black"/>
                </a:solidFill>
              </a:rPr>
              <a:t>     &lt;</a:t>
            </a:r>
            <a:r>
              <a:rPr lang="es-ES" dirty="0" err="1">
                <a:solidFill>
                  <a:prstClr val="black"/>
                </a:solidFill>
              </a:rPr>
              <a:t>option</a:t>
            </a:r>
            <a:r>
              <a:rPr lang="es-ES" dirty="0">
                <a:solidFill>
                  <a:prstClr val="black"/>
                </a:solidFill>
              </a:rPr>
              <a:t>&gt;valor&lt;/</a:t>
            </a:r>
            <a:r>
              <a:rPr lang="es-ES" dirty="0" err="1">
                <a:solidFill>
                  <a:prstClr val="black"/>
                </a:solidFill>
              </a:rPr>
              <a:t>option</a:t>
            </a:r>
            <a:r>
              <a:rPr lang="es-ES" dirty="0">
                <a:solidFill>
                  <a:prstClr val="black"/>
                </a:solidFill>
              </a:rPr>
              <a:t>&gt;</a:t>
            </a:r>
            <a:br>
              <a:rPr lang="es-ES" dirty="0">
                <a:solidFill>
                  <a:prstClr val="black"/>
                </a:solidFill>
              </a:rPr>
            </a:br>
            <a:r>
              <a:rPr lang="es-ES" dirty="0" smtClean="0">
                <a:solidFill>
                  <a:prstClr val="black"/>
                </a:solidFill>
              </a:rPr>
              <a:t>     &lt;</a:t>
            </a:r>
            <a:r>
              <a:rPr lang="es-ES" dirty="0" err="1">
                <a:solidFill>
                  <a:prstClr val="black"/>
                </a:solidFill>
              </a:rPr>
              <a:t>option</a:t>
            </a:r>
            <a:r>
              <a:rPr lang="es-ES" dirty="0">
                <a:solidFill>
                  <a:prstClr val="black"/>
                </a:solidFill>
              </a:rPr>
              <a:t>&gt;valor&lt;/</a:t>
            </a:r>
            <a:r>
              <a:rPr lang="es-ES" dirty="0" err="1">
                <a:solidFill>
                  <a:prstClr val="black"/>
                </a:solidFill>
              </a:rPr>
              <a:t>option</a:t>
            </a:r>
            <a:r>
              <a:rPr lang="es-ES" dirty="0">
                <a:solidFill>
                  <a:prstClr val="black"/>
                </a:solidFill>
              </a:rPr>
              <a:t>&gt;</a:t>
            </a:r>
          </a:p>
          <a:p>
            <a:pPr defTabSz="457200"/>
            <a:r>
              <a:rPr lang="es-ES" dirty="0" smtClean="0">
                <a:solidFill>
                  <a:prstClr val="black"/>
                </a:solidFill>
              </a:rPr>
              <a:t>       ……</a:t>
            </a:r>
            <a:r>
              <a:rPr lang="es-ES" dirty="0">
                <a:solidFill>
                  <a:prstClr val="black"/>
                </a:solidFill>
              </a:rPr>
              <a:t/>
            </a:r>
            <a:br>
              <a:rPr lang="es-ES" dirty="0">
                <a:solidFill>
                  <a:prstClr val="black"/>
                </a:solidFill>
              </a:rPr>
            </a:br>
            <a:r>
              <a:rPr lang="es-ES" dirty="0">
                <a:solidFill>
                  <a:prstClr val="black"/>
                </a:solidFill>
              </a:rPr>
              <a:t>&lt;/</a:t>
            </a:r>
            <a:r>
              <a:rPr lang="es-ES" dirty="0" err="1">
                <a:solidFill>
                  <a:prstClr val="black"/>
                </a:solidFill>
              </a:rPr>
              <a:t>select</a:t>
            </a:r>
            <a:r>
              <a:rPr lang="es-ES" dirty="0">
                <a:solidFill>
                  <a:prstClr val="black"/>
                </a:solidFill>
              </a:rPr>
              <a:t>&gt;</a:t>
            </a:r>
          </a:p>
        </p:txBody>
      </p:sp>
      <p:sp>
        <p:nvSpPr>
          <p:cNvPr id="31" name="Rectángulo 30"/>
          <p:cNvSpPr/>
          <p:nvPr/>
        </p:nvSpPr>
        <p:spPr>
          <a:xfrm>
            <a:off x="754500" y="2106978"/>
            <a:ext cx="1487756" cy="79490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defTabSz="457200"/>
            <a:r>
              <a:rPr lang="es-ES" sz="2400" b="1" dirty="0">
                <a:solidFill>
                  <a:prstClr val="white"/>
                </a:solidFill>
              </a:rPr>
              <a:t>&lt;</a:t>
            </a:r>
            <a:r>
              <a:rPr lang="es-ES" sz="2400" b="1" dirty="0" err="1">
                <a:solidFill>
                  <a:prstClr val="white"/>
                </a:solidFill>
              </a:rPr>
              <a:t>option</a:t>
            </a:r>
            <a:r>
              <a:rPr lang="es-ES" sz="2400" b="1" dirty="0">
                <a:solidFill>
                  <a:prstClr val="white"/>
                </a:solidFill>
              </a:rPr>
              <a:t>&gt;</a:t>
            </a:r>
            <a:br>
              <a:rPr lang="es-ES" sz="2400" b="1" dirty="0">
                <a:solidFill>
                  <a:prstClr val="white"/>
                </a:solidFill>
              </a:rPr>
            </a:br>
            <a:r>
              <a:rPr lang="es-ES" sz="2400" b="1" dirty="0">
                <a:solidFill>
                  <a:prstClr val="white"/>
                </a:solidFill>
              </a:rPr>
              <a:t>&lt;/</a:t>
            </a:r>
            <a:r>
              <a:rPr lang="es-ES" sz="2400" b="1" dirty="0" err="1">
                <a:solidFill>
                  <a:prstClr val="white"/>
                </a:solidFill>
              </a:rPr>
              <a:t>option</a:t>
            </a:r>
            <a:r>
              <a:rPr lang="es-ES" sz="2400" b="1" dirty="0">
                <a:solidFill>
                  <a:prstClr val="white"/>
                </a:solidFill>
              </a:rPr>
              <a:t>&gt;</a:t>
            </a:r>
          </a:p>
        </p:txBody>
      </p:sp>
      <p:sp>
        <p:nvSpPr>
          <p:cNvPr id="32" name="CuadroTexto 31"/>
          <p:cNvSpPr txBox="1"/>
          <p:nvPr/>
        </p:nvSpPr>
        <p:spPr>
          <a:xfrm>
            <a:off x="1510027" y="3260557"/>
            <a:ext cx="1382110" cy="646331"/>
          </a:xfrm>
          <a:prstGeom prst="rect">
            <a:avLst/>
          </a:prstGeom>
          <a:noFill/>
        </p:spPr>
        <p:txBody>
          <a:bodyPr wrap="none" rtlCol="0">
            <a:spAutoFit/>
          </a:bodyPr>
          <a:lstStyle/>
          <a:p>
            <a:pPr defTabSz="457200"/>
            <a:r>
              <a:rPr lang="es-ES" dirty="0" smtClean="0">
                <a:solidFill>
                  <a:prstClr val="black"/>
                </a:solidFill>
              </a:rPr>
              <a:t>Atributos</a:t>
            </a:r>
          </a:p>
          <a:p>
            <a:pPr defTabSz="457200"/>
            <a:r>
              <a:rPr lang="es-ES" dirty="0" smtClean="0">
                <a:solidFill>
                  <a:prstClr val="black"/>
                </a:solidFill>
              </a:rPr>
              <a:t>(de &lt;</a:t>
            </a:r>
            <a:r>
              <a:rPr lang="es-ES" dirty="0" err="1" smtClean="0">
                <a:solidFill>
                  <a:prstClr val="black"/>
                </a:solidFill>
              </a:rPr>
              <a:t>select</a:t>
            </a:r>
            <a:r>
              <a:rPr lang="es-ES" dirty="0" smtClean="0">
                <a:solidFill>
                  <a:prstClr val="black"/>
                </a:solidFill>
              </a:rPr>
              <a:t>&gt;)</a:t>
            </a:r>
            <a:endParaRPr lang="es-ES" dirty="0">
              <a:solidFill>
                <a:prstClr val="black"/>
              </a:solidFill>
            </a:endParaRPr>
          </a:p>
        </p:txBody>
      </p:sp>
    </p:spTree>
    <p:extLst>
      <p:ext uri="{BB962C8B-B14F-4D97-AF65-F5344CB8AC3E}">
        <p14:creationId xmlns:p14="http://schemas.microsoft.com/office/powerpoint/2010/main" val="4133291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Controles: listas </a:t>
            </a:r>
            <a:r>
              <a:rPr lang="es-ES" dirty="0" smtClean="0"/>
              <a:t>(2)</a:t>
            </a:r>
            <a:endParaRPr lang="es-ES" dirty="0"/>
          </a:p>
        </p:txBody>
      </p:sp>
      <p:sp>
        <p:nvSpPr>
          <p:cNvPr id="3" name="CuadroTexto 2"/>
          <p:cNvSpPr txBox="1"/>
          <p:nvPr/>
        </p:nvSpPr>
        <p:spPr>
          <a:xfrm>
            <a:off x="749803" y="1379021"/>
            <a:ext cx="1382110" cy="646331"/>
          </a:xfrm>
          <a:prstGeom prst="rect">
            <a:avLst/>
          </a:prstGeom>
          <a:noFill/>
        </p:spPr>
        <p:txBody>
          <a:bodyPr wrap="none" rtlCol="0">
            <a:spAutoFit/>
          </a:bodyPr>
          <a:lstStyle/>
          <a:p>
            <a:pPr defTabSz="457200"/>
            <a:r>
              <a:rPr lang="es-ES" dirty="0" smtClean="0">
                <a:solidFill>
                  <a:prstClr val="black"/>
                </a:solidFill>
              </a:rPr>
              <a:t>Atributos</a:t>
            </a:r>
          </a:p>
          <a:p>
            <a:pPr defTabSz="457200"/>
            <a:r>
              <a:rPr lang="es-ES" dirty="0" smtClean="0">
                <a:solidFill>
                  <a:prstClr val="black"/>
                </a:solidFill>
              </a:rPr>
              <a:t>(de &lt;</a:t>
            </a:r>
            <a:r>
              <a:rPr lang="es-ES" dirty="0" err="1" smtClean="0">
                <a:solidFill>
                  <a:prstClr val="black"/>
                </a:solidFill>
              </a:rPr>
              <a:t>select</a:t>
            </a:r>
            <a:r>
              <a:rPr lang="es-ES" dirty="0" smtClean="0">
                <a:solidFill>
                  <a:prstClr val="black"/>
                </a:solidFill>
              </a:rPr>
              <a:t>&gt;)</a:t>
            </a:r>
            <a:endParaRPr lang="es-ES" dirty="0">
              <a:solidFill>
                <a:prstClr val="black"/>
              </a:solidFill>
            </a:endParaRPr>
          </a:p>
        </p:txBody>
      </p:sp>
      <p:sp>
        <p:nvSpPr>
          <p:cNvPr id="4" name="Rectángulo 3"/>
          <p:cNvSpPr/>
          <p:nvPr/>
        </p:nvSpPr>
        <p:spPr>
          <a:xfrm>
            <a:off x="2509319" y="2135961"/>
            <a:ext cx="5850832" cy="646331"/>
          </a:xfrm>
          <a:prstGeom prst="rect">
            <a:avLst/>
          </a:prstGeom>
        </p:spPr>
        <p:txBody>
          <a:bodyPr wrap="none">
            <a:spAutoFit/>
          </a:bodyPr>
          <a:lstStyle/>
          <a:p>
            <a:pPr defTabSz="457200"/>
            <a:r>
              <a:rPr lang="es-ES" dirty="0" smtClean="0">
                <a:solidFill>
                  <a:prstClr val="black"/>
                </a:solidFill>
              </a:rPr>
              <a:t>número de opciones visibles. Se </a:t>
            </a:r>
            <a:r>
              <a:rPr lang="es-ES" dirty="0">
                <a:solidFill>
                  <a:prstClr val="black"/>
                </a:solidFill>
              </a:rPr>
              <a:t>aplica a todo el </a:t>
            </a:r>
            <a:r>
              <a:rPr lang="en-US" i="1" dirty="0" smtClean="0">
                <a:solidFill>
                  <a:prstClr val="black"/>
                </a:solidFill>
              </a:rPr>
              <a:t>select</a:t>
            </a:r>
          </a:p>
          <a:p>
            <a:pPr defTabSz="457200"/>
            <a:r>
              <a:rPr lang="es-ES" dirty="0" smtClean="0">
                <a:solidFill>
                  <a:prstClr val="black"/>
                </a:solidFill>
              </a:rPr>
              <a:t>El valor 1 origina la habitual lista </a:t>
            </a:r>
            <a:r>
              <a:rPr lang="es-ES" dirty="0">
                <a:solidFill>
                  <a:prstClr val="black"/>
                </a:solidFill>
              </a:rPr>
              <a:t>desplegable </a:t>
            </a:r>
            <a:r>
              <a:rPr lang="es-ES" dirty="0" smtClean="0">
                <a:solidFill>
                  <a:prstClr val="black"/>
                </a:solidFill>
              </a:rPr>
              <a:t>(</a:t>
            </a:r>
            <a:r>
              <a:rPr lang="en-US" i="1" dirty="0" smtClean="0">
                <a:solidFill>
                  <a:prstClr val="black"/>
                </a:solidFill>
              </a:rPr>
              <a:t>drop-down list)</a:t>
            </a:r>
            <a:endParaRPr lang="en-US" i="1" dirty="0">
              <a:solidFill>
                <a:prstClr val="black"/>
              </a:solidFill>
            </a:endParaRPr>
          </a:p>
        </p:txBody>
      </p:sp>
      <p:sp>
        <p:nvSpPr>
          <p:cNvPr id="7" name="CuadroTexto 6"/>
          <p:cNvSpPr txBox="1"/>
          <p:nvPr/>
        </p:nvSpPr>
        <p:spPr>
          <a:xfrm>
            <a:off x="948495" y="2274460"/>
            <a:ext cx="525272" cy="369332"/>
          </a:xfrm>
          <a:prstGeom prst="rect">
            <a:avLst/>
          </a:prstGeom>
          <a:noFill/>
        </p:spPr>
        <p:txBody>
          <a:bodyPr wrap="none" rtlCol="0">
            <a:spAutoFit/>
          </a:bodyPr>
          <a:lstStyle/>
          <a:p>
            <a:pPr defTabSz="457200"/>
            <a:r>
              <a:rPr lang="es-ES" b="1" dirty="0" err="1" smtClean="0">
                <a:solidFill>
                  <a:prstClr val="black"/>
                </a:solidFill>
              </a:rPr>
              <a:t>size</a:t>
            </a:r>
            <a:endParaRPr lang="es-ES" b="1" dirty="0">
              <a:solidFill>
                <a:prstClr val="black"/>
              </a:solidFill>
            </a:endParaRPr>
          </a:p>
        </p:txBody>
      </p:sp>
      <p:cxnSp>
        <p:nvCxnSpPr>
          <p:cNvPr id="8" name="Conector recto de flecha 7"/>
          <p:cNvCxnSpPr>
            <a:stCxn id="7" idx="3"/>
          </p:cNvCxnSpPr>
          <p:nvPr/>
        </p:nvCxnSpPr>
        <p:spPr>
          <a:xfrm>
            <a:off x="1473767" y="2459126"/>
            <a:ext cx="1035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948495" y="3435977"/>
            <a:ext cx="933269" cy="369332"/>
          </a:xfrm>
          <a:prstGeom prst="rect">
            <a:avLst/>
          </a:prstGeom>
          <a:noFill/>
        </p:spPr>
        <p:txBody>
          <a:bodyPr wrap="none" rtlCol="0">
            <a:spAutoFit/>
          </a:bodyPr>
          <a:lstStyle/>
          <a:p>
            <a:pPr defTabSz="457200"/>
            <a:r>
              <a:rPr lang="es-ES" b="1" dirty="0" err="1" smtClean="0">
                <a:solidFill>
                  <a:prstClr val="black"/>
                </a:solidFill>
              </a:rPr>
              <a:t>multiple</a:t>
            </a:r>
            <a:endParaRPr lang="es-ES" b="1" dirty="0">
              <a:solidFill>
                <a:prstClr val="black"/>
              </a:solidFill>
            </a:endParaRPr>
          </a:p>
        </p:txBody>
      </p:sp>
      <p:cxnSp>
        <p:nvCxnSpPr>
          <p:cNvPr id="10" name="Conector recto de flecha 9"/>
          <p:cNvCxnSpPr>
            <a:stCxn id="9" idx="3"/>
            <a:endCxn id="16" idx="1"/>
          </p:cNvCxnSpPr>
          <p:nvPr/>
        </p:nvCxnSpPr>
        <p:spPr>
          <a:xfrm>
            <a:off x="1881764" y="3620643"/>
            <a:ext cx="674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948495" y="5257116"/>
            <a:ext cx="630301" cy="369332"/>
          </a:xfrm>
          <a:prstGeom prst="rect">
            <a:avLst/>
          </a:prstGeom>
          <a:noFill/>
        </p:spPr>
        <p:txBody>
          <a:bodyPr wrap="none" rtlCol="0">
            <a:spAutoFit/>
          </a:bodyPr>
          <a:lstStyle/>
          <a:p>
            <a:pPr defTabSz="457200"/>
            <a:r>
              <a:rPr lang="es-ES" b="1" dirty="0" err="1" smtClean="0">
                <a:solidFill>
                  <a:prstClr val="black"/>
                </a:solidFill>
              </a:rPr>
              <a:t>label</a:t>
            </a:r>
            <a:endParaRPr lang="es-ES" b="1" dirty="0">
              <a:solidFill>
                <a:prstClr val="black"/>
              </a:solidFill>
            </a:endParaRPr>
          </a:p>
        </p:txBody>
      </p:sp>
      <p:sp>
        <p:nvSpPr>
          <p:cNvPr id="12" name="CuadroTexto 11"/>
          <p:cNvSpPr txBox="1"/>
          <p:nvPr/>
        </p:nvSpPr>
        <p:spPr>
          <a:xfrm>
            <a:off x="2677058" y="5257116"/>
            <a:ext cx="5489644" cy="369332"/>
          </a:xfrm>
          <a:prstGeom prst="rect">
            <a:avLst/>
          </a:prstGeom>
          <a:noFill/>
        </p:spPr>
        <p:txBody>
          <a:bodyPr wrap="none" rtlCol="0">
            <a:spAutoFit/>
          </a:bodyPr>
          <a:lstStyle/>
          <a:p>
            <a:pPr defTabSz="457200"/>
            <a:r>
              <a:rPr lang="es-ES" dirty="0" smtClean="0">
                <a:solidFill>
                  <a:prstClr val="black"/>
                </a:solidFill>
              </a:rPr>
              <a:t>texto que separa “subgrupos”, sin ser una opción elegible</a:t>
            </a:r>
            <a:endParaRPr lang="es-ES" dirty="0">
              <a:solidFill>
                <a:prstClr val="black"/>
              </a:solidFill>
            </a:endParaRPr>
          </a:p>
        </p:txBody>
      </p:sp>
      <p:cxnSp>
        <p:nvCxnSpPr>
          <p:cNvPr id="13" name="Conector recto de flecha 12"/>
          <p:cNvCxnSpPr>
            <a:stCxn id="11" idx="3"/>
            <a:endCxn id="12" idx="1"/>
          </p:cNvCxnSpPr>
          <p:nvPr/>
        </p:nvCxnSpPr>
        <p:spPr>
          <a:xfrm>
            <a:off x="1578796" y="5441782"/>
            <a:ext cx="1098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749803" y="4392713"/>
            <a:ext cx="1806072" cy="646331"/>
          </a:xfrm>
          <a:prstGeom prst="rect">
            <a:avLst/>
          </a:prstGeom>
          <a:noFill/>
        </p:spPr>
        <p:txBody>
          <a:bodyPr wrap="none" rtlCol="0">
            <a:spAutoFit/>
          </a:bodyPr>
          <a:lstStyle/>
          <a:p>
            <a:pPr defTabSz="457200"/>
            <a:r>
              <a:rPr lang="es-ES" dirty="0" smtClean="0">
                <a:solidFill>
                  <a:prstClr val="black"/>
                </a:solidFill>
              </a:rPr>
              <a:t>Atributos</a:t>
            </a:r>
          </a:p>
          <a:p>
            <a:pPr defTabSz="457200"/>
            <a:r>
              <a:rPr lang="es-ES" dirty="0" smtClean="0">
                <a:solidFill>
                  <a:prstClr val="black"/>
                </a:solidFill>
              </a:rPr>
              <a:t>(de &lt;</a:t>
            </a:r>
            <a:r>
              <a:rPr lang="es-ES" dirty="0">
                <a:solidFill>
                  <a:prstClr val="black"/>
                </a:solidFill>
              </a:rPr>
              <a:t> </a:t>
            </a:r>
            <a:r>
              <a:rPr lang="es-ES" dirty="0" err="1" smtClean="0">
                <a:solidFill>
                  <a:prstClr val="black"/>
                </a:solidFill>
              </a:rPr>
              <a:t>optgroup</a:t>
            </a:r>
            <a:r>
              <a:rPr lang="es-ES" dirty="0" smtClean="0">
                <a:solidFill>
                  <a:prstClr val="black"/>
                </a:solidFill>
              </a:rPr>
              <a:t>&gt;)</a:t>
            </a:r>
            <a:endParaRPr lang="es-ES" dirty="0">
              <a:solidFill>
                <a:prstClr val="black"/>
              </a:solidFill>
            </a:endParaRPr>
          </a:p>
        </p:txBody>
      </p:sp>
      <p:sp>
        <p:nvSpPr>
          <p:cNvPr id="16" name="CuadroTexto 15"/>
          <p:cNvSpPr txBox="1"/>
          <p:nvPr/>
        </p:nvSpPr>
        <p:spPr>
          <a:xfrm>
            <a:off x="2555875" y="3297477"/>
            <a:ext cx="5166054" cy="646331"/>
          </a:xfrm>
          <a:prstGeom prst="rect">
            <a:avLst/>
          </a:prstGeom>
          <a:noFill/>
        </p:spPr>
        <p:txBody>
          <a:bodyPr wrap="square" rtlCol="0">
            <a:spAutoFit/>
          </a:bodyPr>
          <a:lstStyle/>
          <a:p>
            <a:pPr defTabSz="457200"/>
            <a:r>
              <a:rPr lang="es-ES" dirty="0" smtClean="0">
                <a:solidFill>
                  <a:prstClr val="black"/>
                </a:solidFill>
              </a:rPr>
              <a:t>Si su valor en “</a:t>
            </a:r>
            <a:r>
              <a:rPr lang="en-US" i="1" dirty="0" smtClean="0">
                <a:solidFill>
                  <a:prstClr val="black"/>
                </a:solidFill>
              </a:rPr>
              <a:t>multiple</a:t>
            </a:r>
            <a:r>
              <a:rPr lang="es-ES" dirty="0" smtClean="0">
                <a:solidFill>
                  <a:prstClr val="black"/>
                </a:solidFill>
              </a:rPr>
              <a:t>”, permite que se seleccione más de una opción simultáneamente</a:t>
            </a:r>
            <a:endParaRPr lang="es-ES" dirty="0">
              <a:solidFill>
                <a:prstClr val="black"/>
              </a:solidFill>
            </a:endParaRPr>
          </a:p>
        </p:txBody>
      </p:sp>
    </p:spTree>
    <p:extLst>
      <p:ext uri="{BB962C8B-B14F-4D97-AF65-F5344CB8AC3E}">
        <p14:creationId xmlns:p14="http://schemas.microsoft.com/office/powerpoint/2010/main" val="1613478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071775"/>
          </a:xfrm>
        </p:spPr>
        <p:txBody>
          <a:bodyPr>
            <a:normAutofit fontScale="90000"/>
          </a:bodyPr>
          <a:lstStyle/>
          <a:p>
            <a:pPr algn="ctr"/>
            <a:r>
              <a:rPr lang="es-ES" dirty="0"/>
              <a:t>Controles: listas de datos</a:t>
            </a:r>
            <a:br>
              <a:rPr lang="es-ES" dirty="0"/>
            </a:br>
            <a:r>
              <a:rPr lang="es-ES" dirty="0"/>
              <a:t>(</a:t>
            </a:r>
            <a:r>
              <a:rPr lang="es-ES" dirty="0" err="1"/>
              <a:t>datalist</a:t>
            </a:r>
            <a:r>
              <a:rPr lang="es-ES" dirty="0"/>
              <a:t>)</a:t>
            </a:r>
          </a:p>
        </p:txBody>
      </p:sp>
      <p:sp>
        <p:nvSpPr>
          <p:cNvPr id="3" name="Rectángulo 2"/>
          <p:cNvSpPr/>
          <p:nvPr/>
        </p:nvSpPr>
        <p:spPr>
          <a:xfrm>
            <a:off x="4559867" y="1911955"/>
            <a:ext cx="3794408" cy="923330"/>
          </a:xfrm>
          <a:prstGeom prst="rect">
            <a:avLst/>
          </a:prstGeom>
        </p:spPr>
        <p:txBody>
          <a:bodyPr wrap="square">
            <a:spAutoFit/>
          </a:bodyPr>
          <a:lstStyle/>
          <a:p>
            <a:pPr defTabSz="457200"/>
            <a:r>
              <a:rPr lang="es-ES" dirty="0" smtClean="0">
                <a:solidFill>
                  <a:prstClr val="black"/>
                </a:solidFill>
              </a:rPr>
              <a:t>lista </a:t>
            </a:r>
            <a:r>
              <a:rPr lang="es-ES" dirty="0">
                <a:solidFill>
                  <a:prstClr val="black"/>
                </a:solidFill>
              </a:rPr>
              <a:t>desplegable </a:t>
            </a:r>
            <a:r>
              <a:rPr lang="es-ES" dirty="0" smtClean="0">
                <a:solidFill>
                  <a:prstClr val="black"/>
                </a:solidFill>
              </a:rPr>
              <a:t>(</a:t>
            </a:r>
            <a:r>
              <a:rPr lang="en-US" i="1" dirty="0" smtClean="0">
                <a:solidFill>
                  <a:prstClr val="black"/>
                </a:solidFill>
              </a:rPr>
              <a:t>drop-down list) de </a:t>
            </a:r>
            <a:r>
              <a:rPr lang="en-US" i="1" dirty="0" err="1" smtClean="0">
                <a:solidFill>
                  <a:prstClr val="black"/>
                </a:solidFill>
              </a:rPr>
              <a:t>opciones</a:t>
            </a:r>
            <a:r>
              <a:rPr lang="en-US" i="1" dirty="0" smtClean="0">
                <a:solidFill>
                  <a:prstClr val="black"/>
                </a:solidFill>
              </a:rPr>
              <a:t> </a:t>
            </a:r>
            <a:r>
              <a:rPr lang="en-US" i="1" dirty="0" err="1" smtClean="0">
                <a:solidFill>
                  <a:prstClr val="black"/>
                </a:solidFill>
              </a:rPr>
              <a:t>que</a:t>
            </a:r>
            <a:r>
              <a:rPr lang="en-US" i="1" dirty="0" smtClean="0">
                <a:solidFill>
                  <a:prstClr val="black"/>
                </a:solidFill>
              </a:rPr>
              <a:t> se </a:t>
            </a:r>
            <a:r>
              <a:rPr lang="en-US" i="1" dirty="0" err="1" smtClean="0">
                <a:solidFill>
                  <a:prstClr val="black"/>
                </a:solidFill>
              </a:rPr>
              <a:t>incorpora</a:t>
            </a:r>
            <a:r>
              <a:rPr lang="en-US" i="1" dirty="0" smtClean="0">
                <a:solidFill>
                  <a:prstClr val="black"/>
                </a:solidFill>
              </a:rPr>
              <a:t> a la </a:t>
            </a:r>
            <a:r>
              <a:rPr lang="en-US" i="1" dirty="0" err="1" smtClean="0">
                <a:solidFill>
                  <a:prstClr val="black"/>
                </a:solidFill>
              </a:rPr>
              <a:t>caja</a:t>
            </a:r>
            <a:r>
              <a:rPr lang="en-US" i="1" dirty="0" smtClean="0">
                <a:solidFill>
                  <a:prstClr val="black"/>
                </a:solidFill>
              </a:rPr>
              <a:t> de </a:t>
            </a:r>
            <a:r>
              <a:rPr lang="en-US" i="1" dirty="0" err="1" smtClean="0">
                <a:solidFill>
                  <a:prstClr val="black"/>
                </a:solidFill>
              </a:rPr>
              <a:t>textos</a:t>
            </a:r>
            <a:r>
              <a:rPr lang="en-US" i="1" dirty="0" smtClean="0">
                <a:solidFill>
                  <a:prstClr val="black"/>
                </a:solidFill>
              </a:rPr>
              <a:t> </a:t>
            </a:r>
            <a:r>
              <a:rPr lang="en-US" i="1" dirty="0" err="1" smtClean="0">
                <a:solidFill>
                  <a:prstClr val="black"/>
                </a:solidFill>
              </a:rPr>
              <a:t>estandar</a:t>
            </a:r>
            <a:endParaRPr lang="en-US" i="1" dirty="0">
              <a:solidFill>
                <a:prstClr val="black"/>
              </a:solidFill>
            </a:endParaRPr>
          </a:p>
        </p:txBody>
      </p:sp>
      <p:sp>
        <p:nvSpPr>
          <p:cNvPr id="4" name="CuadroTexto 3"/>
          <p:cNvSpPr txBox="1"/>
          <p:nvPr/>
        </p:nvSpPr>
        <p:spPr>
          <a:xfrm>
            <a:off x="934200" y="3066117"/>
            <a:ext cx="364202" cy="369332"/>
          </a:xfrm>
          <a:prstGeom prst="rect">
            <a:avLst/>
          </a:prstGeom>
          <a:noFill/>
        </p:spPr>
        <p:txBody>
          <a:bodyPr wrap="none" rtlCol="0">
            <a:spAutoFit/>
          </a:bodyPr>
          <a:lstStyle/>
          <a:p>
            <a:pPr defTabSz="457200"/>
            <a:r>
              <a:rPr lang="es-ES" b="1" dirty="0" smtClean="0">
                <a:solidFill>
                  <a:prstClr val="black"/>
                </a:solidFill>
              </a:rPr>
              <a:t>id</a:t>
            </a:r>
            <a:endParaRPr lang="es-ES" b="1" dirty="0">
              <a:solidFill>
                <a:prstClr val="black"/>
              </a:solidFill>
            </a:endParaRPr>
          </a:p>
        </p:txBody>
      </p:sp>
      <p:cxnSp>
        <p:nvCxnSpPr>
          <p:cNvPr id="5" name="Conector recto de flecha 4"/>
          <p:cNvCxnSpPr>
            <a:stCxn id="4" idx="3"/>
          </p:cNvCxnSpPr>
          <p:nvPr/>
        </p:nvCxnSpPr>
        <p:spPr>
          <a:xfrm>
            <a:off x="1298402" y="3250783"/>
            <a:ext cx="579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p:cNvSpPr txBox="1"/>
          <p:nvPr/>
        </p:nvSpPr>
        <p:spPr>
          <a:xfrm>
            <a:off x="934200" y="2577840"/>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7" name="Rectángulo 6"/>
          <p:cNvSpPr/>
          <p:nvPr/>
        </p:nvSpPr>
        <p:spPr>
          <a:xfrm>
            <a:off x="4584984" y="3236371"/>
            <a:ext cx="3930366" cy="1754326"/>
          </a:xfrm>
          <a:prstGeom prst="rect">
            <a:avLst/>
          </a:prstGeom>
        </p:spPr>
        <p:txBody>
          <a:bodyPr wrap="square">
            <a:spAutoFit/>
          </a:bodyPr>
          <a:lstStyle/>
          <a:p>
            <a:pPr defTabSz="457200"/>
            <a:r>
              <a:rPr lang="en-US" dirty="0">
                <a:solidFill>
                  <a:prstClr val="black"/>
                </a:solidFill>
              </a:rPr>
              <a:t>&lt;input type="text" list="</a:t>
            </a:r>
            <a:r>
              <a:rPr lang="en-US" dirty="0" err="1">
                <a:solidFill>
                  <a:prstClr val="black"/>
                </a:solidFill>
              </a:rPr>
              <a:t>datalist</a:t>
            </a:r>
            <a:r>
              <a:rPr lang="en-US" dirty="0">
                <a:solidFill>
                  <a:prstClr val="black"/>
                </a:solidFill>
              </a:rPr>
              <a:t>"&gt;</a:t>
            </a:r>
          </a:p>
          <a:p>
            <a:pPr defTabSz="457200"/>
            <a:r>
              <a:rPr lang="en-US" dirty="0">
                <a:solidFill>
                  <a:prstClr val="black"/>
                </a:solidFill>
              </a:rPr>
              <a:t>&lt;</a:t>
            </a:r>
            <a:r>
              <a:rPr lang="en-US" dirty="0" err="1">
                <a:solidFill>
                  <a:prstClr val="black"/>
                </a:solidFill>
              </a:rPr>
              <a:t>datalist</a:t>
            </a:r>
            <a:r>
              <a:rPr lang="en-US" dirty="0">
                <a:solidFill>
                  <a:prstClr val="black"/>
                </a:solidFill>
              </a:rPr>
              <a:t> id="</a:t>
            </a:r>
            <a:r>
              <a:rPr lang="en-US" dirty="0" err="1">
                <a:solidFill>
                  <a:prstClr val="black"/>
                </a:solidFill>
              </a:rPr>
              <a:t>datalist</a:t>
            </a:r>
            <a:r>
              <a:rPr lang="en-US" dirty="0">
                <a:solidFill>
                  <a:prstClr val="black"/>
                </a:solidFill>
              </a:rPr>
              <a:t>"&gt;</a:t>
            </a:r>
          </a:p>
          <a:p>
            <a:pPr defTabSz="457200"/>
            <a:r>
              <a:rPr lang="en-US" dirty="0">
                <a:solidFill>
                  <a:prstClr val="black"/>
                </a:solidFill>
              </a:rPr>
              <a:t>	&lt;option&gt;First Choice&lt;/option&gt;</a:t>
            </a:r>
          </a:p>
          <a:p>
            <a:pPr defTabSz="457200"/>
            <a:r>
              <a:rPr lang="en-US" dirty="0">
                <a:solidFill>
                  <a:prstClr val="black"/>
                </a:solidFill>
              </a:rPr>
              <a:t>	&lt;option&gt;Second Choice&lt;/option&gt;</a:t>
            </a:r>
          </a:p>
          <a:p>
            <a:pPr defTabSz="457200"/>
            <a:r>
              <a:rPr lang="en-US" dirty="0">
                <a:solidFill>
                  <a:prstClr val="black"/>
                </a:solidFill>
              </a:rPr>
              <a:t>	&lt;option&gt;Third Choice&lt;/option&gt;</a:t>
            </a:r>
          </a:p>
          <a:p>
            <a:pPr defTabSz="457200"/>
            <a:r>
              <a:rPr lang="en-US" dirty="0">
                <a:solidFill>
                  <a:prstClr val="black"/>
                </a:solidFill>
              </a:rPr>
              <a:t>&lt;/</a:t>
            </a:r>
            <a:r>
              <a:rPr lang="en-US" dirty="0" err="1">
                <a:solidFill>
                  <a:prstClr val="black"/>
                </a:solidFill>
              </a:rPr>
              <a:t>datalist</a:t>
            </a:r>
            <a:r>
              <a:rPr lang="en-US" dirty="0">
                <a:solidFill>
                  <a:prstClr val="black"/>
                </a:solidFill>
              </a:rPr>
              <a:t>&gt;</a:t>
            </a:r>
            <a:endParaRPr lang="es-ES" dirty="0">
              <a:solidFill>
                <a:prstClr val="black"/>
              </a:solidFill>
            </a:endParaRPr>
          </a:p>
        </p:txBody>
      </p:sp>
      <p:sp>
        <p:nvSpPr>
          <p:cNvPr id="8" name="CuadroTexto 7"/>
          <p:cNvSpPr txBox="1"/>
          <p:nvPr/>
        </p:nvSpPr>
        <p:spPr>
          <a:xfrm>
            <a:off x="870322" y="1719240"/>
            <a:ext cx="1435698" cy="576262"/>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n-US"/>
            </a:defPPr>
            <a:lvl1pPr>
              <a:defRPr sz="24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s-ES" dirty="0" smtClean="0">
                <a:solidFill>
                  <a:prstClr val="white"/>
                </a:solidFill>
              </a:rPr>
              <a:t>&lt;</a:t>
            </a:r>
            <a:r>
              <a:rPr lang="es-ES" dirty="0" err="1" smtClean="0">
                <a:solidFill>
                  <a:prstClr val="white"/>
                </a:solidFill>
              </a:rPr>
              <a:t>datalist</a:t>
            </a:r>
            <a:r>
              <a:rPr lang="es-ES" dirty="0" smtClean="0">
                <a:solidFill>
                  <a:prstClr val="white"/>
                </a:solidFill>
              </a:rPr>
              <a:t>&gt;</a:t>
            </a:r>
            <a:endParaRPr lang="es-ES" dirty="0">
              <a:solidFill>
                <a:prstClr val="white"/>
              </a:solidFill>
            </a:endParaRPr>
          </a:p>
        </p:txBody>
      </p:sp>
      <p:sp>
        <p:nvSpPr>
          <p:cNvPr id="9" name="CuadroTexto 8"/>
          <p:cNvSpPr txBox="1"/>
          <p:nvPr/>
        </p:nvSpPr>
        <p:spPr>
          <a:xfrm>
            <a:off x="1969504" y="3066117"/>
            <a:ext cx="1944378" cy="369332"/>
          </a:xfrm>
          <a:prstGeom prst="rect">
            <a:avLst/>
          </a:prstGeom>
          <a:noFill/>
        </p:spPr>
        <p:txBody>
          <a:bodyPr wrap="none" rtlCol="0">
            <a:spAutoFit/>
          </a:bodyPr>
          <a:lstStyle/>
          <a:p>
            <a:pPr defTabSz="457200"/>
            <a:r>
              <a:rPr lang="es-ES" dirty="0" smtClean="0">
                <a:solidFill>
                  <a:prstClr val="black"/>
                </a:solidFill>
              </a:rPr>
              <a:t>Nombre de la lista</a:t>
            </a:r>
            <a:endParaRPr lang="es-ES" dirty="0">
              <a:solidFill>
                <a:prstClr val="black"/>
              </a:solidFill>
            </a:endParaRPr>
          </a:p>
        </p:txBody>
      </p:sp>
      <p:sp>
        <p:nvSpPr>
          <p:cNvPr id="10" name="CuadroTexto 9"/>
          <p:cNvSpPr txBox="1"/>
          <p:nvPr/>
        </p:nvSpPr>
        <p:spPr>
          <a:xfrm>
            <a:off x="945095" y="3839815"/>
            <a:ext cx="1435698" cy="576262"/>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defRPr lang="en-US"/>
            </a:defPPr>
            <a:lvl1pPr>
              <a:defRPr sz="24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s-ES" dirty="0" smtClean="0">
                <a:solidFill>
                  <a:prstClr val="white"/>
                </a:solidFill>
              </a:rPr>
              <a:t>&lt;</a:t>
            </a:r>
            <a:r>
              <a:rPr lang="es-ES" dirty="0" err="1" smtClean="0">
                <a:solidFill>
                  <a:prstClr val="white"/>
                </a:solidFill>
              </a:rPr>
              <a:t>option</a:t>
            </a:r>
            <a:r>
              <a:rPr lang="es-ES" dirty="0" smtClean="0">
                <a:solidFill>
                  <a:prstClr val="white"/>
                </a:solidFill>
              </a:rPr>
              <a:t>&gt;</a:t>
            </a:r>
            <a:endParaRPr lang="es-ES" dirty="0">
              <a:solidFill>
                <a:prstClr val="white"/>
              </a:solidFill>
            </a:endParaRPr>
          </a:p>
        </p:txBody>
      </p:sp>
      <p:sp>
        <p:nvSpPr>
          <p:cNvPr id="11" name="CuadroTexto 10"/>
          <p:cNvSpPr txBox="1"/>
          <p:nvPr/>
        </p:nvSpPr>
        <p:spPr>
          <a:xfrm>
            <a:off x="975207" y="4621365"/>
            <a:ext cx="2550698" cy="369332"/>
          </a:xfrm>
          <a:prstGeom prst="rect">
            <a:avLst/>
          </a:prstGeom>
          <a:noFill/>
        </p:spPr>
        <p:txBody>
          <a:bodyPr wrap="none" rtlCol="0">
            <a:spAutoFit/>
          </a:bodyPr>
          <a:lstStyle/>
          <a:p>
            <a:pPr defTabSz="457200"/>
            <a:r>
              <a:rPr lang="es-ES" dirty="0" smtClean="0">
                <a:solidFill>
                  <a:prstClr val="black"/>
                </a:solidFill>
              </a:rPr>
              <a:t>Cada una de las opciones</a:t>
            </a:r>
            <a:endParaRPr lang="es-ES" dirty="0">
              <a:solidFill>
                <a:prstClr val="black"/>
              </a:solidFill>
            </a:endParaRPr>
          </a:p>
        </p:txBody>
      </p:sp>
      <p:sp>
        <p:nvSpPr>
          <p:cNvPr id="12" name="CuadroTexto 11"/>
          <p:cNvSpPr txBox="1"/>
          <p:nvPr/>
        </p:nvSpPr>
        <p:spPr>
          <a:xfrm>
            <a:off x="870322" y="5445814"/>
            <a:ext cx="2498997" cy="646331"/>
          </a:xfrm>
          <a:prstGeom prst="rect">
            <a:avLst/>
          </a:prstGeom>
          <a:noFill/>
        </p:spPr>
        <p:txBody>
          <a:bodyPr wrap="square" rtlCol="0">
            <a:spAutoFit/>
          </a:bodyPr>
          <a:lstStyle/>
          <a:p>
            <a:r>
              <a:rPr lang="es-ES" dirty="0" smtClean="0"/>
              <a:t>Se utiliza asociándola a un elemento input</a:t>
            </a:r>
            <a:endParaRPr lang="es-ES" dirty="0"/>
          </a:p>
        </p:txBody>
      </p:sp>
      <p:sp>
        <p:nvSpPr>
          <p:cNvPr id="13" name="Rectángulo 12"/>
          <p:cNvSpPr/>
          <p:nvPr/>
        </p:nvSpPr>
        <p:spPr>
          <a:xfrm>
            <a:off x="3731611" y="5537977"/>
            <a:ext cx="4121734" cy="462003"/>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p>
            <a:pPr defTabSz="457200"/>
            <a:r>
              <a:rPr lang="es-ES" sz="2000" b="1" dirty="0">
                <a:solidFill>
                  <a:prstClr val="white"/>
                </a:solidFill>
              </a:rPr>
              <a:t>&lt;input </a:t>
            </a:r>
            <a:r>
              <a:rPr lang="es-ES" sz="2000" b="1" dirty="0" err="1">
                <a:solidFill>
                  <a:prstClr val="white"/>
                </a:solidFill>
              </a:rPr>
              <a:t>type</a:t>
            </a:r>
            <a:r>
              <a:rPr lang="es-ES" sz="2000" b="1" dirty="0" smtClean="0">
                <a:solidFill>
                  <a:prstClr val="white"/>
                </a:solidFill>
              </a:rPr>
              <a:t>="</a:t>
            </a:r>
            <a:r>
              <a:rPr lang="es-ES" sz="2000" b="1" dirty="0" err="1" smtClean="0">
                <a:solidFill>
                  <a:prstClr val="white"/>
                </a:solidFill>
              </a:rPr>
              <a:t>text</a:t>
            </a:r>
            <a:r>
              <a:rPr lang="es-ES" sz="2000" b="1" dirty="0" smtClean="0">
                <a:solidFill>
                  <a:prstClr val="white"/>
                </a:solidFill>
              </a:rPr>
              <a:t>" </a:t>
            </a:r>
            <a:r>
              <a:rPr lang="es-ES" sz="2000" b="1" dirty="0" err="1">
                <a:solidFill>
                  <a:prstClr val="white"/>
                </a:solidFill>
              </a:rPr>
              <a:t>list</a:t>
            </a:r>
            <a:r>
              <a:rPr lang="es-ES" sz="2000" b="1" dirty="0">
                <a:solidFill>
                  <a:prstClr val="white"/>
                </a:solidFill>
              </a:rPr>
              <a:t> =&lt;</a:t>
            </a:r>
            <a:r>
              <a:rPr lang="es-ES" sz="2000" b="1" dirty="0" err="1">
                <a:solidFill>
                  <a:prstClr val="white"/>
                </a:solidFill>
              </a:rPr>
              <a:t>nombrelista</a:t>
            </a:r>
            <a:r>
              <a:rPr lang="es-ES" sz="2000" b="1" dirty="0" smtClean="0">
                <a:solidFill>
                  <a:prstClr val="white"/>
                </a:solidFill>
              </a:rPr>
              <a:t>&gt;</a:t>
            </a:r>
            <a:endParaRPr lang="es-ES" sz="2000" b="1" dirty="0">
              <a:solidFill>
                <a:prstClr val="white"/>
              </a:solidFill>
            </a:endParaRPr>
          </a:p>
        </p:txBody>
      </p:sp>
    </p:spTree>
    <p:extLst>
      <p:ext uri="{BB962C8B-B14F-4D97-AF65-F5344CB8AC3E}">
        <p14:creationId xmlns:p14="http://schemas.microsoft.com/office/powerpoint/2010/main" val="1729154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139638"/>
            <a:ext cx="7886700" cy="790682"/>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Controles: listas (ejemplo)</a:t>
            </a:r>
            <a:endParaRPr lang="es-ES" sz="3600" b="1" i="1" dirty="0">
              <a:solidFill>
                <a:srgbClr val="04617B"/>
              </a:solidFill>
              <a:effectLst>
                <a:outerShdw blurRad="38100" dist="38100" dir="2700000" algn="tl">
                  <a:srgbClr val="C0C0C0"/>
                </a:outerShdw>
              </a:effectLst>
              <a:latin typeface="Constantia"/>
            </a:endParaRPr>
          </a:p>
        </p:txBody>
      </p:sp>
      <p:pic>
        <p:nvPicPr>
          <p:cNvPr id="5" name="Imagen 4"/>
          <p:cNvPicPr>
            <a:picLocks noChangeAspect="1"/>
          </p:cNvPicPr>
          <p:nvPr/>
        </p:nvPicPr>
        <p:blipFill>
          <a:blip r:embed="rId3">
            <a:clrChange>
              <a:clrFrom>
                <a:srgbClr val="FFFFFF"/>
              </a:clrFrom>
              <a:clrTo>
                <a:srgbClr val="FFFFFF">
                  <a:alpha val="0"/>
                </a:srgbClr>
              </a:clrTo>
            </a:clrChange>
          </a:blip>
          <a:stretch>
            <a:fillRect/>
          </a:stretch>
        </p:blipFill>
        <p:spPr>
          <a:xfrm>
            <a:off x="6074888" y="1130949"/>
            <a:ext cx="1400175" cy="390525"/>
          </a:xfrm>
          <a:prstGeom prst="rect">
            <a:avLst/>
          </a:prstGeom>
        </p:spPr>
      </p:pic>
      <p:sp>
        <p:nvSpPr>
          <p:cNvPr id="7" name="Arco 6"/>
          <p:cNvSpPr/>
          <p:nvPr/>
        </p:nvSpPr>
        <p:spPr>
          <a:xfrm rot="13939782">
            <a:off x="6594013" y="1198896"/>
            <a:ext cx="914054" cy="1344428"/>
          </a:xfrm>
          <a:prstGeom prst="arc">
            <a:avLst>
              <a:gd name="adj1" fmla="val 9747239"/>
              <a:gd name="adj2" fmla="val 20762640"/>
            </a:avLst>
          </a:prstGeom>
          <a:ln w="28575">
            <a:headEnd type="triangl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defTabSz="457200"/>
            <a:endParaRPr lang="es-ES">
              <a:solidFill>
                <a:prstClr val="black"/>
              </a:solidFill>
            </a:endParaRPr>
          </a:p>
        </p:txBody>
      </p:sp>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040" y="1410607"/>
            <a:ext cx="1876425" cy="2209800"/>
          </a:xfrm>
          <a:prstGeom prst="rect">
            <a:avLst/>
          </a:prstGeom>
        </p:spPr>
      </p:pic>
      <p:sp>
        <p:nvSpPr>
          <p:cNvPr id="3" name="Rectángulo 2"/>
          <p:cNvSpPr/>
          <p:nvPr/>
        </p:nvSpPr>
        <p:spPr>
          <a:xfrm>
            <a:off x="706802" y="1093113"/>
            <a:ext cx="5208465" cy="252376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&lt;p&gt;Color: &lt;select name="colors" size="1"&gt;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a:solidFill>
                  <a:prstClr val="black"/>
                </a:solidFill>
                <a:latin typeface="Courier New" panose="02070309020205020404" pitchFamily="49" charset="0"/>
                <a:cs typeface="Courier New" panose="02070309020205020404" pitchFamily="49" charset="0"/>
              </a:rPr>
              <a:t>option&gt;Red&lt;/option&gt;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a:solidFill>
                  <a:prstClr val="black"/>
                </a:solidFill>
                <a:latin typeface="Courier New" panose="02070309020205020404" pitchFamily="49" charset="0"/>
                <a:cs typeface="Courier New" panose="02070309020205020404" pitchFamily="49" charset="0"/>
              </a:rPr>
              <a:t>option&gt;Blue&lt;/option&gt;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a:solidFill>
                  <a:prstClr val="black"/>
                </a:solidFill>
                <a:latin typeface="Courier New" panose="02070309020205020404" pitchFamily="49" charset="0"/>
                <a:cs typeface="Courier New" panose="02070309020205020404" pitchFamily="49" charset="0"/>
              </a:rPr>
              <a:t>option&gt;Green&lt;/option&gt;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a:solidFill>
                  <a:prstClr val="black"/>
                </a:solidFill>
                <a:latin typeface="Courier New" panose="02070309020205020404" pitchFamily="49" charset="0"/>
                <a:cs typeface="Courier New" panose="02070309020205020404" pitchFamily="49" charset="0"/>
              </a:rPr>
              <a:t>option&gt;Yellow&lt;/option&gt;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a:solidFill>
                  <a:prstClr val="black"/>
                </a:solidFill>
                <a:latin typeface="Courier New" panose="02070309020205020404" pitchFamily="49" charset="0"/>
                <a:cs typeface="Courier New" panose="02070309020205020404" pitchFamily="49" charset="0"/>
              </a:rPr>
              <a:t>option&gt;Pink&lt;/option&gt;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a:solidFill>
                  <a:prstClr val="black"/>
                </a:solidFill>
                <a:latin typeface="Courier New" panose="02070309020205020404" pitchFamily="49" charset="0"/>
                <a:cs typeface="Courier New" panose="02070309020205020404" pitchFamily="49" charset="0"/>
              </a:rPr>
              <a:t>option&gt;Brown&lt;/option&gt;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a:solidFill>
                  <a:prstClr val="black"/>
                </a:solidFill>
                <a:latin typeface="Courier New" panose="02070309020205020404" pitchFamily="49" charset="0"/>
                <a:cs typeface="Courier New" panose="02070309020205020404" pitchFamily="49" charset="0"/>
              </a:rPr>
              <a:t>option&gt;Black&lt;/option&gt;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a:solidFill>
                  <a:prstClr val="black"/>
                </a:solidFill>
                <a:latin typeface="Courier New" panose="02070309020205020404" pitchFamily="49" charset="0"/>
                <a:cs typeface="Courier New" panose="02070309020205020404" pitchFamily="49" charset="0"/>
              </a:rPr>
              <a:t>option&gt;Teal&lt;/option&gt;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a:solidFill>
                  <a:prstClr val="black"/>
                </a:solidFill>
                <a:latin typeface="Courier New" panose="02070309020205020404" pitchFamily="49" charset="0"/>
                <a:cs typeface="Courier New" panose="02070309020205020404" pitchFamily="49" charset="0"/>
              </a:rPr>
              <a:t>option&gt;Beige&lt;/option&gt;</a:t>
            </a:r>
          </a:p>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&lt;/select&gt;&lt;/p&gt;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4" name="Rectángulo 3"/>
          <p:cNvSpPr/>
          <p:nvPr/>
        </p:nvSpPr>
        <p:spPr>
          <a:xfrm>
            <a:off x="3333858" y="3721621"/>
            <a:ext cx="5208465" cy="289310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&lt;p&gt;Select your printer model:</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&lt;select name="printers" size="1"&gt;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err="1" smtClean="0">
                <a:solidFill>
                  <a:prstClr val="black"/>
                </a:solidFill>
                <a:latin typeface="Courier New" panose="02070309020205020404" pitchFamily="49" charset="0"/>
                <a:cs typeface="Courier New" panose="02070309020205020404" pitchFamily="49" charset="0"/>
              </a:rPr>
              <a:t>optgroup</a:t>
            </a:r>
            <a:r>
              <a:rPr lang="en-US" sz="1400" dirty="0" smtClean="0">
                <a:solidFill>
                  <a:prstClr val="black"/>
                </a:solidFill>
                <a:latin typeface="Courier New" panose="02070309020205020404" pitchFamily="49" charset="0"/>
                <a:cs typeface="Courier New" panose="02070309020205020404" pitchFamily="49" charset="0"/>
              </a:rPr>
              <a:t> label="Inkjet"&gt;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&lt;option&gt;</a:t>
            </a:r>
            <a:r>
              <a:rPr lang="en-US" sz="1400" dirty="0" err="1" smtClean="0">
                <a:solidFill>
                  <a:prstClr val="black"/>
                </a:solidFill>
                <a:latin typeface="Courier New" panose="02070309020205020404" pitchFamily="49" charset="0"/>
                <a:cs typeface="Courier New" panose="02070309020205020404" pitchFamily="49" charset="0"/>
              </a:rPr>
              <a:t>SuperJet</a:t>
            </a:r>
            <a:r>
              <a:rPr lang="en-US" sz="1400" dirty="0" smtClean="0">
                <a:solidFill>
                  <a:prstClr val="black"/>
                </a:solidFill>
                <a:latin typeface="Courier New" panose="02070309020205020404" pitchFamily="49" charset="0"/>
                <a:cs typeface="Courier New" panose="02070309020205020404" pitchFamily="49" charset="0"/>
              </a:rPr>
              <a:t> 1400&lt;/option&gt;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&lt;option&gt;</a:t>
            </a:r>
            <a:r>
              <a:rPr lang="en-US" sz="1400" dirty="0" err="1" smtClean="0">
                <a:solidFill>
                  <a:prstClr val="black"/>
                </a:solidFill>
                <a:latin typeface="Courier New" panose="02070309020205020404" pitchFamily="49" charset="0"/>
                <a:cs typeface="Courier New" panose="02070309020205020404" pitchFamily="49" charset="0"/>
              </a:rPr>
              <a:t>SuperJet</a:t>
            </a:r>
            <a:r>
              <a:rPr lang="en-US" sz="1400" dirty="0" smtClean="0">
                <a:solidFill>
                  <a:prstClr val="black"/>
                </a:solidFill>
                <a:latin typeface="Courier New" panose="02070309020205020404" pitchFamily="49" charset="0"/>
                <a:cs typeface="Courier New" panose="02070309020205020404" pitchFamily="49" charset="0"/>
              </a:rPr>
              <a:t> 1405&lt;/option&gt;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&lt;option&gt;</a:t>
            </a:r>
            <a:r>
              <a:rPr lang="en-US" sz="1400" dirty="0" err="1" smtClean="0">
                <a:solidFill>
                  <a:prstClr val="black"/>
                </a:solidFill>
                <a:latin typeface="Courier New" panose="02070309020205020404" pitchFamily="49" charset="0"/>
                <a:cs typeface="Courier New" panose="02070309020205020404" pitchFamily="49" charset="0"/>
              </a:rPr>
              <a:t>SuperJet</a:t>
            </a:r>
            <a:r>
              <a:rPr lang="en-US" sz="1400" dirty="0" smtClean="0">
                <a:solidFill>
                  <a:prstClr val="black"/>
                </a:solidFill>
                <a:latin typeface="Courier New" panose="02070309020205020404" pitchFamily="49" charset="0"/>
                <a:cs typeface="Courier New" panose="02070309020205020404" pitchFamily="49" charset="0"/>
              </a:rPr>
              <a:t> 1405 Plus&lt;/option&gt;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err="1" smtClean="0">
                <a:solidFill>
                  <a:prstClr val="black"/>
                </a:solidFill>
                <a:latin typeface="Courier New" panose="02070309020205020404" pitchFamily="49" charset="0"/>
                <a:cs typeface="Courier New" panose="02070309020205020404" pitchFamily="49" charset="0"/>
              </a:rPr>
              <a:t>optgroup</a:t>
            </a:r>
            <a:r>
              <a:rPr lang="en-US" sz="1400" dirty="0" smtClean="0">
                <a:solidFill>
                  <a:prstClr val="black"/>
                </a:solidFill>
                <a:latin typeface="Courier New" panose="02070309020205020404" pitchFamily="49" charset="0"/>
                <a:cs typeface="Courier New" panose="02070309020205020404" pitchFamily="49" charset="0"/>
              </a:rPr>
              <a:t>&gt;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err="1" smtClean="0">
                <a:solidFill>
                  <a:prstClr val="black"/>
                </a:solidFill>
                <a:latin typeface="Courier New" panose="02070309020205020404" pitchFamily="49" charset="0"/>
                <a:cs typeface="Courier New" panose="02070309020205020404" pitchFamily="49" charset="0"/>
              </a:rPr>
              <a:t>optgroup</a:t>
            </a:r>
            <a:r>
              <a:rPr lang="en-US" sz="1400" dirty="0" smtClean="0">
                <a:solidFill>
                  <a:prstClr val="black"/>
                </a:solidFill>
                <a:latin typeface="Courier New" panose="02070309020205020404" pitchFamily="49" charset="0"/>
                <a:cs typeface="Courier New" panose="02070309020205020404" pitchFamily="49" charset="0"/>
              </a:rPr>
              <a:t> label="Laser"&gt;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&lt;option&gt;</a:t>
            </a:r>
            <a:r>
              <a:rPr lang="en-US" sz="1400" dirty="0" err="1" smtClean="0">
                <a:solidFill>
                  <a:prstClr val="black"/>
                </a:solidFill>
                <a:latin typeface="Courier New" panose="02070309020205020404" pitchFamily="49" charset="0"/>
                <a:cs typeface="Courier New" panose="02070309020205020404" pitchFamily="49" charset="0"/>
              </a:rPr>
              <a:t>SuperLaser</a:t>
            </a:r>
            <a:r>
              <a:rPr lang="en-US" sz="1400" dirty="0" smtClean="0">
                <a:solidFill>
                  <a:prstClr val="black"/>
                </a:solidFill>
                <a:latin typeface="Courier New" panose="02070309020205020404" pitchFamily="49" charset="0"/>
                <a:cs typeface="Courier New" panose="02070309020205020404" pitchFamily="49" charset="0"/>
              </a:rPr>
              <a:t> Value Edition&lt;/option&gt;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&lt;option&gt;</a:t>
            </a:r>
            <a:r>
              <a:rPr lang="en-US" sz="1400" dirty="0" err="1" smtClean="0">
                <a:solidFill>
                  <a:prstClr val="black"/>
                </a:solidFill>
                <a:latin typeface="Courier New" panose="02070309020205020404" pitchFamily="49" charset="0"/>
                <a:cs typeface="Courier New" panose="02070309020205020404" pitchFamily="49" charset="0"/>
              </a:rPr>
              <a:t>SuperLaser</a:t>
            </a:r>
            <a:r>
              <a:rPr lang="en-US" sz="1400" dirty="0" smtClean="0">
                <a:solidFill>
                  <a:prstClr val="black"/>
                </a:solidFill>
                <a:latin typeface="Courier New" panose="02070309020205020404" pitchFamily="49" charset="0"/>
                <a:cs typeface="Courier New" panose="02070309020205020404" pitchFamily="49" charset="0"/>
              </a:rPr>
              <a:t> Pro&lt;/option&gt;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&lt;option&gt;</a:t>
            </a:r>
            <a:r>
              <a:rPr lang="en-US" sz="1400" dirty="0" err="1" smtClean="0">
                <a:solidFill>
                  <a:prstClr val="black"/>
                </a:solidFill>
                <a:latin typeface="Courier New" panose="02070309020205020404" pitchFamily="49" charset="0"/>
                <a:cs typeface="Courier New" panose="02070309020205020404" pitchFamily="49" charset="0"/>
              </a:rPr>
              <a:t>SuperLaser</a:t>
            </a:r>
            <a:r>
              <a:rPr lang="en-US" sz="1400" dirty="0" smtClean="0">
                <a:solidFill>
                  <a:prstClr val="black"/>
                </a:solidFill>
                <a:latin typeface="Courier New" panose="02070309020205020404" pitchFamily="49" charset="0"/>
                <a:cs typeface="Courier New" panose="02070309020205020404" pitchFamily="49" charset="0"/>
              </a:rPr>
              <a:t> Plus&lt;/option&gt;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   &lt;/</a:t>
            </a:r>
            <a:r>
              <a:rPr lang="en-US" sz="1400" dirty="0" err="1" smtClean="0">
                <a:solidFill>
                  <a:prstClr val="black"/>
                </a:solidFill>
                <a:latin typeface="Courier New" panose="02070309020205020404" pitchFamily="49" charset="0"/>
                <a:cs typeface="Courier New" panose="02070309020205020404" pitchFamily="49" charset="0"/>
              </a:rPr>
              <a:t>optgroup</a:t>
            </a:r>
            <a:r>
              <a:rPr lang="en-US" sz="1400" dirty="0" smtClean="0">
                <a:solidFill>
                  <a:prstClr val="black"/>
                </a:solidFill>
                <a:latin typeface="Courier New" panose="02070309020205020404" pitchFamily="49" charset="0"/>
                <a:cs typeface="Courier New" panose="02070309020205020404" pitchFamily="49" charset="0"/>
              </a:rPr>
              <a:t>&gt;</a:t>
            </a:r>
          </a:p>
          <a:p>
            <a:pPr defTabSz="457200">
              <a:tabLst>
                <a:tab pos="536575" algn="l"/>
              </a:tabLst>
            </a:pPr>
            <a:r>
              <a:rPr lang="en-US" sz="1400" dirty="0" smtClean="0">
                <a:solidFill>
                  <a:prstClr val="black"/>
                </a:solidFill>
                <a:latin typeface="Courier New" panose="02070309020205020404" pitchFamily="49" charset="0"/>
                <a:cs typeface="Courier New" panose="02070309020205020404" pitchFamily="49" charset="0"/>
              </a:rPr>
              <a:t>&lt;/select&gt;&lt;/p&gt;</a:t>
            </a:r>
            <a:endParaRPr lang="en-US" sz="1400" dirty="0">
              <a:solidFill>
                <a:prstClr val="black"/>
              </a:solidFill>
              <a:latin typeface="Courier New" panose="02070309020205020404" pitchFamily="49" charset="0"/>
              <a:cs typeface="Courier New" panose="02070309020205020404" pitchFamily="49" charset="0"/>
            </a:endParaRPr>
          </a:p>
        </p:txBody>
      </p:sp>
      <p:pic>
        <p:nvPicPr>
          <p:cNvPr id="6" name="Imagen 5"/>
          <p:cNvPicPr>
            <a:picLocks noChangeAspect="1"/>
          </p:cNvPicPr>
          <p:nvPr/>
        </p:nvPicPr>
        <p:blipFill>
          <a:blip r:embed="rId5">
            <a:clrChange>
              <a:clrFrom>
                <a:srgbClr val="FFFFFF"/>
              </a:clrFrom>
              <a:clrTo>
                <a:srgbClr val="FFFFFF">
                  <a:alpha val="0"/>
                </a:srgbClr>
              </a:clrTo>
            </a:clrChange>
          </a:blip>
          <a:stretch>
            <a:fillRect/>
          </a:stretch>
        </p:blipFill>
        <p:spPr>
          <a:xfrm>
            <a:off x="1069409" y="4268916"/>
            <a:ext cx="2000250" cy="1533525"/>
          </a:xfrm>
          <a:prstGeom prst="rect">
            <a:avLst/>
          </a:prstGeom>
        </p:spPr>
      </p:pic>
    </p:spTree>
    <p:extLst>
      <p:ext uri="{BB962C8B-B14F-4D97-AF65-F5344CB8AC3E}">
        <p14:creationId xmlns:p14="http://schemas.microsoft.com/office/powerpoint/2010/main" val="2805098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Controles: ficheros</a:t>
            </a:r>
            <a:endParaRPr lang="es-ES" dirty="0"/>
          </a:p>
        </p:txBody>
      </p:sp>
      <p:grpSp>
        <p:nvGrpSpPr>
          <p:cNvPr id="3" name="Grupo 2"/>
          <p:cNvGrpSpPr/>
          <p:nvPr/>
        </p:nvGrpSpPr>
        <p:grpSpPr>
          <a:xfrm>
            <a:off x="876618" y="1575801"/>
            <a:ext cx="2894609" cy="461665"/>
            <a:chOff x="719035" y="1361286"/>
            <a:chExt cx="2894609" cy="461665"/>
          </a:xfrm>
        </p:grpSpPr>
        <p:sp>
          <p:nvSpPr>
            <p:cNvPr id="4" name="Rectángulo 3"/>
            <p:cNvSpPr/>
            <p:nvPr/>
          </p:nvSpPr>
          <p:spPr>
            <a:xfrm>
              <a:off x="719035" y="1361286"/>
              <a:ext cx="1218881"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5" name="Rectángulo 4"/>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6" name="Rectángulo 5"/>
            <p:cNvSpPr/>
            <p:nvPr/>
          </p:nvSpPr>
          <p:spPr>
            <a:xfrm>
              <a:off x="3150056" y="1439742"/>
              <a:ext cx="463588" cy="369332"/>
            </a:xfrm>
            <a:prstGeom prst="rect">
              <a:avLst/>
            </a:prstGeom>
          </p:spPr>
          <p:txBody>
            <a:bodyPr wrap="none">
              <a:spAutoFit/>
            </a:bodyPr>
            <a:lstStyle/>
            <a:p>
              <a:pPr defTabSz="457200"/>
              <a:r>
                <a:rPr lang="es-ES" b="1" dirty="0" smtClean="0">
                  <a:solidFill>
                    <a:prstClr val="black"/>
                  </a:solidFill>
                </a:rPr>
                <a:t>file</a:t>
              </a:r>
            </a:p>
          </p:txBody>
        </p:sp>
        <p:cxnSp>
          <p:nvCxnSpPr>
            <p:cNvPr id="7" name="Conector recto de flecha 6"/>
            <p:cNvCxnSpPr>
              <a:stCxn id="5" idx="3"/>
              <a:endCxn id="6"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9" name="Imagen 8"/>
          <p:cNvPicPr>
            <a:picLocks noChangeAspect="1"/>
          </p:cNvPicPr>
          <p:nvPr/>
        </p:nvPicPr>
        <p:blipFill>
          <a:blip r:embed="rId2"/>
          <a:stretch>
            <a:fillRect/>
          </a:stretch>
        </p:blipFill>
        <p:spPr>
          <a:xfrm>
            <a:off x="5578792" y="1649114"/>
            <a:ext cx="2755311" cy="378692"/>
          </a:xfrm>
          <a:prstGeom prst="rect">
            <a:avLst/>
          </a:prstGeom>
        </p:spPr>
      </p:pic>
      <p:sp>
        <p:nvSpPr>
          <p:cNvPr id="10" name="CuadroTexto 9"/>
          <p:cNvSpPr txBox="1"/>
          <p:nvPr/>
        </p:nvSpPr>
        <p:spPr>
          <a:xfrm>
            <a:off x="1372047" y="2553698"/>
            <a:ext cx="6962056" cy="2308324"/>
          </a:xfrm>
          <a:prstGeom prst="rect">
            <a:avLst/>
          </a:prstGeom>
          <a:noFill/>
        </p:spPr>
        <p:txBody>
          <a:bodyPr wrap="square" rtlCol="0">
            <a:spAutoFit/>
          </a:bodyPr>
          <a:lstStyle/>
          <a:p>
            <a:pPr marL="285750" indent="-285750" defTabSz="457200">
              <a:buFont typeface="Arial" panose="020B0604020202020204" pitchFamily="34" charset="0"/>
              <a:buChar char="•"/>
            </a:pPr>
            <a:r>
              <a:rPr lang="es-ES" dirty="0" smtClean="0">
                <a:solidFill>
                  <a:prstClr val="black"/>
                </a:solidFill>
              </a:rPr>
              <a:t>permite que los usuarios envíen un fichero al servidor Web</a:t>
            </a:r>
          </a:p>
          <a:p>
            <a:pPr marL="285750" indent="-285750" defTabSz="457200">
              <a:buFont typeface="Arial" panose="020B0604020202020204" pitchFamily="34" charset="0"/>
              <a:buChar char="•"/>
            </a:pPr>
            <a:r>
              <a:rPr lang="es-ES" dirty="0" smtClean="0">
                <a:solidFill>
                  <a:prstClr val="black"/>
                </a:solidFill>
              </a:rPr>
              <a:t>el método del formulario debe ser post, ya que </a:t>
            </a:r>
            <a:r>
              <a:rPr lang="es-ES" dirty="0" err="1" smtClean="0">
                <a:solidFill>
                  <a:prstClr val="black"/>
                </a:solidFill>
              </a:rPr>
              <a:t>get</a:t>
            </a:r>
            <a:r>
              <a:rPr lang="es-ES" dirty="0" smtClean="0">
                <a:solidFill>
                  <a:prstClr val="black"/>
                </a:solidFill>
              </a:rPr>
              <a:t> no es capaz de enviar ficheros</a:t>
            </a:r>
          </a:p>
          <a:p>
            <a:pPr marL="285750" indent="-285750" defTabSz="457200">
              <a:buFont typeface="Arial" panose="020B0604020202020204" pitchFamily="34" charset="0"/>
              <a:buChar char="•"/>
            </a:pPr>
            <a:r>
              <a:rPr lang="es-ES" dirty="0" smtClean="0">
                <a:solidFill>
                  <a:prstClr val="black"/>
                </a:solidFill>
              </a:rPr>
              <a:t>automáticamente se genera un botón asociado a la capacidad de recorrer el equipo local para localizar y seleccionar el fichero;</a:t>
            </a:r>
            <a:r>
              <a:rPr lang="es-ES" dirty="0">
                <a:solidFill>
                  <a:prstClr val="black"/>
                </a:solidFill>
              </a:rPr>
              <a:t/>
            </a:r>
            <a:br>
              <a:rPr lang="es-ES" dirty="0">
                <a:solidFill>
                  <a:prstClr val="black"/>
                </a:solidFill>
              </a:rPr>
            </a:br>
            <a:r>
              <a:rPr lang="es-ES" dirty="0" smtClean="0">
                <a:solidFill>
                  <a:prstClr val="black"/>
                </a:solidFill>
              </a:rPr>
              <a:t>Este proceso depende del sistema operativo local, y desde la página web no se controla de ninguna manera</a:t>
            </a:r>
          </a:p>
        </p:txBody>
      </p:sp>
      <p:sp>
        <p:nvSpPr>
          <p:cNvPr id="11" name="Rectángulo 10"/>
          <p:cNvSpPr/>
          <p:nvPr/>
        </p:nvSpPr>
        <p:spPr>
          <a:xfrm>
            <a:off x="1123844" y="5378254"/>
            <a:ext cx="915635" cy="369332"/>
          </a:xfrm>
          <a:prstGeom prst="rect">
            <a:avLst/>
          </a:prstGeom>
        </p:spPr>
        <p:txBody>
          <a:bodyPr wrap="none">
            <a:spAutoFit/>
          </a:bodyPr>
          <a:lstStyle/>
          <a:p>
            <a:pPr defTabSz="457200"/>
            <a:r>
              <a:rPr lang="en-US" b="1" dirty="0" smtClean="0">
                <a:solidFill>
                  <a:prstClr val="black"/>
                </a:solidFill>
              </a:rPr>
              <a:t>accept</a:t>
            </a:r>
            <a:endParaRPr lang="es-ES" b="1" dirty="0">
              <a:solidFill>
                <a:prstClr val="black"/>
              </a:solidFill>
            </a:endParaRPr>
          </a:p>
        </p:txBody>
      </p:sp>
      <p:cxnSp>
        <p:nvCxnSpPr>
          <p:cNvPr id="12" name="Conector recto de flecha 11"/>
          <p:cNvCxnSpPr>
            <a:stCxn id="11" idx="3"/>
            <a:endCxn id="8" idx="1"/>
          </p:cNvCxnSpPr>
          <p:nvPr/>
        </p:nvCxnSpPr>
        <p:spPr>
          <a:xfrm>
            <a:off x="2039479" y="5562920"/>
            <a:ext cx="9279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860202" y="4824256"/>
            <a:ext cx="1095172" cy="369332"/>
          </a:xfrm>
          <a:prstGeom prst="rect">
            <a:avLst/>
          </a:prstGeom>
          <a:noFill/>
        </p:spPr>
        <p:txBody>
          <a:bodyPr wrap="none" rtlCol="0">
            <a:spAutoFit/>
          </a:bodyPr>
          <a:lstStyle/>
          <a:p>
            <a:pPr defTabSz="457200"/>
            <a:r>
              <a:rPr lang="es-ES" dirty="0" smtClean="0">
                <a:solidFill>
                  <a:prstClr val="black"/>
                </a:solidFill>
              </a:rPr>
              <a:t>Atributos</a:t>
            </a:r>
          </a:p>
        </p:txBody>
      </p:sp>
      <p:sp>
        <p:nvSpPr>
          <p:cNvPr id="8" name="CuadroTexto 7"/>
          <p:cNvSpPr txBox="1"/>
          <p:nvPr/>
        </p:nvSpPr>
        <p:spPr>
          <a:xfrm>
            <a:off x="2967471" y="5378254"/>
            <a:ext cx="4326826" cy="369332"/>
          </a:xfrm>
          <a:prstGeom prst="rect">
            <a:avLst/>
          </a:prstGeom>
          <a:noFill/>
        </p:spPr>
        <p:txBody>
          <a:bodyPr wrap="none" rtlCol="0">
            <a:spAutoFit/>
          </a:bodyPr>
          <a:lstStyle/>
          <a:p>
            <a:pPr defTabSz="457200"/>
            <a:r>
              <a:rPr lang="es-ES" dirty="0" smtClean="0">
                <a:solidFill>
                  <a:prstClr val="black"/>
                </a:solidFill>
              </a:rPr>
              <a:t>permite indicar los tipos MIME admitidos</a:t>
            </a:r>
            <a:endParaRPr lang="es-ES" dirty="0">
              <a:solidFill>
                <a:prstClr val="black"/>
              </a:solidFill>
            </a:endParaRPr>
          </a:p>
        </p:txBody>
      </p:sp>
    </p:spTree>
    <p:extLst>
      <p:ext uri="{BB962C8B-B14F-4D97-AF65-F5344CB8AC3E}">
        <p14:creationId xmlns:p14="http://schemas.microsoft.com/office/powerpoint/2010/main" val="2459347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8607" y="203154"/>
            <a:ext cx="7492521" cy="896818"/>
          </a:xfrm>
        </p:spPr>
        <p:txBody>
          <a:bodyPr vert="horz" lIns="91440" tIns="45720" rIns="91440" bIns="45720" rtlCol="0" anchor="ctr">
            <a:normAutofit fontScale="90000"/>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Formularios: selecciones numéricas</a:t>
            </a:r>
            <a:endParaRPr lang="es-ES" sz="3600" b="1" i="1" dirty="0">
              <a:solidFill>
                <a:srgbClr val="04617B"/>
              </a:solidFill>
              <a:effectLst>
                <a:outerShdw blurRad="38100" dist="38100" dir="2700000" algn="tl">
                  <a:srgbClr val="C0C0C0"/>
                </a:outerShdw>
              </a:effectLst>
              <a:latin typeface="Constantia"/>
            </a:endParaRPr>
          </a:p>
        </p:txBody>
      </p:sp>
      <p:pic>
        <p:nvPicPr>
          <p:cNvPr id="3" name="Imagen 2"/>
          <p:cNvPicPr>
            <a:picLocks noChangeAspect="1"/>
          </p:cNvPicPr>
          <p:nvPr/>
        </p:nvPicPr>
        <p:blipFill>
          <a:blip r:embed="rId3"/>
          <a:stretch>
            <a:fillRect/>
          </a:stretch>
        </p:blipFill>
        <p:spPr>
          <a:xfrm>
            <a:off x="7833682" y="309046"/>
            <a:ext cx="694048" cy="685034"/>
          </a:xfrm>
          <a:prstGeom prst="rect">
            <a:avLst/>
          </a:prstGeom>
        </p:spPr>
      </p:pic>
      <p:sp>
        <p:nvSpPr>
          <p:cNvPr id="31" name="CuadroTexto 30"/>
          <p:cNvSpPr txBox="1"/>
          <p:nvPr/>
        </p:nvSpPr>
        <p:spPr>
          <a:xfrm>
            <a:off x="6497451" y="1101971"/>
            <a:ext cx="938398" cy="369332"/>
          </a:xfrm>
          <a:prstGeom prst="rect">
            <a:avLst/>
          </a:prstGeom>
          <a:noFill/>
        </p:spPr>
        <p:txBody>
          <a:bodyPr wrap="none" rtlCol="0">
            <a:spAutoFit/>
          </a:bodyPr>
          <a:lstStyle/>
          <a:p>
            <a:pPr defTabSz="457200"/>
            <a:r>
              <a:rPr lang="en-US" b="1" i="1" dirty="0" smtClean="0">
                <a:solidFill>
                  <a:prstClr val="black"/>
                </a:solidFill>
              </a:rPr>
              <a:t>Spin box</a:t>
            </a:r>
            <a:endParaRPr lang="en-US" b="1" i="1" dirty="0">
              <a:solidFill>
                <a:prstClr val="black"/>
              </a:solidFill>
            </a:endParaRPr>
          </a:p>
        </p:txBody>
      </p:sp>
      <p:sp>
        <p:nvSpPr>
          <p:cNvPr id="37" name="CuadroTexto 36"/>
          <p:cNvSpPr txBox="1"/>
          <p:nvPr/>
        </p:nvSpPr>
        <p:spPr>
          <a:xfrm>
            <a:off x="6625050" y="2111550"/>
            <a:ext cx="683200" cy="369332"/>
          </a:xfrm>
          <a:prstGeom prst="rect">
            <a:avLst/>
          </a:prstGeom>
          <a:noFill/>
        </p:spPr>
        <p:txBody>
          <a:bodyPr wrap="none" rtlCol="0">
            <a:spAutoFit/>
          </a:bodyPr>
          <a:lstStyle/>
          <a:p>
            <a:pPr defTabSz="457200"/>
            <a:r>
              <a:rPr lang="en-US" b="1" i="1" dirty="0" smtClean="0">
                <a:solidFill>
                  <a:prstClr val="black"/>
                </a:solidFill>
              </a:rPr>
              <a:t>Slider</a:t>
            </a:r>
            <a:endParaRPr lang="en-US" b="1" i="1" dirty="0">
              <a:solidFill>
                <a:prstClr val="black"/>
              </a:solidFill>
            </a:endParaRPr>
          </a:p>
        </p:txBody>
      </p:sp>
      <p:pic>
        <p:nvPicPr>
          <p:cNvPr id="8" name="Imagen 7"/>
          <p:cNvPicPr>
            <a:picLocks noChangeAspect="1"/>
          </p:cNvPicPr>
          <p:nvPr/>
        </p:nvPicPr>
        <p:blipFill>
          <a:blip r:embed="rId4">
            <a:clrChange>
              <a:clrFrom>
                <a:srgbClr val="FFFFFF"/>
              </a:clrFrom>
              <a:clrTo>
                <a:srgbClr val="FFFFFF">
                  <a:alpha val="0"/>
                </a:srgbClr>
              </a:clrTo>
            </a:clrChange>
          </a:blip>
          <a:stretch>
            <a:fillRect/>
          </a:stretch>
        </p:blipFill>
        <p:spPr>
          <a:xfrm>
            <a:off x="5609595" y="1562617"/>
            <a:ext cx="2333625" cy="352425"/>
          </a:xfrm>
          <a:prstGeom prst="rect">
            <a:avLst/>
          </a:prstGeom>
        </p:spPr>
      </p:pic>
      <p:pic>
        <p:nvPicPr>
          <p:cNvPr id="9" name="Imagen 8"/>
          <p:cNvPicPr>
            <a:picLocks noChangeAspect="1"/>
          </p:cNvPicPr>
          <p:nvPr/>
        </p:nvPicPr>
        <p:blipFill>
          <a:blip r:embed="rId5">
            <a:clrChange>
              <a:clrFrom>
                <a:srgbClr val="FFFFFF"/>
              </a:clrFrom>
              <a:clrTo>
                <a:srgbClr val="FFFFFF">
                  <a:alpha val="0"/>
                </a:srgbClr>
              </a:clrTo>
            </a:clrChange>
          </a:blip>
          <a:stretch>
            <a:fillRect/>
          </a:stretch>
        </p:blipFill>
        <p:spPr>
          <a:xfrm>
            <a:off x="5719132" y="2576142"/>
            <a:ext cx="2114550" cy="323850"/>
          </a:xfrm>
          <a:prstGeom prst="rect">
            <a:avLst/>
          </a:prstGeom>
        </p:spPr>
      </p:pic>
      <p:sp>
        <p:nvSpPr>
          <p:cNvPr id="6" name="Rectángulo 5"/>
          <p:cNvSpPr/>
          <p:nvPr/>
        </p:nvSpPr>
        <p:spPr>
          <a:xfrm>
            <a:off x="1211624" y="5191289"/>
            <a:ext cx="538930" cy="369332"/>
          </a:xfrm>
          <a:prstGeom prst="rect">
            <a:avLst/>
          </a:prstGeom>
        </p:spPr>
        <p:txBody>
          <a:bodyPr wrap="none">
            <a:spAutoFit/>
          </a:bodyPr>
          <a:lstStyle/>
          <a:p>
            <a:pPr defTabSz="457200"/>
            <a:r>
              <a:rPr lang="en-US" b="1" dirty="0" smtClean="0">
                <a:solidFill>
                  <a:prstClr val="black"/>
                </a:solidFill>
              </a:rPr>
              <a:t>min</a:t>
            </a:r>
            <a:endParaRPr lang="es-ES" b="1" dirty="0">
              <a:solidFill>
                <a:prstClr val="black"/>
              </a:solidFill>
            </a:endParaRPr>
          </a:p>
        </p:txBody>
      </p:sp>
      <p:sp>
        <p:nvSpPr>
          <p:cNvPr id="7" name="Rectángulo 6"/>
          <p:cNvSpPr/>
          <p:nvPr/>
        </p:nvSpPr>
        <p:spPr>
          <a:xfrm>
            <a:off x="1211624" y="5560621"/>
            <a:ext cx="570349" cy="369332"/>
          </a:xfrm>
          <a:prstGeom prst="rect">
            <a:avLst/>
          </a:prstGeom>
        </p:spPr>
        <p:txBody>
          <a:bodyPr wrap="none">
            <a:spAutoFit/>
          </a:bodyPr>
          <a:lstStyle/>
          <a:p>
            <a:pPr defTabSz="457200"/>
            <a:r>
              <a:rPr lang="en-US" b="1" dirty="0" smtClean="0">
                <a:solidFill>
                  <a:prstClr val="black"/>
                </a:solidFill>
              </a:rPr>
              <a:t>max</a:t>
            </a:r>
            <a:endParaRPr lang="es-ES" b="1" dirty="0">
              <a:solidFill>
                <a:prstClr val="black"/>
              </a:solidFill>
            </a:endParaRPr>
          </a:p>
        </p:txBody>
      </p:sp>
      <p:sp>
        <p:nvSpPr>
          <p:cNvPr id="10" name="Rectángulo 9"/>
          <p:cNvSpPr/>
          <p:nvPr/>
        </p:nvSpPr>
        <p:spPr>
          <a:xfrm>
            <a:off x="1211624" y="5929953"/>
            <a:ext cx="578748" cy="369332"/>
          </a:xfrm>
          <a:prstGeom prst="rect">
            <a:avLst/>
          </a:prstGeom>
        </p:spPr>
        <p:txBody>
          <a:bodyPr wrap="none">
            <a:spAutoFit/>
          </a:bodyPr>
          <a:lstStyle/>
          <a:p>
            <a:pPr defTabSz="457200"/>
            <a:r>
              <a:rPr lang="en-US" b="1" dirty="0" smtClean="0">
                <a:solidFill>
                  <a:prstClr val="black"/>
                </a:solidFill>
              </a:rPr>
              <a:t>step</a:t>
            </a:r>
            <a:endParaRPr lang="es-ES" b="1" dirty="0">
              <a:solidFill>
                <a:prstClr val="black"/>
              </a:solidFill>
            </a:endParaRPr>
          </a:p>
        </p:txBody>
      </p:sp>
      <p:sp>
        <p:nvSpPr>
          <p:cNvPr id="23" name="CuadroTexto 22"/>
          <p:cNvSpPr txBox="1"/>
          <p:nvPr/>
        </p:nvSpPr>
        <p:spPr>
          <a:xfrm>
            <a:off x="852525" y="3264731"/>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25" name="Rectángulo 24"/>
          <p:cNvSpPr/>
          <p:nvPr/>
        </p:nvSpPr>
        <p:spPr>
          <a:xfrm>
            <a:off x="1181846" y="4066247"/>
            <a:ext cx="710451" cy="369332"/>
          </a:xfrm>
          <a:prstGeom prst="rect">
            <a:avLst/>
          </a:prstGeom>
        </p:spPr>
        <p:txBody>
          <a:bodyPr wrap="none">
            <a:spAutoFit/>
          </a:bodyPr>
          <a:lstStyle/>
          <a:p>
            <a:pPr defTabSz="457200"/>
            <a:r>
              <a:rPr lang="en-US" b="1" dirty="0">
                <a:solidFill>
                  <a:prstClr val="black"/>
                </a:solidFill>
              </a:rPr>
              <a:t>name</a:t>
            </a:r>
            <a:endParaRPr lang="es-ES" b="1" dirty="0">
              <a:solidFill>
                <a:prstClr val="black"/>
              </a:solidFill>
            </a:endParaRPr>
          </a:p>
        </p:txBody>
      </p:sp>
      <p:sp>
        <p:nvSpPr>
          <p:cNvPr id="27" name="CuadroTexto 26"/>
          <p:cNvSpPr txBox="1"/>
          <p:nvPr/>
        </p:nvSpPr>
        <p:spPr>
          <a:xfrm>
            <a:off x="2910408" y="3287693"/>
            <a:ext cx="5431819" cy="646331"/>
          </a:xfrm>
          <a:prstGeom prst="rect">
            <a:avLst/>
          </a:prstGeom>
          <a:noFill/>
        </p:spPr>
        <p:txBody>
          <a:bodyPr wrap="square" rtlCol="0">
            <a:spAutoFit/>
          </a:bodyPr>
          <a:lstStyle/>
          <a:p>
            <a:pPr defTabSz="457200"/>
            <a:r>
              <a:rPr lang="es-ES" dirty="0" smtClean="0">
                <a:solidFill>
                  <a:prstClr val="black"/>
                </a:solidFill>
              </a:rPr>
              <a:t>nombre único que todos los controles tienen que tener de cara al </a:t>
            </a:r>
            <a:r>
              <a:rPr lang="en-US" dirty="0" smtClean="0">
                <a:solidFill>
                  <a:prstClr val="black"/>
                </a:solidFill>
              </a:rPr>
              <a:t>script del </a:t>
            </a:r>
            <a:r>
              <a:rPr lang="es-ES" dirty="0" smtClean="0">
                <a:solidFill>
                  <a:prstClr val="black"/>
                </a:solidFill>
              </a:rPr>
              <a:t>lado servidor. </a:t>
            </a:r>
            <a:endParaRPr lang="en-US" i="1" dirty="0">
              <a:solidFill>
                <a:prstClr val="black"/>
              </a:solidFill>
            </a:endParaRPr>
          </a:p>
        </p:txBody>
      </p:sp>
      <p:cxnSp>
        <p:nvCxnSpPr>
          <p:cNvPr id="28" name="Conector recto de flecha 27"/>
          <p:cNvCxnSpPr>
            <a:stCxn id="25" idx="3"/>
            <a:endCxn id="27" idx="1"/>
          </p:cNvCxnSpPr>
          <p:nvPr/>
        </p:nvCxnSpPr>
        <p:spPr>
          <a:xfrm flipV="1">
            <a:off x="1892297" y="3610859"/>
            <a:ext cx="1018111" cy="640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1203582" y="4597342"/>
            <a:ext cx="666977" cy="369332"/>
          </a:xfrm>
          <a:prstGeom prst="rect">
            <a:avLst/>
          </a:prstGeom>
        </p:spPr>
        <p:txBody>
          <a:bodyPr wrap="none">
            <a:spAutoFit/>
          </a:bodyPr>
          <a:lstStyle/>
          <a:p>
            <a:pPr defTabSz="457200"/>
            <a:r>
              <a:rPr lang="es-ES" b="1" dirty="0" err="1" smtClean="0">
                <a:solidFill>
                  <a:prstClr val="black"/>
                </a:solidFill>
              </a:rPr>
              <a:t>value</a:t>
            </a:r>
            <a:endParaRPr lang="es-ES" b="1" dirty="0">
              <a:solidFill>
                <a:prstClr val="black"/>
              </a:solidFill>
            </a:endParaRPr>
          </a:p>
        </p:txBody>
      </p:sp>
      <p:sp>
        <p:nvSpPr>
          <p:cNvPr id="35" name="CuadroTexto 34"/>
          <p:cNvSpPr txBox="1"/>
          <p:nvPr/>
        </p:nvSpPr>
        <p:spPr>
          <a:xfrm>
            <a:off x="2910409" y="4391846"/>
            <a:ext cx="1804810" cy="369332"/>
          </a:xfrm>
          <a:prstGeom prst="rect">
            <a:avLst/>
          </a:prstGeom>
          <a:noFill/>
        </p:spPr>
        <p:txBody>
          <a:bodyPr wrap="square" rtlCol="0">
            <a:spAutoFit/>
          </a:bodyPr>
          <a:lstStyle/>
          <a:p>
            <a:pPr defTabSz="457200"/>
            <a:r>
              <a:rPr lang="es-ES" dirty="0" smtClean="0">
                <a:solidFill>
                  <a:prstClr val="black"/>
                </a:solidFill>
              </a:rPr>
              <a:t>valor devuelto</a:t>
            </a:r>
            <a:endParaRPr lang="es-ES" dirty="0">
              <a:solidFill>
                <a:prstClr val="black"/>
              </a:solidFill>
            </a:endParaRPr>
          </a:p>
        </p:txBody>
      </p:sp>
      <p:cxnSp>
        <p:nvCxnSpPr>
          <p:cNvPr id="38" name="Conector recto de flecha 37"/>
          <p:cNvCxnSpPr>
            <a:stCxn id="29" idx="3"/>
            <a:endCxn id="35" idx="1"/>
          </p:cNvCxnSpPr>
          <p:nvPr/>
        </p:nvCxnSpPr>
        <p:spPr>
          <a:xfrm flipV="1">
            <a:off x="1870559" y="4576512"/>
            <a:ext cx="1039850" cy="205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2910408" y="5065105"/>
            <a:ext cx="1804810" cy="369332"/>
          </a:xfrm>
          <a:prstGeom prst="rect">
            <a:avLst/>
          </a:prstGeom>
          <a:noFill/>
        </p:spPr>
        <p:txBody>
          <a:bodyPr wrap="square" rtlCol="0">
            <a:spAutoFit/>
          </a:bodyPr>
          <a:lstStyle/>
          <a:p>
            <a:pPr defTabSz="457200"/>
            <a:r>
              <a:rPr lang="es-ES" dirty="0" smtClean="0">
                <a:solidFill>
                  <a:prstClr val="black"/>
                </a:solidFill>
              </a:rPr>
              <a:t>valor mínimo</a:t>
            </a:r>
            <a:endParaRPr lang="es-ES" dirty="0">
              <a:solidFill>
                <a:prstClr val="black"/>
              </a:solidFill>
            </a:endParaRPr>
          </a:p>
        </p:txBody>
      </p:sp>
      <p:sp>
        <p:nvSpPr>
          <p:cNvPr id="43" name="CuadroTexto 42"/>
          <p:cNvSpPr txBox="1"/>
          <p:nvPr/>
        </p:nvSpPr>
        <p:spPr>
          <a:xfrm>
            <a:off x="2889285" y="5512931"/>
            <a:ext cx="1804810" cy="369332"/>
          </a:xfrm>
          <a:prstGeom prst="rect">
            <a:avLst/>
          </a:prstGeom>
          <a:noFill/>
        </p:spPr>
        <p:txBody>
          <a:bodyPr wrap="square" rtlCol="0">
            <a:spAutoFit/>
          </a:bodyPr>
          <a:lstStyle/>
          <a:p>
            <a:pPr defTabSz="457200"/>
            <a:r>
              <a:rPr lang="es-ES" dirty="0" smtClean="0">
                <a:solidFill>
                  <a:prstClr val="black"/>
                </a:solidFill>
              </a:rPr>
              <a:t>valor máximo</a:t>
            </a:r>
            <a:endParaRPr lang="es-ES" dirty="0">
              <a:solidFill>
                <a:prstClr val="black"/>
              </a:solidFill>
            </a:endParaRPr>
          </a:p>
        </p:txBody>
      </p:sp>
      <p:sp>
        <p:nvSpPr>
          <p:cNvPr id="44" name="CuadroTexto 43"/>
          <p:cNvSpPr txBox="1"/>
          <p:nvPr/>
        </p:nvSpPr>
        <p:spPr>
          <a:xfrm>
            <a:off x="2841933" y="6078447"/>
            <a:ext cx="2815003" cy="369332"/>
          </a:xfrm>
          <a:prstGeom prst="rect">
            <a:avLst/>
          </a:prstGeom>
          <a:noFill/>
        </p:spPr>
        <p:txBody>
          <a:bodyPr wrap="square" rtlCol="0">
            <a:spAutoFit/>
          </a:bodyPr>
          <a:lstStyle/>
          <a:p>
            <a:pPr defTabSz="457200"/>
            <a:r>
              <a:rPr lang="es-ES" dirty="0" smtClean="0">
                <a:solidFill>
                  <a:prstClr val="black"/>
                </a:solidFill>
              </a:rPr>
              <a:t>valor posible del incremento</a:t>
            </a:r>
            <a:endParaRPr lang="es-ES" dirty="0">
              <a:solidFill>
                <a:prstClr val="black"/>
              </a:solidFill>
            </a:endParaRPr>
          </a:p>
        </p:txBody>
      </p:sp>
      <p:cxnSp>
        <p:nvCxnSpPr>
          <p:cNvPr id="15" name="Conector recto de flecha 14"/>
          <p:cNvCxnSpPr>
            <a:stCxn id="6" idx="3"/>
            <a:endCxn id="42" idx="1"/>
          </p:cNvCxnSpPr>
          <p:nvPr/>
        </p:nvCxnSpPr>
        <p:spPr>
          <a:xfrm flipV="1">
            <a:off x="1750554" y="5249771"/>
            <a:ext cx="1159854" cy="126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7" idx="3"/>
            <a:endCxn id="43" idx="1"/>
          </p:cNvCxnSpPr>
          <p:nvPr/>
        </p:nvCxnSpPr>
        <p:spPr>
          <a:xfrm flipV="1">
            <a:off x="1781973" y="5697597"/>
            <a:ext cx="1107312" cy="47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0" idx="3"/>
            <a:endCxn id="44" idx="1"/>
          </p:cNvCxnSpPr>
          <p:nvPr/>
        </p:nvCxnSpPr>
        <p:spPr>
          <a:xfrm>
            <a:off x="1790372" y="6114619"/>
            <a:ext cx="1051561" cy="148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5520463" y="4127168"/>
            <a:ext cx="3035491" cy="18158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&lt;input type="number" name="copies" min="0"max="100" step="1" value="1</a:t>
            </a:r>
            <a:r>
              <a:rPr lang="en-US" sz="1400" dirty="0" smtClean="0">
                <a:solidFill>
                  <a:prstClr val="black"/>
                </a:solidFill>
                <a:latin typeface="Courier New" panose="02070309020205020404" pitchFamily="49" charset="0"/>
                <a:cs typeface="Courier New" panose="02070309020205020404" pitchFamily="49" charset="0"/>
              </a:rPr>
              <a:t>"&gt;</a:t>
            </a:r>
          </a:p>
          <a:p>
            <a:pPr defTabSz="457200">
              <a:tabLst>
                <a:tab pos="536575" algn="l"/>
              </a:tabLst>
            </a:pPr>
            <a:r>
              <a:rPr lang="en-US" sz="1400" dirty="0">
                <a:solidFill>
                  <a:prstClr val="black"/>
                </a:solidFill>
                <a:latin typeface="Courier New" panose="02070309020205020404" pitchFamily="49" charset="0"/>
                <a:cs typeface="Courier New" panose="02070309020205020404" pitchFamily="49" charset="0"/>
              </a:rPr>
              <a:t>&lt;input type="range" name="copies" min="1"max="4" step="1" value="1"&gt;</a:t>
            </a:r>
            <a:endParaRPr lang="es-ES" sz="1400" dirty="0">
              <a:solidFill>
                <a:prstClr val="black"/>
              </a:solidFill>
              <a:latin typeface="Courier New" panose="02070309020205020404" pitchFamily="49" charset="0"/>
              <a:cs typeface="Courier New" panose="02070309020205020404" pitchFamily="49" charset="0"/>
            </a:endParaRPr>
          </a:p>
        </p:txBody>
      </p:sp>
      <p:grpSp>
        <p:nvGrpSpPr>
          <p:cNvPr id="50" name="Grupo 49"/>
          <p:cNvGrpSpPr/>
          <p:nvPr/>
        </p:nvGrpSpPr>
        <p:grpSpPr>
          <a:xfrm>
            <a:off x="706801" y="1376795"/>
            <a:ext cx="3337038" cy="461665"/>
            <a:chOff x="719035" y="1361286"/>
            <a:chExt cx="3337038" cy="461665"/>
          </a:xfrm>
        </p:grpSpPr>
        <p:sp>
          <p:nvSpPr>
            <p:cNvPr id="51" name="Rectángulo 50"/>
            <p:cNvSpPr/>
            <p:nvPr/>
          </p:nvSpPr>
          <p:spPr>
            <a:xfrm>
              <a:off x="719035" y="1361286"/>
              <a:ext cx="1184835"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52" name="Rectángulo 51"/>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53" name="Rectángulo 52"/>
            <p:cNvSpPr/>
            <p:nvPr/>
          </p:nvSpPr>
          <p:spPr>
            <a:xfrm>
              <a:off x="3150056" y="1439742"/>
              <a:ext cx="906017" cy="369332"/>
            </a:xfrm>
            <a:prstGeom prst="rect">
              <a:avLst/>
            </a:prstGeom>
          </p:spPr>
          <p:txBody>
            <a:bodyPr wrap="none">
              <a:spAutoFit/>
            </a:bodyPr>
            <a:lstStyle/>
            <a:p>
              <a:pPr defTabSz="457200"/>
              <a:r>
                <a:rPr lang="es-ES" b="1" dirty="0" err="1">
                  <a:solidFill>
                    <a:prstClr val="black"/>
                  </a:solidFill>
                </a:rPr>
                <a:t>number</a:t>
              </a:r>
              <a:endParaRPr lang="es-ES" b="1" dirty="0" smtClean="0">
                <a:solidFill>
                  <a:prstClr val="black"/>
                </a:solidFill>
              </a:endParaRPr>
            </a:p>
          </p:txBody>
        </p:sp>
        <p:cxnSp>
          <p:nvCxnSpPr>
            <p:cNvPr id="54" name="Conector recto de flecha 53"/>
            <p:cNvCxnSpPr>
              <a:stCxn id="52" idx="3"/>
              <a:endCxn id="53"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5" name="Grupo 54"/>
          <p:cNvGrpSpPr/>
          <p:nvPr/>
        </p:nvGrpSpPr>
        <p:grpSpPr>
          <a:xfrm>
            <a:off x="730332" y="2280953"/>
            <a:ext cx="3130508" cy="461665"/>
            <a:chOff x="719035" y="1361286"/>
            <a:chExt cx="3130508" cy="461665"/>
          </a:xfrm>
        </p:grpSpPr>
        <p:sp>
          <p:nvSpPr>
            <p:cNvPr id="56" name="Rectángulo 55"/>
            <p:cNvSpPr/>
            <p:nvPr/>
          </p:nvSpPr>
          <p:spPr>
            <a:xfrm>
              <a:off x="719035" y="1361286"/>
              <a:ext cx="1242847"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57" name="Rectángulo 56"/>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58" name="Rectángulo 57"/>
            <p:cNvSpPr/>
            <p:nvPr/>
          </p:nvSpPr>
          <p:spPr>
            <a:xfrm>
              <a:off x="3150056" y="1439742"/>
              <a:ext cx="699487" cy="369332"/>
            </a:xfrm>
            <a:prstGeom prst="rect">
              <a:avLst/>
            </a:prstGeom>
          </p:spPr>
          <p:txBody>
            <a:bodyPr wrap="none">
              <a:spAutoFit/>
            </a:bodyPr>
            <a:lstStyle/>
            <a:p>
              <a:pPr defTabSz="457200"/>
              <a:r>
                <a:rPr lang="es-ES" b="1" dirty="0" err="1">
                  <a:solidFill>
                    <a:prstClr val="black"/>
                  </a:solidFill>
                </a:rPr>
                <a:t>range</a:t>
              </a:r>
              <a:endParaRPr lang="es-ES" b="1" dirty="0" smtClean="0">
                <a:solidFill>
                  <a:prstClr val="black"/>
                </a:solidFill>
              </a:endParaRPr>
            </a:p>
          </p:txBody>
        </p:sp>
        <p:cxnSp>
          <p:nvCxnSpPr>
            <p:cNvPr id="59" name="Conector recto de flecha 58"/>
            <p:cNvCxnSpPr>
              <a:stCxn id="57" idx="3"/>
              <a:endCxn id="58"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5178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8607" y="203154"/>
            <a:ext cx="7492521" cy="896818"/>
          </a:xfrm>
        </p:spPr>
        <p:txBody>
          <a:bodyPr vert="horz" lIns="91440" tIns="45720" rIns="91440" bIns="45720" rtlCol="0" anchor="ctr">
            <a:normAutofit fontScale="90000"/>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Formularios: selecciones temporales</a:t>
            </a:r>
            <a:endParaRPr lang="es-ES" sz="3600" b="1" i="1" dirty="0">
              <a:solidFill>
                <a:srgbClr val="04617B"/>
              </a:solidFill>
              <a:effectLst>
                <a:outerShdw blurRad="38100" dist="38100" dir="2700000" algn="tl">
                  <a:srgbClr val="C0C0C0"/>
                </a:outerShdw>
              </a:effectLst>
              <a:latin typeface="Constantia"/>
            </a:endParaRPr>
          </a:p>
        </p:txBody>
      </p:sp>
      <p:pic>
        <p:nvPicPr>
          <p:cNvPr id="3" name="Imagen 2"/>
          <p:cNvPicPr>
            <a:picLocks noChangeAspect="1"/>
          </p:cNvPicPr>
          <p:nvPr/>
        </p:nvPicPr>
        <p:blipFill>
          <a:blip r:embed="rId3"/>
          <a:stretch>
            <a:fillRect/>
          </a:stretch>
        </p:blipFill>
        <p:spPr>
          <a:xfrm>
            <a:off x="7833682" y="309046"/>
            <a:ext cx="694048" cy="685034"/>
          </a:xfrm>
          <a:prstGeom prst="rect">
            <a:avLst/>
          </a:prstGeom>
        </p:spPr>
      </p:pic>
      <p:sp>
        <p:nvSpPr>
          <p:cNvPr id="44" name="CuadroTexto 43"/>
          <p:cNvSpPr txBox="1"/>
          <p:nvPr/>
        </p:nvSpPr>
        <p:spPr>
          <a:xfrm>
            <a:off x="6721825" y="1602192"/>
            <a:ext cx="1199303" cy="369332"/>
          </a:xfrm>
          <a:prstGeom prst="rect">
            <a:avLst/>
          </a:prstGeom>
          <a:noFill/>
        </p:spPr>
        <p:txBody>
          <a:bodyPr wrap="none" rtlCol="0">
            <a:spAutoFit/>
          </a:bodyPr>
          <a:lstStyle/>
          <a:p>
            <a:pPr defTabSz="457200"/>
            <a:r>
              <a:rPr lang="en-US" b="1" i="1" dirty="0" smtClean="0">
                <a:solidFill>
                  <a:prstClr val="black"/>
                </a:solidFill>
              </a:rPr>
              <a:t>Date picker</a:t>
            </a:r>
            <a:endParaRPr lang="en-US" b="1" i="1" dirty="0">
              <a:solidFill>
                <a:prstClr val="black"/>
              </a:solidFill>
            </a:endParaRPr>
          </a:p>
        </p:txBody>
      </p:sp>
      <p:sp>
        <p:nvSpPr>
          <p:cNvPr id="4" name="Rectángulo 3"/>
          <p:cNvSpPr/>
          <p:nvPr/>
        </p:nvSpPr>
        <p:spPr>
          <a:xfrm>
            <a:off x="769828" y="3071117"/>
            <a:ext cx="1630491" cy="369332"/>
          </a:xfrm>
          <a:prstGeom prst="rect">
            <a:avLst/>
          </a:prstGeom>
        </p:spPr>
        <p:txBody>
          <a:bodyPr wrap="square">
            <a:spAutoFit/>
          </a:bodyPr>
          <a:lstStyle/>
          <a:p>
            <a:pPr defTabSz="457200"/>
            <a:r>
              <a:rPr lang="en-US" dirty="0">
                <a:solidFill>
                  <a:prstClr val="black"/>
                </a:solidFill>
              </a:rPr>
              <a:t>t</a:t>
            </a:r>
            <a:r>
              <a:rPr lang="en-US" dirty="0" smtClean="0">
                <a:solidFill>
                  <a:prstClr val="black"/>
                </a:solidFill>
              </a:rPr>
              <a:t>ype</a:t>
            </a:r>
            <a:r>
              <a:rPr lang="en-US" dirty="0">
                <a:solidFill>
                  <a:prstClr val="black"/>
                </a:solidFill>
              </a:rPr>
              <a:t>=“month” </a:t>
            </a:r>
          </a:p>
        </p:txBody>
      </p:sp>
      <p:sp>
        <p:nvSpPr>
          <p:cNvPr id="5" name="Rectángulo 4"/>
          <p:cNvSpPr/>
          <p:nvPr/>
        </p:nvSpPr>
        <p:spPr>
          <a:xfrm>
            <a:off x="769828" y="4547382"/>
            <a:ext cx="2286000" cy="369332"/>
          </a:xfrm>
          <a:prstGeom prst="rect">
            <a:avLst/>
          </a:prstGeom>
        </p:spPr>
        <p:txBody>
          <a:bodyPr wrap="square">
            <a:spAutoFit/>
          </a:bodyPr>
          <a:lstStyle/>
          <a:p>
            <a:pPr defTabSz="457200"/>
            <a:r>
              <a:rPr lang="en-US" dirty="0" smtClean="0">
                <a:solidFill>
                  <a:prstClr val="black"/>
                </a:solidFill>
              </a:rPr>
              <a:t>type</a:t>
            </a:r>
            <a:r>
              <a:rPr lang="en-US" dirty="0">
                <a:solidFill>
                  <a:prstClr val="black"/>
                </a:solidFill>
              </a:rPr>
              <a:t>=“</a:t>
            </a:r>
            <a:r>
              <a:rPr lang="en-US" dirty="0" err="1">
                <a:solidFill>
                  <a:prstClr val="black"/>
                </a:solidFill>
              </a:rPr>
              <a:t>datetime</a:t>
            </a:r>
            <a:r>
              <a:rPr lang="en-US" dirty="0">
                <a:solidFill>
                  <a:prstClr val="black"/>
                </a:solidFill>
              </a:rPr>
              <a:t>-local” </a:t>
            </a:r>
            <a:endParaRPr lang="es-ES" dirty="0">
              <a:solidFill>
                <a:prstClr val="black"/>
              </a:solidFill>
            </a:endParaRPr>
          </a:p>
        </p:txBody>
      </p:sp>
      <p:sp>
        <p:nvSpPr>
          <p:cNvPr id="14" name="Rectángulo 13"/>
          <p:cNvSpPr/>
          <p:nvPr/>
        </p:nvSpPr>
        <p:spPr>
          <a:xfrm>
            <a:off x="769828" y="5459142"/>
            <a:ext cx="1375698" cy="369332"/>
          </a:xfrm>
          <a:prstGeom prst="rect">
            <a:avLst/>
          </a:prstGeom>
        </p:spPr>
        <p:txBody>
          <a:bodyPr wrap="none">
            <a:spAutoFit/>
          </a:bodyPr>
          <a:lstStyle/>
          <a:p>
            <a:pPr defTabSz="457200"/>
            <a:r>
              <a:rPr lang="en-US" dirty="0" smtClean="0">
                <a:solidFill>
                  <a:prstClr val="black"/>
                </a:solidFill>
              </a:rPr>
              <a:t>type</a:t>
            </a:r>
            <a:r>
              <a:rPr lang="en-US" dirty="0">
                <a:solidFill>
                  <a:prstClr val="black"/>
                </a:solidFill>
              </a:rPr>
              <a:t>=“time” </a:t>
            </a:r>
          </a:p>
        </p:txBody>
      </p:sp>
      <p:sp>
        <p:nvSpPr>
          <p:cNvPr id="15" name="Rectángulo 14"/>
          <p:cNvSpPr/>
          <p:nvPr/>
        </p:nvSpPr>
        <p:spPr>
          <a:xfrm>
            <a:off x="769828" y="3569723"/>
            <a:ext cx="1440779" cy="369332"/>
          </a:xfrm>
          <a:prstGeom prst="rect">
            <a:avLst/>
          </a:prstGeom>
        </p:spPr>
        <p:txBody>
          <a:bodyPr wrap="none">
            <a:spAutoFit/>
          </a:bodyPr>
          <a:lstStyle/>
          <a:p>
            <a:pPr defTabSz="457200"/>
            <a:r>
              <a:rPr lang="en-US" dirty="0" smtClean="0">
                <a:solidFill>
                  <a:prstClr val="black"/>
                </a:solidFill>
              </a:rPr>
              <a:t>type</a:t>
            </a:r>
            <a:r>
              <a:rPr lang="en-US" dirty="0">
                <a:solidFill>
                  <a:prstClr val="black"/>
                </a:solidFill>
              </a:rPr>
              <a:t>=“week” </a:t>
            </a:r>
          </a:p>
        </p:txBody>
      </p:sp>
      <p:sp>
        <p:nvSpPr>
          <p:cNvPr id="8" name="CuadroTexto 7"/>
          <p:cNvSpPr txBox="1"/>
          <p:nvPr/>
        </p:nvSpPr>
        <p:spPr>
          <a:xfrm>
            <a:off x="3055828" y="3574211"/>
            <a:ext cx="3023200" cy="369332"/>
          </a:xfrm>
          <a:prstGeom prst="rect">
            <a:avLst/>
          </a:prstGeom>
          <a:noFill/>
        </p:spPr>
        <p:txBody>
          <a:bodyPr wrap="none" rtlCol="0">
            <a:spAutoFit/>
          </a:bodyPr>
          <a:lstStyle/>
          <a:p>
            <a:pPr defTabSz="457200"/>
            <a:r>
              <a:rPr lang="es-ES" dirty="0" smtClean="0">
                <a:solidFill>
                  <a:prstClr val="black"/>
                </a:solidFill>
              </a:rPr>
              <a:t>selecciona semanas completas</a:t>
            </a:r>
            <a:endParaRPr lang="es-ES" dirty="0">
              <a:solidFill>
                <a:prstClr val="black"/>
              </a:solidFill>
            </a:endParaRPr>
          </a:p>
        </p:txBody>
      </p:sp>
      <p:sp>
        <p:nvSpPr>
          <p:cNvPr id="21" name="CuadroTexto 20"/>
          <p:cNvSpPr txBox="1"/>
          <p:nvPr/>
        </p:nvSpPr>
        <p:spPr>
          <a:xfrm>
            <a:off x="3055828" y="3078452"/>
            <a:ext cx="2811154" cy="369332"/>
          </a:xfrm>
          <a:prstGeom prst="rect">
            <a:avLst/>
          </a:prstGeom>
          <a:noFill/>
        </p:spPr>
        <p:txBody>
          <a:bodyPr wrap="none" rtlCol="0">
            <a:spAutoFit/>
          </a:bodyPr>
          <a:lstStyle/>
          <a:p>
            <a:pPr defTabSz="457200"/>
            <a:r>
              <a:rPr lang="es-ES" dirty="0" smtClean="0">
                <a:solidFill>
                  <a:prstClr val="black"/>
                </a:solidFill>
              </a:rPr>
              <a:t>selecciona meses completos</a:t>
            </a:r>
            <a:endParaRPr lang="es-ES" dirty="0">
              <a:solidFill>
                <a:prstClr val="black"/>
              </a:solidFill>
            </a:endParaRPr>
          </a:p>
        </p:txBody>
      </p:sp>
      <p:sp>
        <p:nvSpPr>
          <p:cNvPr id="23" name="CuadroTexto 22"/>
          <p:cNvSpPr txBox="1"/>
          <p:nvPr/>
        </p:nvSpPr>
        <p:spPr>
          <a:xfrm>
            <a:off x="3172687" y="5445382"/>
            <a:ext cx="3283271" cy="369332"/>
          </a:xfrm>
          <a:prstGeom prst="rect">
            <a:avLst/>
          </a:prstGeom>
          <a:noFill/>
        </p:spPr>
        <p:txBody>
          <a:bodyPr wrap="none" rtlCol="0">
            <a:spAutoFit/>
          </a:bodyPr>
          <a:lstStyle/>
          <a:p>
            <a:pPr defTabSz="457200"/>
            <a:r>
              <a:rPr lang="es-ES" dirty="0" smtClean="0">
                <a:solidFill>
                  <a:prstClr val="black"/>
                </a:solidFill>
              </a:rPr>
              <a:t>selecciona sólo la hora (sin </a:t>
            </a:r>
            <a:r>
              <a:rPr lang="es-ES" dirty="0">
                <a:solidFill>
                  <a:prstClr val="black"/>
                </a:solidFill>
              </a:rPr>
              <a:t>fecha</a:t>
            </a:r>
            <a:r>
              <a:rPr lang="es-ES" dirty="0" smtClean="0">
                <a:solidFill>
                  <a:prstClr val="black"/>
                </a:solidFill>
              </a:rPr>
              <a:t>)</a:t>
            </a:r>
            <a:endParaRPr lang="es-ES" dirty="0">
              <a:solidFill>
                <a:prstClr val="black"/>
              </a:solidFill>
            </a:endParaRPr>
          </a:p>
        </p:txBody>
      </p:sp>
      <p:sp>
        <p:nvSpPr>
          <p:cNvPr id="24" name="CuadroTexto 23"/>
          <p:cNvSpPr txBox="1"/>
          <p:nvPr/>
        </p:nvSpPr>
        <p:spPr>
          <a:xfrm>
            <a:off x="3404555" y="4270383"/>
            <a:ext cx="2821829" cy="923330"/>
          </a:xfrm>
          <a:prstGeom prst="rect">
            <a:avLst/>
          </a:prstGeom>
          <a:noFill/>
        </p:spPr>
        <p:txBody>
          <a:bodyPr wrap="square" rtlCol="0">
            <a:spAutoFit/>
          </a:bodyPr>
          <a:lstStyle/>
          <a:p>
            <a:pPr defTabSz="457200"/>
            <a:r>
              <a:rPr lang="es-ES" dirty="0" smtClean="0">
                <a:solidFill>
                  <a:prstClr val="black"/>
                </a:solidFill>
              </a:rPr>
              <a:t>selecciona fecha y hora utilizando la zona de tiempo del usuario</a:t>
            </a:r>
            <a:endParaRPr lang="es-ES" dirty="0">
              <a:solidFill>
                <a:prstClr val="black"/>
              </a:solidFill>
            </a:endParaRPr>
          </a:p>
        </p:txBody>
      </p:sp>
      <p:pic>
        <p:nvPicPr>
          <p:cNvPr id="9" name="Imagen 8"/>
          <p:cNvPicPr>
            <a:picLocks noChangeAspect="1"/>
          </p:cNvPicPr>
          <p:nvPr/>
        </p:nvPicPr>
        <p:blipFill>
          <a:blip r:embed="rId4">
            <a:clrChange>
              <a:clrFrom>
                <a:srgbClr val="FFFFFF"/>
              </a:clrFrom>
              <a:clrTo>
                <a:srgbClr val="FFFFFF">
                  <a:alpha val="0"/>
                </a:srgbClr>
              </a:clrTo>
            </a:clrChange>
          </a:blip>
          <a:stretch>
            <a:fillRect/>
          </a:stretch>
        </p:blipFill>
        <p:spPr>
          <a:xfrm>
            <a:off x="6453133" y="2566305"/>
            <a:ext cx="1762125" cy="438150"/>
          </a:xfrm>
          <a:prstGeom prst="rect">
            <a:avLst/>
          </a:prstGeom>
        </p:spPr>
      </p:pic>
      <p:cxnSp>
        <p:nvCxnSpPr>
          <p:cNvPr id="17" name="Conector recto de flecha 16"/>
          <p:cNvCxnSpPr>
            <a:stCxn id="4" idx="3"/>
            <a:endCxn id="21" idx="1"/>
          </p:cNvCxnSpPr>
          <p:nvPr/>
        </p:nvCxnSpPr>
        <p:spPr>
          <a:xfrm>
            <a:off x="2400319" y="3255783"/>
            <a:ext cx="655509" cy="7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5" idx="3"/>
            <a:endCxn id="8" idx="1"/>
          </p:cNvCxnSpPr>
          <p:nvPr/>
        </p:nvCxnSpPr>
        <p:spPr>
          <a:xfrm>
            <a:off x="2210607" y="3754389"/>
            <a:ext cx="845221" cy="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a:stCxn id="14" idx="3"/>
            <a:endCxn id="23" idx="1"/>
          </p:cNvCxnSpPr>
          <p:nvPr/>
        </p:nvCxnSpPr>
        <p:spPr>
          <a:xfrm flipV="1">
            <a:off x="2145526" y="5630048"/>
            <a:ext cx="1027161" cy="13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ángulo 28"/>
          <p:cNvSpPr/>
          <p:nvPr/>
        </p:nvSpPr>
        <p:spPr>
          <a:xfrm>
            <a:off x="3055828" y="2581816"/>
            <a:ext cx="1758495" cy="369332"/>
          </a:xfrm>
          <a:prstGeom prst="rect">
            <a:avLst/>
          </a:prstGeom>
        </p:spPr>
        <p:txBody>
          <a:bodyPr wrap="none">
            <a:spAutoFit/>
          </a:bodyPr>
          <a:lstStyle/>
          <a:p>
            <a:pPr defTabSz="457200"/>
            <a:r>
              <a:rPr lang="es-ES" dirty="0">
                <a:solidFill>
                  <a:prstClr val="black"/>
                </a:solidFill>
              </a:rPr>
              <a:t>selecciona fecha </a:t>
            </a:r>
          </a:p>
        </p:txBody>
      </p:sp>
      <p:cxnSp>
        <p:nvCxnSpPr>
          <p:cNvPr id="31" name="Conector recto de flecha 30"/>
          <p:cNvCxnSpPr>
            <a:stCxn id="38" idx="3"/>
            <a:endCxn id="29" idx="1"/>
          </p:cNvCxnSpPr>
          <p:nvPr/>
        </p:nvCxnSpPr>
        <p:spPr>
          <a:xfrm>
            <a:off x="2124943" y="2757177"/>
            <a:ext cx="930885" cy="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ángulo 37"/>
          <p:cNvSpPr/>
          <p:nvPr/>
        </p:nvSpPr>
        <p:spPr>
          <a:xfrm>
            <a:off x="769828" y="2572511"/>
            <a:ext cx="1355115" cy="369332"/>
          </a:xfrm>
          <a:prstGeom prst="rect">
            <a:avLst/>
          </a:prstGeom>
        </p:spPr>
        <p:txBody>
          <a:bodyPr wrap="none">
            <a:spAutoFit/>
          </a:bodyPr>
          <a:lstStyle/>
          <a:p>
            <a:pPr defTabSz="457200"/>
            <a:r>
              <a:rPr lang="en-US" dirty="0" smtClean="0">
                <a:solidFill>
                  <a:prstClr val="black"/>
                </a:solidFill>
              </a:rPr>
              <a:t>type</a:t>
            </a:r>
            <a:r>
              <a:rPr lang="en-US" dirty="0">
                <a:solidFill>
                  <a:prstClr val="black"/>
                </a:solidFill>
              </a:rPr>
              <a:t>=“</a:t>
            </a:r>
            <a:r>
              <a:rPr lang="en-US" dirty="0" smtClean="0">
                <a:solidFill>
                  <a:prstClr val="black"/>
                </a:solidFill>
              </a:rPr>
              <a:t>date” </a:t>
            </a:r>
            <a:endParaRPr lang="es-ES" dirty="0">
              <a:solidFill>
                <a:prstClr val="black"/>
              </a:solidFill>
            </a:endParaRPr>
          </a:p>
        </p:txBody>
      </p:sp>
      <p:pic>
        <p:nvPicPr>
          <p:cNvPr id="36" name="Imagen 35"/>
          <p:cNvPicPr>
            <a:picLocks noChangeAspect="1"/>
          </p:cNvPicPr>
          <p:nvPr/>
        </p:nvPicPr>
        <p:blipFill>
          <a:blip r:embed="rId5">
            <a:clrChange>
              <a:clrFrom>
                <a:srgbClr val="FFFFFF"/>
              </a:clrFrom>
              <a:clrTo>
                <a:srgbClr val="FFFFFF">
                  <a:alpha val="0"/>
                </a:srgbClr>
              </a:clrTo>
            </a:clrChange>
          </a:blip>
          <a:stretch>
            <a:fillRect/>
          </a:stretch>
        </p:blipFill>
        <p:spPr>
          <a:xfrm>
            <a:off x="6253108" y="3099750"/>
            <a:ext cx="2162175" cy="390525"/>
          </a:xfrm>
          <a:prstGeom prst="rect">
            <a:avLst/>
          </a:prstGeom>
        </p:spPr>
      </p:pic>
      <p:pic>
        <p:nvPicPr>
          <p:cNvPr id="49" name="Imagen 48"/>
          <p:cNvPicPr>
            <a:picLocks noChangeAspect="1"/>
          </p:cNvPicPr>
          <p:nvPr/>
        </p:nvPicPr>
        <p:blipFill>
          <a:blip r:embed="rId6">
            <a:clrChange>
              <a:clrFrom>
                <a:srgbClr val="FFFFFF"/>
              </a:clrFrom>
              <a:clrTo>
                <a:srgbClr val="FFFFFF">
                  <a:alpha val="0"/>
                </a:srgbClr>
              </a:clrTo>
            </a:clrChange>
          </a:blip>
          <a:stretch>
            <a:fillRect/>
          </a:stretch>
        </p:blipFill>
        <p:spPr>
          <a:xfrm>
            <a:off x="6338833" y="3608308"/>
            <a:ext cx="1990725" cy="314325"/>
          </a:xfrm>
          <a:prstGeom prst="rect">
            <a:avLst/>
          </a:prstGeom>
        </p:spPr>
      </p:pic>
      <p:cxnSp>
        <p:nvCxnSpPr>
          <p:cNvPr id="53" name="Conector recto de flecha 52"/>
          <p:cNvCxnSpPr>
            <a:stCxn id="5" idx="3"/>
            <a:endCxn id="24" idx="1"/>
          </p:cNvCxnSpPr>
          <p:nvPr/>
        </p:nvCxnSpPr>
        <p:spPr>
          <a:xfrm>
            <a:off x="3055828" y="4732048"/>
            <a:ext cx="348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Imagen 55"/>
          <p:cNvPicPr>
            <a:picLocks noChangeAspect="1"/>
          </p:cNvPicPr>
          <p:nvPr/>
        </p:nvPicPr>
        <p:blipFill>
          <a:blip r:embed="rId7">
            <a:clrChange>
              <a:clrFrom>
                <a:srgbClr val="FFFFFF"/>
              </a:clrFrom>
              <a:clrTo>
                <a:srgbClr val="FFFFFF">
                  <a:alpha val="0"/>
                </a:srgbClr>
              </a:clrTo>
            </a:clrChange>
          </a:blip>
          <a:stretch>
            <a:fillRect/>
          </a:stretch>
        </p:blipFill>
        <p:spPr>
          <a:xfrm>
            <a:off x="6219770" y="4445466"/>
            <a:ext cx="2228850" cy="381000"/>
          </a:xfrm>
          <a:prstGeom prst="rect">
            <a:avLst/>
          </a:prstGeom>
        </p:spPr>
      </p:pic>
      <p:pic>
        <p:nvPicPr>
          <p:cNvPr id="57" name="Imagen 56"/>
          <p:cNvPicPr>
            <a:picLocks noChangeAspect="1"/>
          </p:cNvPicPr>
          <p:nvPr/>
        </p:nvPicPr>
        <p:blipFill>
          <a:blip r:embed="rId8">
            <a:clrChange>
              <a:clrFrom>
                <a:srgbClr val="FFFFFF"/>
              </a:clrFrom>
              <a:clrTo>
                <a:srgbClr val="FFFFFF">
                  <a:alpha val="0"/>
                </a:srgbClr>
              </a:clrTo>
            </a:clrChange>
          </a:blip>
          <a:stretch>
            <a:fillRect/>
          </a:stretch>
        </p:blipFill>
        <p:spPr>
          <a:xfrm>
            <a:off x="6881758" y="5362206"/>
            <a:ext cx="904875" cy="428625"/>
          </a:xfrm>
          <a:prstGeom prst="rect">
            <a:avLst/>
          </a:prstGeom>
        </p:spPr>
      </p:pic>
      <p:grpSp>
        <p:nvGrpSpPr>
          <p:cNvPr id="32" name="Grupo 31"/>
          <p:cNvGrpSpPr/>
          <p:nvPr/>
        </p:nvGrpSpPr>
        <p:grpSpPr>
          <a:xfrm>
            <a:off x="769827" y="1589273"/>
            <a:ext cx="3175456" cy="461665"/>
            <a:chOff x="719035" y="1361286"/>
            <a:chExt cx="3175456" cy="461665"/>
          </a:xfrm>
        </p:grpSpPr>
        <p:sp>
          <p:nvSpPr>
            <p:cNvPr id="33" name="Rectángulo 32"/>
            <p:cNvSpPr/>
            <p:nvPr/>
          </p:nvSpPr>
          <p:spPr>
            <a:xfrm>
              <a:off x="719035" y="1361286"/>
              <a:ext cx="1346417"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34" name="Rectángulo 33"/>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35" name="Rectángulo 34"/>
            <p:cNvSpPr/>
            <p:nvPr/>
          </p:nvSpPr>
          <p:spPr>
            <a:xfrm>
              <a:off x="3150056" y="1439742"/>
              <a:ext cx="744435" cy="369332"/>
            </a:xfrm>
            <a:prstGeom prst="rect">
              <a:avLst/>
            </a:prstGeom>
          </p:spPr>
          <p:txBody>
            <a:bodyPr wrap="none">
              <a:spAutoFit/>
            </a:bodyPr>
            <a:lstStyle/>
            <a:p>
              <a:pPr defTabSz="457200"/>
              <a:r>
                <a:rPr lang="es-ES" b="1" dirty="0">
                  <a:solidFill>
                    <a:prstClr val="black"/>
                  </a:solidFill>
                </a:rPr>
                <a:t>date…</a:t>
              </a:r>
              <a:endParaRPr lang="es-ES" b="1" dirty="0" smtClean="0">
                <a:solidFill>
                  <a:prstClr val="black"/>
                </a:solidFill>
              </a:endParaRPr>
            </a:p>
          </p:txBody>
        </p:sp>
        <p:cxnSp>
          <p:nvCxnSpPr>
            <p:cNvPr id="37" name="Conector recto de flecha 36"/>
            <p:cNvCxnSpPr>
              <a:stCxn id="34" idx="3"/>
              <a:endCxn id="35"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1824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149381" y="5572594"/>
            <a:ext cx="104874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n-US" b="1" dirty="0">
                <a:solidFill>
                  <a:prstClr val="white"/>
                </a:solidFill>
              </a:rPr>
              <a:t>visibility</a:t>
            </a:r>
          </a:p>
        </p:txBody>
      </p:sp>
      <p:sp>
        <p:nvSpPr>
          <p:cNvPr id="7" name="Rectángulo 6"/>
          <p:cNvSpPr/>
          <p:nvPr/>
        </p:nvSpPr>
        <p:spPr>
          <a:xfrm>
            <a:off x="2815539" y="5577144"/>
            <a:ext cx="2195281" cy="369332"/>
          </a:xfrm>
          <a:prstGeom prst="rect">
            <a:avLst/>
          </a:prstGeom>
        </p:spPr>
        <p:txBody>
          <a:bodyPr wrap="none">
            <a:spAutoFit/>
          </a:bodyPr>
          <a:lstStyle/>
          <a:p>
            <a:pPr defTabSz="457200"/>
            <a:r>
              <a:rPr lang="es-ES" dirty="0" smtClean="0">
                <a:solidFill>
                  <a:prstClr val="black"/>
                </a:solidFill>
              </a:rPr>
              <a:t>Elemento visible o no</a:t>
            </a:r>
            <a:endParaRPr lang="es-ES" dirty="0">
              <a:solidFill>
                <a:prstClr val="black"/>
              </a:solidFill>
            </a:endParaRPr>
          </a:p>
        </p:txBody>
      </p:sp>
      <p:sp>
        <p:nvSpPr>
          <p:cNvPr id="15" name="Rectángulo 14"/>
          <p:cNvSpPr/>
          <p:nvPr/>
        </p:nvSpPr>
        <p:spPr>
          <a:xfrm>
            <a:off x="1110043" y="3839465"/>
            <a:ext cx="111511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n-US" b="1" dirty="0">
                <a:solidFill>
                  <a:prstClr val="white"/>
                </a:solidFill>
              </a:rPr>
              <a:t>overflow</a:t>
            </a:r>
          </a:p>
        </p:txBody>
      </p:sp>
      <p:sp>
        <p:nvSpPr>
          <p:cNvPr id="16" name="Rectángulo 15"/>
          <p:cNvSpPr/>
          <p:nvPr/>
        </p:nvSpPr>
        <p:spPr>
          <a:xfrm>
            <a:off x="2764994" y="3700966"/>
            <a:ext cx="5611657" cy="646331"/>
          </a:xfrm>
          <a:prstGeom prst="rect">
            <a:avLst/>
          </a:prstGeom>
        </p:spPr>
        <p:txBody>
          <a:bodyPr wrap="square">
            <a:spAutoFit/>
          </a:bodyPr>
          <a:lstStyle/>
          <a:p>
            <a:pPr defTabSz="457200"/>
            <a:r>
              <a:rPr lang="es-ES" dirty="0" smtClean="0">
                <a:solidFill>
                  <a:prstClr val="black"/>
                </a:solidFill>
              </a:rPr>
              <a:t>Especifica que ocurre si el contenido desborda (</a:t>
            </a:r>
            <a:r>
              <a:rPr lang="en-US" i="1" dirty="0" smtClean="0">
                <a:solidFill>
                  <a:prstClr val="black"/>
                </a:solidFill>
              </a:rPr>
              <a:t>overflows</a:t>
            </a:r>
            <a:r>
              <a:rPr lang="es-ES" dirty="0" smtClean="0">
                <a:solidFill>
                  <a:prstClr val="black"/>
                </a:solidFill>
              </a:rPr>
              <a:t>) la caja de un elemento</a:t>
            </a:r>
            <a:endParaRPr lang="es-ES" dirty="0">
              <a:solidFill>
                <a:prstClr val="black"/>
              </a:solidFill>
            </a:endParaRPr>
          </a:p>
        </p:txBody>
      </p:sp>
      <p:sp>
        <p:nvSpPr>
          <p:cNvPr id="20" name="Rectángulo 19"/>
          <p:cNvSpPr/>
          <p:nvPr/>
        </p:nvSpPr>
        <p:spPr>
          <a:xfrm>
            <a:off x="2764994" y="4909453"/>
            <a:ext cx="4667242" cy="369332"/>
          </a:xfrm>
          <a:prstGeom prst="rect">
            <a:avLst/>
          </a:prstGeom>
        </p:spPr>
        <p:txBody>
          <a:bodyPr wrap="square">
            <a:spAutoFit/>
          </a:bodyPr>
          <a:lstStyle/>
          <a:p>
            <a:pPr defTabSz="457200"/>
            <a:r>
              <a:rPr lang="es-ES" dirty="0" smtClean="0">
                <a:solidFill>
                  <a:prstClr val="black"/>
                </a:solidFill>
              </a:rPr>
              <a:t>Especifica como debe aparecer un elemento</a:t>
            </a:r>
            <a:endParaRPr lang="es-ES" dirty="0">
              <a:solidFill>
                <a:prstClr val="black"/>
              </a:solidFill>
            </a:endParaRPr>
          </a:p>
        </p:txBody>
      </p:sp>
      <p:sp>
        <p:nvSpPr>
          <p:cNvPr id="21" name="Rectángulo 20"/>
          <p:cNvSpPr/>
          <p:nvPr/>
        </p:nvSpPr>
        <p:spPr>
          <a:xfrm>
            <a:off x="1149381" y="4909453"/>
            <a:ext cx="93705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n-US" b="1" dirty="0">
                <a:solidFill>
                  <a:prstClr val="white"/>
                </a:solidFill>
              </a:rPr>
              <a:t>display</a:t>
            </a:r>
          </a:p>
        </p:txBody>
      </p:sp>
      <p:cxnSp>
        <p:nvCxnSpPr>
          <p:cNvPr id="24" name="Conector recto de flecha 23"/>
          <p:cNvCxnSpPr>
            <a:stCxn id="6" idx="3"/>
            <a:endCxn id="7" idx="1"/>
          </p:cNvCxnSpPr>
          <p:nvPr/>
        </p:nvCxnSpPr>
        <p:spPr>
          <a:xfrm>
            <a:off x="2198128" y="5757260"/>
            <a:ext cx="617411" cy="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a:stCxn id="15" idx="3"/>
            <a:endCxn id="16" idx="1"/>
          </p:cNvCxnSpPr>
          <p:nvPr/>
        </p:nvCxnSpPr>
        <p:spPr>
          <a:xfrm>
            <a:off x="2225154" y="4024131"/>
            <a:ext cx="5398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21" idx="3"/>
            <a:endCxn id="20" idx="1"/>
          </p:cNvCxnSpPr>
          <p:nvPr/>
        </p:nvCxnSpPr>
        <p:spPr>
          <a:xfrm>
            <a:off x="2086431" y="5094119"/>
            <a:ext cx="678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p:txBody>
          <a:bodyPr>
            <a:normAutofit/>
          </a:bodyPr>
          <a:lstStyle/>
          <a:p>
            <a:pPr algn="ctr"/>
            <a:r>
              <a:rPr lang="es-ES" dirty="0"/>
              <a:t>Disposición de elementos (</a:t>
            </a:r>
            <a:r>
              <a:rPr lang="en-US" dirty="0"/>
              <a:t>layout</a:t>
            </a:r>
            <a:r>
              <a:rPr lang="es-ES" dirty="0" smtClean="0"/>
              <a:t>)</a:t>
            </a:r>
            <a:endParaRPr lang="es-ES" dirty="0"/>
          </a:p>
        </p:txBody>
      </p:sp>
      <p:sp>
        <p:nvSpPr>
          <p:cNvPr id="18" name="Rectángulo 17"/>
          <p:cNvSpPr/>
          <p:nvPr/>
        </p:nvSpPr>
        <p:spPr>
          <a:xfrm>
            <a:off x="793793" y="2191401"/>
            <a:ext cx="62978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457200"/>
            <a:r>
              <a:rPr lang="en-US" b="1" dirty="0">
                <a:solidFill>
                  <a:prstClr val="white"/>
                </a:solidFill>
              </a:rPr>
              <a:t>float</a:t>
            </a:r>
          </a:p>
        </p:txBody>
      </p:sp>
      <p:cxnSp>
        <p:nvCxnSpPr>
          <p:cNvPr id="22" name="Conector recto de flecha 21"/>
          <p:cNvCxnSpPr>
            <a:stCxn id="18" idx="3"/>
            <a:endCxn id="23" idx="1"/>
          </p:cNvCxnSpPr>
          <p:nvPr/>
        </p:nvCxnSpPr>
        <p:spPr>
          <a:xfrm>
            <a:off x="1423581" y="2376067"/>
            <a:ext cx="1457494" cy="95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2881075" y="2147953"/>
            <a:ext cx="618439" cy="646331"/>
          </a:xfrm>
          <a:prstGeom prst="rect">
            <a:avLst/>
          </a:prstGeom>
          <a:noFill/>
        </p:spPr>
        <p:txBody>
          <a:bodyPr wrap="none" rtlCol="0">
            <a:spAutoFit/>
          </a:bodyPr>
          <a:lstStyle/>
          <a:p>
            <a:pPr defTabSz="457200"/>
            <a:r>
              <a:rPr lang="en-US" i="1" dirty="0" smtClean="0">
                <a:solidFill>
                  <a:prstClr val="black"/>
                </a:solidFill>
              </a:rPr>
              <a:t>left</a:t>
            </a:r>
          </a:p>
          <a:p>
            <a:pPr defTabSz="457200"/>
            <a:r>
              <a:rPr lang="en-US" i="1" dirty="0" smtClean="0">
                <a:solidFill>
                  <a:prstClr val="black"/>
                </a:solidFill>
              </a:rPr>
              <a:t>right</a:t>
            </a:r>
            <a:endParaRPr lang="en-US" i="1" dirty="0">
              <a:solidFill>
                <a:prstClr val="black"/>
              </a:solidFill>
            </a:endParaRPr>
          </a:p>
        </p:txBody>
      </p:sp>
      <p:sp>
        <p:nvSpPr>
          <p:cNvPr id="25" name="CuadroTexto 24"/>
          <p:cNvSpPr txBox="1"/>
          <p:nvPr/>
        </p:nvSpPr>
        <p:spPr>
          <a:xfrm>
            <a:off x="793793" y="2609618"/>
            <a:ext cx="64793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s-ES"/>
            </a:defPPr>
            <a:lvl1pPr defTabSz="457200">
              <a:defRPr b="1">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clear</a:t>
            </a:r>
          </a:p>
        </p:txBody>
      </p:sp>
      <p:cxnSp>
        <p:nvCxnSpPr>
          <p:cNvPr id="26" name="Conector recto de flecha 25"/>
          <p:cNvCxnSpPr>
            <a:stCxn id="25" idx="3"/>
            <a:endCxn id="23" idx="1"/>
          </p:cNvCxnSpPr>
          <p:nvPr/>
        </p:nvCxnSpPr>
        <p:spPr>
          <a:xfrm flipV="1">
            <a:off x="1441727" y="2471119"/>
            <a:ext cx="1439348"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26"/>
          <p:cNvSpPr/>
          <p:nvPr/>
        </p:nvSpPr>
        <p:spPr>
          <a:xfrm>
            <a:off x="3943350" y="2023907"/>
            <a:ext cx="4572000" cy="1200329"/>
          </a:xfrm>
          <a:prstGeom prst="rect">
            <a:avLst/>
          </a:prstGeom>
        </p:spPr>
        <p:txBody>
          <a:bodyPr>
            <a:spAutoFit/>
          </a:bodyPr>
          <a:lstStyle/>
          <a:p>
            <a:pPr defTabSz="457200"/>
            <a:r>
              <a:rPr lang="en-US" i="1" dirty="0" smtClean="0">
                <a:solidFill>
                  <a:prstClr val="black"/>
                </a:solidFill>
              </a:rPr>
              <a:t>Float</a:t>
            </a:r>
            <a:r>
              <a:rPr lang="es-ES" dirty="0" smtClean="0">
                <a:solidFill>
                  <a:prstClr val="black"/>
                </a:solidFill>
              </a:rPr>
              <a:t> </a:t>
            </a:r>
            <a:r>
              <a:rPr lang="es-ES" dirty="0">
                <a:solidFill>
                  <a:prstClr val="black"/>
                </a:solidFill>
              </a:rPr>
              <a:t>indica si un elemento puede o no flotar en una </a:t>
            </a:r>
            <a:r>
              <a:rPr lang="es-ES" dirty="0" smtClean="0">
                <a:solidFill>
                  <a:prstClr val="black"/>
                </a:solidFill>
              </a:rPr>
              <a:t>dirección</a:t>
            </a:r>
            <a:r>
              <a:rPr lang="en-US" dirty="0" smtClean="0">
                <a:solidFill>
                  <a:prstClr val="black"/>
                </a:solidFill>
              </a:rPr>
              <a:t>. Clear </a:t>
            </a:r>
            <a:r>
              <a:rPr lang="es-ES" dirty="0" smtClean="0">
                <a:solidFill>
                  <a:prstClr val="black"/>
                </a:solidFill>
              </a:rPr>
              <a:t>indica los lados de un elemento en los que no se pueden situar otros elementos flotantes. </a:t>
            </a:r>
            <a:endParaRPr lang="es-ES" dirty="0">
              <a:solidFill>
                <a:prstClr val="black"/>
              </a:solidFill>
            </a:endParaRPr>
          </a:p>
        </p:txBody>
      </p:sp>
      <p:sp>
        <p:nvSpPr>
          <p:cNvPr id="4" name="CuadroTexto 3"/>
          <p:cNvSpPr txBox="1"/>
          <p:nvPr/>
        </p:nvSpPr>
        <p:spPr>
          <a:xfrm>
            <a:off x="2682011" y="1296854"/>
            <a:ext cx="2522678" cy="369332"/>
          </a:xfrm>
          <a:prstGeom prst="rect">
            <a:avLst/>
          </a:prstGeom>
          <a:noFill/>
        </p:spPr>
        <p:txBody>
          <a:bodyPr wrap="none" rtlCol="0">
            <a:spAutoFit/>
          </a:bodyPr>
          <a:lstStyle/>
          <a:p>
            <a:r>
              <a:rPr lang="es-ES" dirty="0" smtClean="0"/>
              <a:t>Posicionamiento estático</a:t>
            </a:r>
            <a:endParaRPr lang="es-ES" dirty="0"/>
          </a:p>
        </p:txBody>
      </p:sp>
    </p:spTree>
    <p:extLst>
      <p:ext uri="{BB962C8B-B14F-4D97-AF65-F5344CB8AC3E}">
        <p14:creationId xmlns:p14="http://schemas.microsoft.com/office/powerpoint/2010/main" val="3686614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205032" cy="638174"/>
          </a:xfrm>
        </p:spPr>
        <p:txBody>
          <a:bodyPr/>
          <a:lstStyle/>
          <a:p>
            <a:pPr algn="ctr"/>
            <a:r>
              <a:rPr lang="es-ES" dirty="0" smtClean="0"/>
              <a:t>Formularios: colores</a:t>
            </a:r>
            <a:endParaRPr lang="es-ES" dirty="0"/>
          </a:p>
        </p:txBody>
      </p:sp>
      <p:pic>
        <p:nvPicPr>
          <p:cNvPr id="3" name="Imagen 2"/>
          <p:cNvPicPr>
            <a:picLocks noChangeAspect="1"/>
          </p:cNvPicPr>
          <p:nvPr/>
        </p:nvPicPr>
        <p:blipFill>
          <a:blip r:embed="rId2"/>
          <a:stretch>
            <a:fillRect/>
          </a:stretch>
        </p:blipFill>
        <p:spPr>
          <a:xfrm>
            <a:off x="7833682" y="309046"/>
            <a:ext cx="694048" cy="685034"/>
          </a:xfrm>
          <a:prstGeom prst="rect">
            <a:avLst/>
          </a:prstGeom>
        </p:spPr>
      </p:pic>
      <p:grpSp>
        <p:nvGrpSpPr>
          <p:cNvPr id="4" name="Grupo 3"/>
          <p:cNvGrpSpPr/>
          <p:nvPr/>
        </p:nvGrpSpPr>
        <p:grpSpPr>
          <a:xfrm>
            <a:off x="731515" y="1628775"/>
            <a:ext cx="3179944" cy="461665"/>
            <a:chOff x="719035" y="1361286"/>
            <a:chExt cx="3179944" cy="461665"/>
          </a:xfrm>
        </p:grpSpPr>
        <p:sp>
          <p:nvSpPr>
            <p:cNvPr id="5" name="Rectángulo 4"/>
            <p:cNvSpPr/>
            <p:nvPr/>
          </p:nvSpPr>
          <p:spPr>
            <a:xfrm>
              <a:off x="719035" y="1361286"/>
              <a:ext cx="1184835" cy="461665"/>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defTabSz="457200"/>
              <a:r>
                <a:rPr lang="es-ES" sz="2400" b="1" dirty="0">
                  <a:solidFill>
                    <a:prstClr val="white"/>
                  </a:solidFill>
                </a:rPr>
                <a:t>&lt;input&gt;</a:t>
              </a:r>
            </a:p>
          </p:txBody>
        </p:sp>
        <p:sp>
          <p:nvSpPr>
            <p:cNvPr id="6" name="Rectángulo 5"/>
            <p:cNvSpPr/>
            <p:nvPr/>
          </p:nvSpPr>
          <p:spPr>
            <a:xfrm>
              <a:off x="2214853" y="1441099"/>
              <a:ext cx="595035" cy="369332"/>
            </a:xfrm>
            <a:prstGeom prst="rect">
              <a:avLst/>
            </a:prstGeom>
          </p:spPr>
          <p:txBody>
            <a:bodyPr wrap="none">
              <a:spAutoFit/>
            </a:bodyPr>
            <a:lstStyle/>
            <a:p>
              <a:pPr defTabSz="457200"/>
              <a:r>
                <a:rPr lang="es-ES" b="1" dirty="0" err="1" smtClean="0">
                  <a:solidFill>
                    <a:prstClr val="black"/>
                  </a:solidFill>
                </a:rPr>
                <a:t>type</a:t>
              </a:r>
              <a:endParaRPr lang="es-ES" b="1" dirty="0">
                <a:solidFill>
                  <a:prstClr val="black"/>
                </a:solidFill>
              </a:endParaRPr>
            </a:p>
          </p:txBody>
        </p:sp>
        <p:sp>
          <p:nvSpPr>
            <p:cNvPr id="7" name="Rectángulo 6"/>
            <p:cNvSpPr/>
            <p:nvPr/>
          </p:nvSpPr>
          <p:spPr>
            <a:xfrm>
              <a:off x="3150056" y="1439742"/>
              <a:ext cx="748923" cy="369332"/>
            </a:xfrm>
            <a:prstGeom prst="rect">
              <a:avLst/>
            </a:prstGeom>
          </p:spPr>
          <p:txBody>
            <a:bodyPr wrap="none">
              <a:spAutoFit/>
            </a:bodyPr>
            <a:lstStyle/>
            <a:p>
              <a:pPr defTabSz="457200"/>
              <a:r>
                <a:rPr lang="es-ES" b="1" dirty="0" smtClean="0">
                  <a:solidFill>
                    <a:prstClr val="black"/>
                  </a:solidFill>
                </a:rPr>
                <a:t>color</a:t>
              </a:r>
            </a:p>
          </p:txBody>
        </p:sp>
        <p:cxnSp>
          <p:nvCxnSpPr>
            <p:cNvPr id="8" name="Conector recto de flecha 7"/>
            <p:cNvCxnSpPr>
              <a:stCxn id="6" idx="3"/>
              <a:endCxn id="7" idx="1"/>
            </p:cNvCxnSpPr>
            <p:nvPr/>
          </p:nvCxnSpPr>
          <p:spPr>
            <a:xfrm flipV="1">
              <a:off x="2809888" y="1624408"/>
              <a:ext cx="340168" cy="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9" name="Imagen 8"/>
          <p:cNvPicPr>
            <a:picLocks noChangeAspect="1"/>
          </p:cNvPicPr>
          <p:nvPr/>
        </p:nvPicPr>
        <p:blipFill>
          <a:blip r:embed="rId3"/>
          <a:stretch>
            <a:fillRect/>
          </a:stretch>
        </p:blipFill>
        <p:spPr>
          <a:xfrm>
            <a:off x="3736655" y="2458480"/>
            <a:ext cx="4791075" cy="3695700"/>
          </a:xfrm>
          <a:prstGeom prst="rect">
            <a:avLst/>
          </a:prstGeom>
        </p:spPr>
      </p:pic>
      <p:sp>
        <p:nvSpPr>
          <p:cNvPr id="10" name="CuadroTexto 9"/>
          <p:cNvSpPr txBox="1"/>
          <p:nvPr/>
        </p:nvSpPr>
        <p:spPr>
          <a:xfrm>
            <a:off x="852616" y="2780493"/>
            <a:ext cx="2309919" cy="646331"/>
          </a:xfrm>
          <a:prstGeom prst="rect">
            <a:avLst/>
          </a:prstGeom>
          <a:noFill/>
        </p:spPr>
        <p:txBody>
          <a:bodyPr wrap="square" rtlCol="0">
            <a:spAutoFit/>
          </a:bodyPr>
          <a:lstStyle/>
          <a:p>
            <a:pPr defTabSz="457200"/>
            <a:r>
              <a:rPr lang="es-ES" dirty="0" smtClean="0">
                <a:solidFill>
                  <a:prstClr val="black"/>
                </a:solidFill>
              </a:rPr>
              <a:t>Permite seleccionar colores</a:t>
            </a:r>
            <a:endParaRPr lang="es-ES" dirty="0">
              <a:solidFill>
                <a:prstClr val="black"/>
              </a:solidFill>
            </a:endParaRPr>
          </a:p>
        </p:txBody>
      </p:sp>
      <p:sp>
        <p:nvSpPr>
          <p:cNvPr id="11" name="CuadroTexto 10"/>
          <p:cNvSpPr txBox="1"/>
          <p:nvPr/>
        </p:nvSpPr>
        <p:spPr>
          <a:xfrm>
            <a:off x="717744" y="3867632"/>
            <a:ext cx="2397211" cy="1477328"/>
          </a:xfrm>
          <a:prstGeom prst="rect">
            <a:avLst/>
          </a:prstGeom>
          <a:noFill/>
        </p:spPr>
        <p:txBody>
          <a:bodyPr wrap="square" rtlCol="0">
            <a:spAutoFit/>
          </a:bodyPr>
          <a:lstStyle/>
          <a:p>
            <a:pPr defTabSz="457200"/>
            <a:r>
              <a:rPr lang="es-ES" dirty="0" smtClean="0">
                <a:solidFill>
                  <a:prstClr val="black"/>
                </a:solidFill>
              </a:rPr>
              <a:t>En algunos navegadores (opera, </a:t>
            </a:r>
            <a:r>
              <a:rPr lang="es-ES" dirty="0" err="1" smtClean="0">
                <a:solidFill>
                  <a:prstClr val="black"/>
                </a:solidFill>
              </a:rPr>
              <a:t>chrome</a:t>
            </a:r>
            <a:r>
              <a:rPr lang="es-ES" dirty="0" smtClean="0">
                <a:solidFill>
                  <a:prstClr val="black"/>
                </a:solidFill>
              </a:rPr>
              <a:t>, </a:t>
            </a:r>
            <a:r>
              <a:rPr lang="es-ES" dirty="0" err="1" smtClean="0">
                <a:solidFill>
                  <a:prstClr val="black"/>
                </a:solidFill>
              </a:rPr>
              <a:t>blackberry</a:t>
            </a:r>
            <a:r>
              <a:rPr lang="es-ES" dirty="0" smtClean="0">
                <a:solidFill>
                  <a:prstClr val="black"/>
                </a:solidFill>
              </a:rPr>
              <a:t>) aparece un gestor de colores</a:t>
            </a:r>
            <a:endParaRPr lang="es-ES" dirty="0">
              <a:solidFill>
                <a:prstClr val="black"/>
              </a:solidFill>
            </a:endParaRPr>
          </a:p>
        </p:txBody>
      </p:sp>
    </p:spTree>
    <p:extLst>
      <p:ext uri="{BB962C8B-B14F-4D97-AF65-F5344CB8AC3E}">
        <p14:creationId xmlns:p14="http://schemas.microsoft.com/office/powerpoint/2010/main" val="2610963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6884258" cy="638174"/>
          </a:xfrm>
        </p:spPr>
        <p:txBody>
          <a:bodyPr/>
          <a:lstStyle/>
          <a:p>
            <a:pPr algn="ctr"/>
            <a:r>
              <a:rPr lang="es-ES" dirty="0" smtClean="0"/>
              <a:t>Más HTML5, ligado a scripts</a:t>
            </a:r>
            <a:endParaRPr lang="es-ES" dirty="0"/>
          </a:p>
        </p:txBody>
      </p:sp>
      <p:pic>
        <p:nvPicPr>
          <p:cNvPr id="3" name="Imagen 2"/>
          <p:cNvPicPr>
            <a:picLocks noChangeAspect="1"/>
          </p:cNvPicPr>
          <p:nvPr/>
        </p:nvPicPr>
        <p:blipFill>
          <a:blip r:embed="rId2"/>
          <a:stretch>
            <a:fillRect/>
          </a:stretch>
        </p:blipFill>
        <p:spPr>
          <a:xfrm>
            <a:off x="735870" y="1733421"/>
            <a:ext cx="1666875" cy="1685925"/>
          </a:xfrm>
          <a:prstGeom prst="rect">
            <a:avLst/>
          </a:prstGeom>
        </p:spPr>
      </p:pic>
      <p:sp>
        <p:nvSpPr>
          <p:cNvPr id="4" name="CuadroTexto 3"/>
          <p:cNvSpPr txBox="1"/>
          <p:nvPr/>
        </p:nvSpPr>
        <p:spPr>
          <a:xfrm>
            <a:off x="939114" y="3803476"/>
            <a:ext cx="984052" cy="369332"/>
          </a:xfrm>
          <a:prstGeom prst="rect">
            <a:avLst/>
          </a:prstGeom>
          <a:noFill/>
        </p:spPr>
        <p:txBody>
          <a:bodyPr wrap="none" rtlCol="0">
            <a:spAutoFit/>
          </a:bodyPr>
          <a:lstStyle/>
          <a:p>
            <a:pPr defTabSz="457200"/>
            <a:r>
              <a:rPr lang="es-ES" dirty="0" smtClean="0">
                <a:solidFill>
                  <a:prstClr val="black"/>
                </a:solidFill>
              </a:rPr>
              <a:t>&lt;meter&gt;</a:t>
            </a:r>
            <a:endParaRPr lang="es-ES" dirty="0">
              <a:solidFill>
                <a:prstClr val="black"/>
              </a:solidFill>
            </a:endParaRPr>
          </a:p>
        </p:txBody>
      </p:sp>
      <p:pic>
        <p:nvPicPr>
          <p:cNvPr id="5" name="Imagen 4"/>
          <p:cNvPicPr>
            <a:picLocks noChangeAspect="1"/>
          </p:cNvPicPr>
          <p:nvPr/>
        </p:nvPicPr>
        <p:blipFill>
          <a:blip r:embed="rId3"/>
          <a:stretch>
            <a:fillRect/>
          </a:stretch>
        </p:blipFill>
        <p:spPr>
          <a:xfrm>
            <a:off x="2918382" y="1733421"/>
            <a:ext cx="1552575" cy="1514475"/>
          </a:xfrm>
          <a:prstGeom prst="rect">
            <a:avLst/>
          </a:prstGeom>
        </p:spPr>
      </p:pic>
      <p:sp>
        <p:nvSpPr>
          <p:cNvPr id="6" name="CuadroTexto 5"/>
          <p:cNvSpPr txBox="1"/>
          <p:nvPr/>
        </p:nvSpPr>
        <p:spPr>
          <a:xfrm>
            <a:off x="3086329" y="3803476"/>
            <a:ext cx="1216680" cy="369332"/>
          </a:xfrm>
          <a:prstGeom prst="rect">
            <a:avLst/>
          </a:prstGeom>
          <a:noFill/>
        </p:spPr>
        <p:txBody>
          <a:bodyPr wrap="none" rtlCol="0">
            <a:spAutoFit/>
          </a:bodyPr>
          <a:lstStyle/>
          <a:p>
            <a:pPr defTabSz="457200"/>
            <a:r>
              <a:rPr lang="es-ES" dirty="0" smtClean="0">
                <a:solidFill>
                  <a:prstClr val="black"/>
                </a:solidFill>
              </a:rPr>
              <a:t>&lt;</a:t>
            </a:r>
            <a:r>
              <a:rPr lang="es-ES" dirty="0" err="1" smtClean="0">
                <a:solidFill>
                  <a:prstClr val="black"/>
                </a:solidFill>
              </a:rPr>
              <a:t>progress</a:t>
            </a:r>
            <a:r>
              <a:rPr lang="es-ES" dirty="0" smtClean="0">
                <a:solidFill>
                  <a:prstClr val="black"/>
                </a:solidFill>
              </a:rPr>
              <a:t>&gt;</a:t>
            </a:r>
            <a:endParaRPr lang="es-ES" dirty="0">
              <a:solidFill>
                <a:prstClr val="black"/>
              </a:solidFill>
            </a:endParaRPr>
          </a:p>
        </p:txBody>
      </p:sp>
      <p:pic>
        <p:nvPicPr>
          <p:cNvPr id="7" name="Imagen 6"/>
          <p:cNvPicPr>
            <a:picLocks noChangeAspect="1"/>
          </p:cNvPicPr>
          <p:nvPr/>
        </p:nvPicPr>
        <p:blipFill>
          <a:blip r:embed="rId4"/>
          <a:stretch>
            <a:fillRect/>
          </a:stretch>
        </p:blipFill>
        <p:spPr>
          <a:xfrm>
            <a:off x="7833682" y="309046"/>
            <a:ext cx="694048" cy="685034"/>
          </a:xfrm>
          <a:prstGeom prst="rect">
            <a:avLst/>
          </a:prstGeom>
        </p:spPr>
      </p:pic>
      <p:pic>
        <p:nvPicPr>
          <p:cNvPr id="8" name="Imagen 7"/>
          <p:cNvPicPr>
            <a:picLocks noChangeAspect="1"/>
          </p:cNvPicPr>
          <p:nvPr/>
        </p:nvPicPr>
        <p:blipFill>
          <a:blip r:embed="rId5"/>
          <a:stretch>
            <a:fillRect/>
          </a:stretch>
        </p:blipFill>
        <p:spPr>
          <a:xfrm>
            <a:off x="735870" y="4632430"/>
            <a:ext cx="4250724" cy="1024997"/>
          </a:xfrm>
          <a:prstGeom prst="rect">
            <a:avLst/>
          </a:prstGeom>
        </p:spPr>
      </p:pic>
      <p:sp>
        <p:nvSpPr>
          <p:cNvPr id="9" name="CuadroTexto 8"/>
          <p:cNvSpPr txBox="1"/>
          <p:nvPr/>
        </p:nvSpPr>
        <p:spPr>
          <a:xfrm>
            <a:off x="939114" y="5943600"/>
            <a:ext cx="1056700" cy="369332"/>
          </a:xfrm>
          <a:prstGeom prst="rect">
            <a:avLst/>
          </a:prstGeom>
          <a:noFill/>
        </p:spPr>
        <p:txBody>
          <a:bodyPr wrap="none" rtlCol="0">
            <a:spAutoFit/>
          </a:bodyPr>
          <a:lstStyle/>
          <a:p>
            <a:pPr defTabSz="457200"/>
            <a:r>
              <a:rPr lang="es-ES" dirty="0" smtClean="0">
                <a:solidFill>
                  <a:prstClr val="black"/>
                </a:solidFill>
              </a:rPr>
              <a:t>&lt;output&gt;</a:t>
            </a:r>
            <a:endParaRPr lang="es-ES" dirty="0">
              <a:solidFill>
                <a:prstClr val="black"/>
              </a:solidFill>
            </a:endParaRPr>
          </a:p>
        </p:txBody>
      </p:sp>
      <p:pic>
        <p:nvPicPr>
          <p:cNvPr id="10" name="Imagen 9"/>
          <p:cNvPicPr>
            <a:picLocks noChangeAspect="1"/>
          </p:cNvPicPr>
          <p:nvPr/>
        </p:nvPicPr>
        <p:blipFill>
          <a:blip r:embed="rId6"/>
          <a:stretch>
            <a:fillRect/>
          </a:stretch>
        </p:blipFill>
        <p:spPr>
          <a:xfrm>
            <a:off x="5826853" y="1733421"/>
            <a:ext cx="1647825" cy="304800"/>
          </a:xfrm>
          <a:prstGeom prst="rect">
            <a:avLst/>
          </a:prstGeom>
        </p:spPr>
      </p:pic>
      <p:sp>
        <p:nvSpPr>
          <p:cNvPr id="11" name="CuadroTexto 10"/>
          <p:cNvSpPr txBox="1"/>
          <p:nvPr/>
        </p:nvSpPr>
        <p:spPr>
          <a:xfrm>
            <a:off x="6114881" y="2628532"/>
            <a:ext cx="1071768" cy="369332"/>
          </a:xfrm>
          <a:prstGeom prst="rect">
            <a:avLst/>
          </a:prstGeom>
          <a:noFill/>
        </p:spPr>
        <p:txBody>
          <a:bodyPr wrap="none" rtlCol="0">
            <a:spAutoFit/>
          </a:bodyPr>
          <a:lstStyle/>
          <a:p>
            <a:pPr defTabSz="457200"/>
            <a:r>
              <a:rPr lang="es-ES" dirty="0" smtClean="0">
                <a:solidFill>
                  <a:prstClr val="black"/>
                </a:solidFill>
              </a:rPr>
              <a:t>&lt;</a:t>
            </a:r>
            <a:r>
              <a:rPr lang="es-ES" dirty="0" err="1" smtClean="0">
                <a:solidFill>
                  <a:prstClr val="black"/>
                </a:solidFill>
              </a:rPr>
              <a:t>keygen</a:t>
            </a:r>
            <a:r>
              <a:rPr lang="es-ES" dirty="0">
                <a:solidFill>
                  <a:prstClr val="black"/>
                </a:solidFill>
              </a:rPr>
              <a:t>&gt;</a:t>
            </a:r>
          </a:p>
        </p:txBody>
      </p:sp>
      <p:sp>
        <p:nvSpPr>
          <p:cNvPr id="12" name="Rectángulo 11"/>
          <p:cNvSpPr/>
          <p:nvPr/>
        </p:nvSpPr>
        <p:spPr>
          <a:xfrm>
            <a:off x="5567361" y="3034181"/>
            <a:ext cx="2371098" cy="369332"/>
          </a:xfrm>
          <a:prstGeom prst="rect">
            <a:avLst/>
          </a:prstGeom>
        </p:spPr>
        <p:txBody>
          <a:bodyPr wrap="none">
            <a:spAutoFit/>
          </a:bodyPr>
          <a:lstStyle/>
          <a:p>
            <a:pPr defTabSz="457200"/>
            <a:r>
              <a:rPr lang="es-ES" dirty="0" err="1">
                <a:solidFill>
                  <a:prstClr val="black"/>
                </a:solidFill>
              </a:rPr>
              <a:t>Public</a:t>
            </a:r>
            <a:r>
              <a:rPr lang="es-ES" dirty="0">
                <a:solidFill>
                  <a:prstClr val="black"/>
                </a:solidFill>
              </a:rPr>
              <a:t> Key / </a:t>
            </a:r>
            <a:r>
              <a:rPr lang="es-ES" dirty="0" err="1">
                <a:solidFill>
                  <a:prstClr val="black"/>
                </a:solidFill>
              </a:rPr>
              <a:t>Private</a:t>
            </a:r>
            <a:r>
              <a:rPr lang="es-ES" dirty="0">
                <a:solidFill>
                  <a:prstClr val="black"/>
                </a:solidFill>
              </a:rPr>
              <a:t> Key</a:t>
            </a:r>
          </a:p>
        </p:txBody>
      </p:sp>
    </p:spTree>
    <p:extLst>
      <p:ext uri="{BB962C8B-B14F-4D97-AF65-F5344CB8AC3E}">
        <p14:creationId xmlns:p14="http://schemas.microsoft.com/office/powerpoint/2010/main" val="41330313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118998"/>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Formularios: Resumen</a:t>
            </a:r>
            <a:endParaRPr lang="es-ES" sz="3600" b="1" i="1" dirty="0">
              <a:solidFill>
                <a:srgbClr val="04617B"/>
              </a:solidFill>
              <a:effectLst>
                <a:outerShdw blurRad="38100" dist="38100" dir="2700000" algn="tl">
                  <a:srgbClr val="C0C0C0"/>
                </a:outerShdw>
              </a:effectLst>
              <a:latin typeface="Constantia"/>
            </a:endParaRPr>
          </a:p>
        </p:txBody>
      </p:sp>
      <p:sp>
        <p:nvSpPr>
          <p:cNvPr id="5" name="CuadroTexto 4"/>
          <p:cNvSpPr txBox="1"/>
          <p:nvPr/>
        </p:nvSpPr>
        <p:spPr>
          <a:xfrm>
            <a:off x="925859" y="1353312"/>
            <a:ext cx="1779590" cy="369332"/>
          </a:xfrm>
          <a:prstGeom prst="rect">
            <a:avLst/>
          </a:prstGeom>
          <a:noFill/>
        </p:spPr>
        <p:txBody>
          <a:bodyPr wrap="none" rtlCol="0">
            <a:spAutoFit/>
          </a:bodyPr>
          <a:lstStyle/>
          <a:p>
            <a:pPr defTabSz="457200"/>
            <a:r>
              <a:rPr lang="es-ES" b="1" dirty="0" smtClean="0">
                <a:solidFill>
                  <a:prstClr val="black"/>
                </a:solidFill>
              </a:rPr>
              <a:t>&lt;</a:t>
            </a:r>
            <a:r>
              <a:rPr lang="es-ES" b="1" dirty="0" err="1" smtClean="0">
                <a:solidFill>
                  <a:prstClr val="black"/>
                </a:solidFill>
              </a:rPr>
              <a:t>form</a:t>
            </a:r>
            <a:r>
              <a:rPr lang="es-ES" b="1" dirty="0" smtClean="0">
                <a:solidFill>
                  <a:prstClr val="black"/>
                </a:solidFill>
              </a:rPr>
              <a:t>&gt;…&lt;/</a:t>
            </a:r>
            <a:r>
              <a:rPr lang="es-ES" b="1" dirty="0" err="1" smtClean="0">
                <a:solidFill>
                  <a:prstClr val="black"/>
                </a:solidFill>
              </a:rPr>
              <a:t>form</a:t>
            </a:r>
            <a:r>
              <a:rPr lang="es-ES" b="1" dirty="0" smtClean="0">
                <a:solidFill>
                  <a:prstClr val="black"/>
                </a:solidFill>
              </a:rPr>
              <a:t>&gt;</a:t>
            </a:r>
            <a:endParaRPr lang="es-ES" b="1" dirty="0">
              <a:solidFill>
                <a:prstClr val="black"/>
              </a:solidFill>
            </a:endParaRPr>
          </a:p>
        </p:txBody>
      </p:sp>
      <p:sp>
        <p:nvSpPr>
          <p:cNvPr id="9" name="CuadroTexto 8"/>
          <p:cNvSpPr txBox="1"/>
          <p:nvPr/>
        </p:nvSpPr>
        <p:spPr>
          <a:xfrm>
            <a:off x="3194304" y="1353312"/>
            <a:ext cx="3902222" cy="369332"/>
          </a:xfrm>
          <a:prstGeom prst="rect">
            <a:avLst/>
          </a:prstGeom>
          <a:noFill/>
        </p:spPr>
        <p:txBody>
          <a:bodyPr wrap="none" rtlCol="0">
            <a:spAutoFit/>
          </a:bodyPr>
          <a:lstStyle/>
          <a:p>
            <a:pPr defTabSz="457200"/>
            <a:r>
              <a:rPr lang="es-ES" dirty="0" smtClean="0">
                <a:solidFill>
                  <a:prstClr val="black"/>
                </a:solidFill>
              </a:rPr>
              <a:t>Incluye todo el contenido del formulario</a:t>
            </a:r>
            <a:endParaRPr lang="es-ES" dirty="0">
              <a:solidFill>
                <a:prstClr val="black"/>
              </a:solidFill>
            </a:endParaRPr>
          </a:p>
        </p:txBody>
      </p:sp>
      <p:sp>
        <p:nvSpPr>
          <p:cNvPr id="10" name="CuadroTexto 9"/>
          <p:cNvSpPr txBox="1"/>
          <p:nvPr/>
        </p:nvSpPr>
        <p:spPr>
          <a:xfrm>
            <a:off x="1771218" y="1790984"/>
            <a:ext cx="1039772" cy="369332"/>
          </a:xfrm>
          <a:prstGeom prst="rect">
            <a:avLst/>
          </a:prstGeom>
          <a:noFill/>
        </p:spPr>
        <p:txBody>
          <a:bodyPr wrap="none" rtlCol="0">
            <a:spAutoFit/>
          </a:bodyPr>
          <a:lstStyle/>
          <a:p>
            <a:pPr defTabSz="457200"/>
            <a:r>
              <a:rPr lang="es-ES" dirty="0" smtClean="0">
                <a:solidFill>
                  <a:prstClr val="black"/>
                </a:solidFill>
              </a:rPr>
              <a:t>Atributos</a:t>
            </a:r>
            <a:endParaRPr lang="es-ES" dirty="0">
              <a:solidFill>
                <a:prstClr val="black"/>
              </a:solidFill>
            </a:endParaRPr>
          </a:p>
        </p:txBody>
      </p:sp>
      <p:sp>
        <p:nvSpPr>
          <p:cNvPr id="11" name="CuadroTexto 10"/>
          <p:cNvSpPr txBox="1"/>
          <p:nvPr/>
        </p:nvSpPr>
        <p:spPr>
          <a:xfrm>
            <a:off x="3075838" y="1790984"/>
            <a:ext cx="916085" cy="369332"/>
          </a:xfrm>
          <a:prstGeom prst="rect">
            <a:avLst/>
          </a:prstGeom>
          <a:noFill/>
        </p:spPr>
        <p:txBody>
          <a:bodyPr wrap="none" rtlCol="0">
            <a:spAutoFit/>
          </a:bodyPr>
          <a:lstStyle/>
          <a:p>
            <a:pPr defTabSz="457200"/>
            <a:r>
              <a:rPr lang="es-ES" b="1" dirty="0" err="1" smtClean="0">
                <a:solidFill>
                  <a:prstClr val="black"/>
                </a:solidFill>
              </a:rPr>
              <a:t>method</a:t>
            </a:r>
            <a:endParaRPr lang="es-ES" b="1" dirty="0">
              <a:solidFill>
                <a:prstClr val="black"/>
              </a:solidFill>
            </a:endParaRPr>
          </a:p>
        </p:txBody>
      </p:sp>
      <p:sp>
        <p:nvSpPr>
          <p:cNvPr id="12" name="CuadroTexto 11"/>
          <p:cNvSpPr txBox="1"/>
          <p:nvPr/>
        </p:nvSpPr>
        <p:spPr>
          <a:xfrm>
            <a:off x="4122440" y="1790984"/>
            <a:ext cx="758541" cy="369332"/>
          </a:xfrm>
          <a:prstGeom prst="rect">
            <a:avLst/>
          </a:prstGeom>
          <a:noFill/>
        </p:spPr>
        <p:txBody>
          <a:bodyPr wrap="none" rtlCol="0">
            <a:spAutoFit/>
          </a:bodyPr>
          <a:lstStyle/>
          <a:p>
            <a:pPr defTabSz="457200"/>
            <a:r>
              <a:rPr lang="es-ES" b="1" dirty="0" err="1" smtClean="0">
                <a:solidFill>
                  <a:prstClr val="black"/>
                </a:solidFill>
              </a:rPr>
              <a:t>action</a:t>
            </a:r>
            <a:endParaRPr lang="es-ES" b="1" dirty="0">
              <a:solidFill>
                <a:prstClr val="black"/>
              </a:solidFill>
            </a:endParaRPr>
          </a:p>
        </p:txBody>
      </p:sp>
      <p:sp>
        <p:nvSpPr>
          <p:cNvPr id="14" name="CuadroTexto 13"/>
          <p:cNvSpPr txBox="1"/>
          <p:nvPr/>
        </p:nvSpPr>
        <p:spPr>
          <a:xfrm>
            <a:off x="4991154" y="1790984"/>
            <a:ext cx="926857" cy="369332"/>
          </a:xfrm>
          <a:prstGeom prst="rect">
            <a:avLst/>
          </a:prstGeom>
          <a:noFill/>
        </p:spPr>
        <p:txBody>
          <a:bodyPr wrap="none" rtlCol="0">
            <a:spAutoFit/>
          </a:bodyPr>
          <a:lstStyle/>
          <a:p>
            <a:pPr defTabSz="457200"/>
            <a:r>
              <a:rPr lang="es-ES" b="1" dirty="0" err="1" smtClean="0">
                <a:solidFill>
                  <a:prstClr val="black"/>
                </a:solidFill>
              </a:rPr>
              <a:t>enctype</a:t>
            </a:r>
            <a:endParaRPr lang="es-ES" b="1" dirty="0">
              <a:solidFill>
                <a:prstClr val="black"/>
              </a:solidFill>
            </a:endParaRPr>
          </a:p>
        </p:txBody>
      </p:sp>
      <p:sp>
        <p:nvSpPr>
          <p:cNvPr id="23" name="Rectángulo 22"/>
          <p:cNvSpPr/>
          <p:nvPr/>
        </p:nvSpPr>
        <p:spPr>
          <a:xfrm>
            <a:off x="925860" y="2419612"/>
            <a:ext cx="4702954" cy="369332"/>
          </a:xfrm>
          <a:prstGeom prst="rect">
            <a:avLst/>
          </a:prstGeom>
        </p:spPr>
        <p:txBody>
          <a:bodyPr wrap="none">
            <a:spAutoFit/>
          </a:bodyPr>
          <a:lstStyle/>
          <a:p>
            <a:pPr defTabSz="457200"/>
            <a:r>
              <a:rPr lang="es-ES" b="1" dirty="0">
                <a:solidFill>
                  <a:prstClr val="black"/>
                </a:solidFill>
              </a:rPr>
              <a:t>&lt;</a:t>
            </a:r>
            <a:r>
              <a:rPr lang="es-ES" b="1" dirty="0" smtClean="0">
                <a:solidFill>
                  <a:prstClr val="black"/>
                </a:solidFill>
              </a:rPr>
              <a:t>input</a:t>
            </a:r>
            <a:r>
              <a:rPr lang="es-ES" b="1" dirty="0">
                <a:solidFill>
                  <a:prstClr val="black"/>
                </a:solidFill>
              </a:rPr>
              <a:t>&gt; </a:t>
            </a:r>
            <a:r>
              <a:rPr lang="es-ES" b="1" dirty="0" err="1" smtClean="0">
                <a:solidFill>
                  <a:prstClr val="black"/>
                </a:solidFill>
              </a:rPr>
              <a:t>type</a:t>
            </a:r>
            <a:r>
              <a:rPr lang="es-ES" b="1" dirty="0" smtClean="0">
                <a:solidFill>
                  <a:prstClr val="black"/>
                </a:solidFill>
              </a:rPr>
              <a:t> </a:t>
            </a:r>
            <a:r>
              <a:rPr lang="es-ES" dirty="0" err="1">
                <a:solidFill>
                  <a:prstClr val="black"/>
                </a:solidFill>
              </a:rPr>
              <a:t>text</a:t>
            </a:r>
            <a:r>
              <a:rPr lang="es-ES" dirty="0">
                <a:solidFill>
                  <a:prstClr val="black"/>
                </a:solidFill>
              </a:rPr>
              <a:t> / email / </a:t>
            </a:r>
            <a:r>
              <a:rPr lang="es-ES" dirty="0" err="1" smtClean="0">
                <a:solidFill>
                  <a:prstClr val="black"/>
                </a:solidFill>
              </a:rPr>
              <a:t>tel</a:t>
            </a:r>
            <a:r>
              <a:rPr lang="es-ES" dirty="0" smtClean="0">
                <a:solidFill>
                  <a:prstClr val="black"/>
                </a:solidFill>
              </a:rPr>
              <a:t> / URL / </a:t>
            </a:r>
            <a:r>
              <a:rPr lang="es-ES" dirty="0" err="1" smtClean="0">
                <a:solidFill>
                  <a:prstClr val="black"/>
                </a:solidFill>
              </a:rPr>
              <a:t>search</a:t>
            </a:r>
            <a:endParaRPr lang="es-ES" dirty="0">
              <a:solidFill>
                <a:prstClr val="black"/>
              </a:solidFill>
            </a:endParaRPr>
          </a:p>
        </p:txBody>
      </p:sp>
      <p:sp>
        <p:nvSpPr>
          <p:cNvPr id="36" name="Rectángulo 35"/>
          <p:cNvSpPr/>
          <p:nvPr/>
        </p:nvSpPr>
        <p:spPr>
          <a:xfrm>
            <a:off x="925860" y="2902591"/>
            <a:ext cx="3196580" cy="369332"/>
          </a:xfrm>
          <a:prstGeom prst="rect">
            <a:avLst/>
          </a:prstGeom>
        </p:spPr>
        <p:txBody>
          <a:bodyPr wrap="square">
            <a:spAutoFit/>
          </a:bodyPr>
          <a:lstStyle/>
          <a:p>
            <a:pPr defTabSz="457200"/>
            <a:r>
              <a:rPr lang="es-ES" b="1" dirty="0">
                <a:solidFill>
                  <a:prstClr val="black"/>
                </a:solidFill>
              </a:rPr>
              <a:t>&lt;</a:t>
            </a:r>
            <a:r>
              <a:rPr lang="es-ES" b="1" dirty="0" smtClean="0">
                <a:solidFill>
                  <a:prstClr val="black"/>
                </a:solidFill>
              </a:rPr>
              <a:t>input</a:t>
            </a:r>
            <a:r>
              <a:rPr lang="es-ES" b="1" dirty="0">
                <a:solidFill>
                  <a:prstClr val="black"/>
                </a:solidFill>
              </a:rPr>
              <a:t>&gt; </a:t>
            </a:r>
            <a:r>
              <a:rPr lang="es-ES" b="1" dirty="0" err="1" smtClean="0">
                <a:solidFill>
                  <a:prstClr val="black"/>
                </a:solidFill>
              </a:rPr>
              <a:t>type</a:t>
            </a:r>
            <a:r>
              <a:rPr lang="es-ES" b="1" dirty="0" smtClean="0">
                <a:solidFill>
                  <a:prstClr val="black"/>
                </a:solidFill>
              </a:rPr>
              <a:t> </a:t>
            </a:r>
            <a:r>
              <a:rPr lang="es-ES" dirty="0" err="1">
                <a:solidFill>
                  <a:prstClr val="black"/>
                </a:solidFill>
              </a:rPr>
              <a:t>submit</a:t>
            </a:r>
            <a:r>
              <a:rPr lang="es-ES" dirty="0">
                <a:solidFill>
                  <a:prstClr val="black"/>
                </a:solidFill>
              </a:rPr>
              <a:t> / </a:t>
            </a:r>
            <a:r>
              <a:rPr lang="es-ES" dirty="0" err="1" smtClean="0">
                <a:solidFill>
                  <a:prstClr val="black"/>
                </a:solidFill>
              </a:rPr>
              <a:t>reset</a:t>
            </a:r>
            <a:endParaRPr lang="es-ES" dirty="0">
              <a:solidFill>
                <a:prstClr val="black"/>
              </a:solidFill>
            </a:endParaRPr>
          </a:p>
        </p:txBody>
      </p:sp>
      <p:sp>
        <p:nvSpPr>
          <p:cNvPr id="39" name="Rectángulo 38"/>
          <p:cNvSpPr/>
          <p:nvPr/>
        </p:nvSpPr>
        <p:spPr>
          <a:xfrm>
            <a:off x="925859" y="3385570"/>
            <a:ext cx="3066063" cy="369332"/>
          </a:xfrm>
          <a:prstGeom prst="rect">
            <a:avLst/>
          </a:prstGeom>
        </p:spPr>
        <p:txBody>
          <a:bodyPr wrap="square">
            <a:spAutoFit/>
          </a:bodyPr>
          <a:lstStyle/>
          <a:p>
            <a:pPr defTabSz="457200"/>
            <a:r>
              <a:rPr lang="es-ES" b="1" dirty="0" smtClean="0">
                <a:solidFill>
                  <a:prstClr val="black"/>
                </a:solidFill>
              </a:rPr>
              <a:t>&lt;</a:t>
            </a:r>
            <a:r>
              <a:rPr lang="es-ES" b="1" dirty="0" err="1" smtClean="0">
                <a:solidFill>
                  <a:prstClr val="black"/>
                </a:solidFill>
              </a:rPr>
              <a:t>textarea</a:t>
            </a:r>
            <a:r>
              <a:rPr lang="es-ES" b="1" dirty="0" smtClean="0">
                <a:solidFill>
                  <a:prstClr val="black"/>
                </a:solidFill>
              </a:rPr>
              <a:t>&gt; …. &lt;/</a:t>
            </a:r>
            <a:r>
              <a:rPr lang="es-ES" b="1" dirty="0" err="1" smtClean="0">
                <a:solidFill>
                  <a:prstClr val="black"/>
                </a:solidFill>
              </a:rPr>
              <a:t>textarea</a:t>
            </a:r>
            <a:r>
              <a:rPr lang="es-ES" b="1" dirty="0" smtClean="0">
                <a:solidFill>
                  <a:prstClr val="black"/>
                </a:solidFill>
              </a:rPr>
              <a:t>&gt;</a:t>
            </a:r>
            <a:endParaRPr lang="es-ES" b="1" dirty="0">
              <a:solidFill>
                <a:prstClr val="black"/>
              </a:solidFill>
            </a:endParaRPr>
          </a:p>
        </p:txBody>
      </p:sp>
      <p:sp>
        <p:nvSpPr>
          <p:cNvPr id="41" name="Rectángulo 40"/>
          <p:cNvSpPr/>
          <p:nvPr/>
        </p:nvSpPr>
        <p:spPr>
          <a:xfrm>
            <a:off x="925859" y="3868549"/>
            <a:ext cx="3399005" cy="369332"/>
          </a:xfrm>
          <a:prstGeom prst="rect">
            <a:avLst/>
          </a:prstGeom>
        </p:spPr>
        <p:txBody>
          <a:bodyPr wrap="square">
            <a:spAutoFit/>
          </a:bodyPr>
          <a:lstStyle/>
          <a:p>
            <a:pPr defTabSz="457200"/>
            <a:r>
              <a:rPr lang="es-ES" b="1" dirty="0">
                <a:solidFill>
                  <a:prstClr val="black"/>
                </a:solidFill>
              </a:rPr>
              <a:t>&lt;</a:t>
            </a:r>
            <a:r>
              <a:rPr lang="es-ES" b="1" dirty="0" smtClean="0">
                <a:solidFill>
                  <a:prstClr val="black"/>
                </a:solidFill>
              </a:rPr>
              <a:t>input</a:t>
            </a:r>
            <a:r>
              <a:rPr lang="es-ES" b="1" dirty="0">
                <a:solidFill>
                  <a:prstClr val="black"/>
                </a:solidFill>
              </a:rPr>
              <a:t>&gt; </a:t>
            </a:r>
            <a:r>
              <a:rPr lang="es-ES" b="1" dirty="0" err="1" smtClean="0">
                <a:solidFill>
                  <a:prstClr val="black"/>
                </a:solidFill>
              </a:rPr>
              <a:t>type</a:t>
            </a:r>
            <a:r>
              <a:rPr lang="es-ES" b="1" dirty="0" smtClean="0">
                <a:solidFill>
                  <a:prstClr val="black"/>
                </a:solidFill>
              </a:rPr>
              <a:t> </a:t>
            </a:r>
            <a:r>
              <a:rPr lang="es-ES" dirty="0" err="1">
                <a:solidFill>
                  <a:prstClr val="black"/>
                </a:solidFill>
              </a:rPr>
              <a:t>checkbox</a:t>
            </a:r>
            <a:r>
              <a:rPr lang="es-ES" dirty="0">
                <a:solidFill>
                  <a:prstClr val="black"/>
                </a:solidFill>
              </a:rPr>
              <a:t> / </a:t>
            </a:r>
            <a:r>
              <a:rPr lang="es-ES" dirty="0" smtClean="0">
                <a:solidFill>
                  <a:prstClr val="black"/>
                </a:solidFill>
              </a:rPr>
              <a:t>radio</a:t>
            </a:r>
            <a:endParaRPr lang="es-ES" dirty="0">
              <a:solidFill>
                <a:prstClr val="black"/>
              </a:solidFill>
            </a:endParaRPr>
          </a:p>
        </p:txBody>
      </p:sp>
      <p:sp>
        <p:nvSpPr>
          <p:cNvPr id="43" name="Rectángulo 42"/>
          <p:cNvSpPr/>
          <p:nvPr/>
        </p:nvSpPr>
        <p:spPr>
          <a:xfrm>
            <a:off x="925860" y="4351528"/>
            <a:ext cx="5474940" cy="369332"/>
          </a:xfrm>
          <a:prstGeom prst="rect">
            <a:avLst/>
          </a:prstGeom>
        </p:spPr>
        <p:txBody>
          <a:bodyPr wrap="square">
            <a:spAutoFit/>
          </a:bodyPr>
          <a:lstStyle/>
          <a:p>
            <a:pPr defTabSz="457200">
              <a:tabLst>
                <a:tab pos="363538" algn="l"/>
              </a:tabLst>
            </a:pPr>
            <a:r>
              <a:rPr lang="es-ES" b="1" dirty="0" smtClean="0">
                <a:solidFill>
                  <a:prstClr val="black"/>
                </a:solidFill>
              </a:rPr>
              <a:t>&lt;</a:t>
            </a:r>
            <a:r>
              <a:rPr lang="es-ES" b="1" dirty="0" err="1" smtClean="0">
                <a:solidFill>
                  <a:prstClr val="black"/>
                </a:solidFill>
              </a:rPr>
              <a:t>select</a:t>
            </a:r>
            <a:r>
              <a:rPr lang="es-ES" b="1" dirty="0" smtClean="0">
                <a:solidFill>
                  <a:prstClr val="black"/>
                </a:solidFill>
              </a:rPr>
              <a:t>&gt;  &lt;</a:t>
            </a:r>
            <a:r>
              <a:rPr lang="es-ES" b="1" dirty="0" err="1" smtClean="0">
                <a:solidFill>
                  <a:prstClr val="black"/>
                </a:solidFill>
              </a:rPr>
              <a:t>option</a:t>
            </a:r>
            <a:r>
              <a:rPr lang="es-ES" b="1" dirty="0" smtClean="0">
                <a:solidFill>
                  <a:prstClr val="black"/>
                </a:solidFill>
              </a:rPr>
              <a:t>&gt;</a:t>
            </a:r>
            <a:r>
              <a:rPr lang="es-ES" dirty="0" smtClean="0">
                <a:solidFill>
                  <a:prstClr val="black"/>
                </a:solidFill>
              </a:rPr>
              <a:t>valor</a:t>
            </a:r>
            <a:r>
              <a:rPr lang="es-ES" b="1" dirty="0">
                <a:solidFill>
                  <a:prstClr val="black"/>
                </a:solidFill>
              </a:rPr>
              <a:t>&lt;/</a:t>
            </a:r>
            <a:r>
              <a:rPr lang="es-ES" b="1" dirty="0" err="1" smtClean="0">
                <a:solidFill>
                  <a:prstClr val="black"/>
                </a:solidFill>
              </a:rPr>
              <a:t>option</a:t>
            </a:r>
            <a:r>
              <a:rPr lang="es-ES" b="1" dirty="0" smtClean="0">
                <a:solidFill>
                  <a:prstClr val="black"/>
                </a:solidFill>
              </a:rPr>
              <a:t>&gt;….. &lt;/</a:t>
            </a:r>
            <a:r>
              <a:rPr lang="es-ES" b="1" dirty="0" err="1" smtClean="0">
                <a:solidFill>
                  <a:prstClr val="black"/>
                </a:solidFill>
              </a:rPr>
              <a:t>select</a:t>
            </a:r>
            <a:r>
              <a:rPr lang="es-ES" b="1" dirty="0" smtClean="0">
                <a:solidFill>
                  <a:prstClr val="black"/>
                </a:solidFill>
              </a:rPr>
              <a:t>&gt;</a:t>
            </a:r>
            <a:endParaRPr lang="es-ES" b="1" dirty="0">
              <a:solidFill>
                <a:prstClr val="black"/>
              </a:solidFill>
            </a:endParaRPr>
          </a:p>
        </p:txBody>
      </p:sp>
      <p:sp>
        <p:nvSpPr>
          <p:cNvPr id="47" name="Rectángulo 46"/>
          <p:cNvSpPr/>
          <p:nvPr/>
        </p:nvSpPr>
        <p:spPr>
          <a:xfrm>
            <a:off x="925860" y="4834509"/>
            <a:ext cx="4992151" cy="369332"/>
          </a:xfrm>
          <a:prstGeom prst="rect">
            <a:avLst/>
          </a:prstGeom>
        </p:spPr>
        <p:txBody>
          <a:bodyPr wrap="square">
            <a:spAutoFit/>
          </a:bodyPr>
          <a:lstStyle/>
          <a:p>
            <a:pPr defTabSz="457200"/>
            <a:r>
              <a:rPr lang="es-ES" b="1" dirty="0">
                <a:solidFill>
                  <a:prstClr val="black"/>
                </a:solidFill>
              </a:rPr>
              <a:t>&lt;</a:t>
            </a:r>
            <a:r>
              <a:rPr lang="es-ES" b="1" dirty="0" smtClean="0">
                <a:solidFill>
                  <a:prstClr val="black"/>
                </a:solidFill>
              </a:rPr>
              <a:t>input</a:t>
            </a:r>
            <a:r>
              <a:rPr lang="es-ES" b="1" dirty="0">
                <a:solidFill>
                  <a:prstClr val="black"/>
                </a:solidFill>
              </a:rPr>
              <a:t>&gt; </a:t>
            </a:r>
            <a:r>
              <a:rPr lang="es-ES" b="1" dirty="0" err="1" smtClean="0">
                <a:solidFill>
                  <a:prstClr val="black"/>
                </a:solidFill>
              </a:rPr>
              <a:t>type</a:t>
            </a:r>
            <a:r>
              <a:rPr lang="es-ES" b="1" dirty="0" smtClean="0">
                <a:solidFill>
                  <a:prstClr val="black"/>
                </a:solidFill>
              </a:rPr>
              <a:t> color / </a:t>
            </a:r>
            <a:r>
              <a:rPr lang="es-ES" dirty="0" err="1" smtClean="0">
                <a:solidFill>
                  <a:prstClr val="black"/>
                </a:solidFill>
              </a:rPr>
              <a:t>number</a:t>
            </a:r>
            <a:r>
              <a:rPr lang="es-ES" dirty="0" smtClean="0">
                <a:solidFill>
                  <a:prstClr val="black"/>
                </a:solidFill>
              </a:rPr>
              <a:t> </a:t>
            </a:r>
            <a:r>
              <a:rPr lang="es-ES" dirty="0">
                <a:solidFill>
                  <a:prstClr val="black"/>
                </a:solidFill>
              </a:rPr>
              <a:t>/ </a:t>
            </a:r>
            <a:r>
              <a:rPr lang="es-ES" dirty="0" err="1">
                <a:solidFill>
                  <a:prstClr val="black"/>
                </a:solidFill>
              </a:rPr>
              <a:t>range</a:t>
            </a:r>
            <a:r>
              <a:rPr lang="es-ES" dirty="0">
                <a:solidFill>
                  <a:prstClr val="black"/>
                </a:solidFill>
              </a:rPr>
              <a:t> / date… </a:t>
            </a:r>
          </a:p>
        </p:txBody>
      </p:sp>
      <p:sp>
        <p:nvSpPr>
          <p:cNvPr id="3" name="CuadroTexto 2"/>
          <p:cNvSpPr txBox="1"/>
          <p:nvPr/>
        </p:nvSpPr>
        <p:spPr>
          <a:xfrm>
            <a:off x="2791526" y="5622948"/>
            <a:ext cx="6045245" cy="646331"/>
          </a:xfrm>
          <a:prstGeom prst="rect">
            <a:avLst/>
          </a:prstGeom>
          <a:noFill/>
        </p:spPr>
        <p:txBody>
          <a:bodyPr wrap="none" rtlCol="0">
            <a:spAutoFit/>
          </a:bodyPr>
          <a:lstStyle/>
          <a:p>
            <a:pPr defTabSz="457200"/>
            <a:r>
              <a:rPr lang="es-ES" dirty="0" smtClean="0">
                <a:solidFill>
                  <a:prstClr val="black"/>
                </a:solidFill>
              </a:rPr>
              <a:t>Para conocer de forma actualizada el soporte en HTML5:</a:t>
            </a:r>
          </a:p>
          <a:p>
            <a:pPr defTabSz="457200"/>
            <a:r>
              <a:rPr lang="es-ES" dirty="0">
                <a:solidFill>
                  <a:prstClr val="black"/>
                </a:solidFill>
                <a:hlinkClick r:id="rId3"/>
              </a:rPr>
              <a:t>http://www.wufoo.com/html5</a:t>
            </a:r>
            <a:r>
              <a:rPr lang="es-ES" dirty="0" smtClean="0">
                <a:solidFill>
                  <a:prstClr val="black"/>
                </a:solidFill>
                <a:hlinkClick r:id="rId3"/>
              </a:rPr>
              <a:t>/</a:t>
            </a:r>
            <a:endParaRPr lang="es-ES" dirty="0">
              <a:solidFill>
                <a:prstClr val="black"/>
              </a:solidFill>
            </a:endParaRPr>
          </a:p>
        </p:txBody>
      </p:sp>
    </p:spTree>
    <p:extLst>
      <p:ext uri="{BB962C8B-B14F-4D97-AF65-F5344CB8AC3E}">
        <p14:creationId xmlns:p14="http://schemas.microsoft.com/office/powerpoint/2010/main" val="1330674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CSS y formularios (1)</a:t>
            </a:r>
            <a:endParaRPr lang="es-ES" dirty="0"/>
          </a:p>
        </p:txBody>
      </p:sp>
      <p:sp>
        <p:nvSpPr>
          <p:cNvPr id="3" name="Rectángulo 2"/>
          <p:cNvSpPr/>
          <p:nvPr/>
        </p:nvSpPr>
        <p:spPr>
          <a:xfrm>
            <a:off x="3958582" y="2321338"/>
            <a:ext cx="1770622" cy="923330"/>
          </a:xfrm>
          <a:prstGeom prst="rect">
            <a:avLst/>
          </a:prstGeom>
        </p:spPr>
        <p:txBody>
          <a:bodyPr wrap="square">
            <a:spAutoFit/>
          </a:bodyPr>
          <a:lstStyle/>
          <a:p>
            <a:pPr defTabSz="457200"/>
            <a:r>
              <a:rPr lang="es-ES" dirty="0" smtClean="0">
                <a:solidFill>
                  <a:prstClr val="black"/>
                </a:solidFill>
              </a:rPr>
              <a:t>:</a:t>
            </a:r>
            <a:r>
              <a:rPr lang="es-ES" dirty="0">
                <a:solidFill>
                  <a:prstClr val="black"/>
                </a:solidFill>
              </a:rPr>
              <a:t>default { }</a:t>
            </a:r>
          </a:p>
          <a:p>
            <a:pPr defTabSz="457200"/>
            <a:r>
              <a:rPr lang="es-ES" dirty="0">
                <a:solidFill>
                  <a:prstClr val="black"/>
                </a:solidFill>
              </a:rPr>
              <a:t>:in-</a:t>
            </a:r>
            <a:r>
              <a:rPr lang="es-ES" dirty="0" err="1">
                <a:solidFill>
                  <a:prstClr val="black"/>
                </a:solidFill>
              </a:rPr>
              <a:t>range</a:t>
            </a:r>
            <a:r>
              <a:rPr lang="es-ES" dirty="0">
                <a:solidFill>
                  <a:prstClr val="black"/>
                </a:solidFill>
              </a:rPr>
              <a:t> { }</a:t>
            </a:r>
          </a:p>
          <a:p>
            <a:pPr defTabSz="457200"/>
            <a:r>
              <a:rPr lang="es-ES" dirty="0">
                <a:solidFill>
                  <a:prstClr val="black"/>
                </a:solidFill>
              </a:rPr>
              <a:t>:</a:t>
            </a:r>
            <a:r>
              <a:rPr lang="es-ES" dirty="0" err="1">
                <a:solidFill>
                  <a:prstClr val="black"/>
                </a:solidFill>
              </a:rPr>
              <a:t>out</a:t>
            </a:r>
            <a:r>
              <a:rPr lang="es-ES" dirty="0">
                <a:solidFill>
                  <a:prstClr val="black"/>
                </a:solidFill>
              </a:rPr>
              <a:t>-of-</a:t>
            </a:r>
            <a:r>
              <a:rPr lang="es-ES" dirty="0" err="1">
                <a:solidFill>
                  <a:prstClr val="black"/>
                </a:solidFill>
              </a:rPr>
              <a:t>range</a:t>
            </a:r>
            <a:r>
              <a:rPr lang="es-ES" dirty="0">
                <a:solidFill>
                  <a:prstClr val="black"/>
                </a:solidFill>
              </a:rPr>
              <a:t> { </a:t>
            </a:r>
            <a:r>
              <a:rPr lang="es-ES" dirty="0" smtClean="0">
                <a:solidFill>
                  <a:prstClr val="black"/>
                </a:solidFill>
              </a:rPr>
              <a:t>}</a:t>
            </a:r>
            <a:endParaRPr lang="es-ES" dirty="0">
              <a:solidFill>
                <a:prstClr val="black"/>
              </a:solidFill>
            </a:endParaRPr>
          </a:p>
        </p:txBody>
      </p:sp>
      <p:sp>
        <p:nvSpPr>
          <p:cNvPr id="4" name="CuadroTexto 3"/>
          <p:cNvSpPr txBox="1"/>
          <p:nvPr/>
        </p:nvSpPr>
        <p:spPr>
          <a:xfrm>
            <a:off x="864217" y="1443545"/>
            <a:ext cx="2802947" cy="400110"/>
          </a:xfrm>
          <a:prstGeom prst="rect">
            <a:avLst/>
          </a:prstGeom>
          <a:noFill/>
        </p:spPr>
        <p:txBody>
          <a:bodyPr wrap="none" rtlCol="0">
            <a:spAutoFit/>
          </a:bodyPr>
          <a:lstStyle/>
          <a:p>
            <a:pPr defTabSz="457200"/>
            <a:r>
              <a:rPr lang="es-ES" sz="2000" b="1" dirty="0" err="1" smtClean="0">
                <a:solidFill>
                  <a:prstClr val="black"/>
                </a:solidFill>
              </a:rPr>
              <a:t>Pseudoclases</a:t>
            </a:r>
            <a:r>
              <a:rPr lang="es-ES" sz="2000" b="1" dirty="0" smtClean="0">
                <a:solidFill>
                  <a:prstClr val="black"/>
                </a:solidFill>
              </a:rPr>
              <a:t> específicas</a:t>
            </a:r>
            <a:endParaRPr lang="es-ES" sz="2000" b="1" dirty="0">
              <a:solidFill>
                <a:prstClr val="black"/>
              </a:solidFill>
            </a:endParaRPr>
          </a:p>
        </p:txBody>
      </p:sp>
      <p:sp>
        <p:nvSpPr>
          <p:cNvPr id="5" name="Rectángulo 4"/>
          <p:cNvSpPr/>
          <p:nvPr/>
        </p:nvSpPr>
        <p:spPr>
          <a:xfrm>
            <a:off x="1366537" y="1998173"/>
            <a:ext cx="1564917" cy="646331"/>
          </a:xfrm>
          <a:prstGeom prst="rect">
            <a:avLst/>
          </a:prstGeom>
        </p:spPr>
        <p:txBody>
          <a:bodyPr wrap="square">
            <a:spAutoFit/>
          </a:bodyPr>
          <a:lstStyle/>
          <a:p>
            <a:pPr defTabSz="457200"/>
            <a:r>
              <a:rPr lang="es-ES" dirty="0">
                <a:solidFill>
                  <a:prstClr val="black"/>
                </a:solidFill>
              </a:rPr>
              <a:t>:</a:t>
            </a:r>
            <a:r>
              <a:rPr lang="es-ES" dirty="0" err="1">
                <a:solidFill>
                  <a:prstClr val="black"/>
                </a:solidFill>
              </a:rPr>
              <a:t>required</a:t>
            </a:r>
            <a:r>
              <a:rPr lang="es-ES" dirty="0">
                <a:solidFill>
                  <a:prstClr val="black"/>
                </a:solidFill>
              </a:rPr>
              <a:t> { }</a:t>
            </a:r>
          </a:p>
          <a:p>
            <a:pPr defTabSz="457200"/>
            <a:r>
              <a:rPr lang="es-ES" dirty="0">
                <a:solidFill>
                  <a:prstClr val="black"/>
                </a:solidFill>
              </a:rPr>
              <a:t>:</a:t>
            </a:r>
            <a:r>
              <a:rPr lang="es-ES" dirty="0" err="1">
                <a:solidFill>
                  <a:prstClr val="black"/>
                </a:solidFill>
              </a:rPr>
              <a:t>optional</a:t>
            </a:r>
            <a:r>
              <a:rPr lang="es-ES" dirty="0">
                <a:solidFill>
                  <a:prstClr val="black"/>
                </a:solidFill>
              </a:rPr>
              <a:t> { }</a:t>
            </a:r>
          </a:p>
        </p:txBody>
      </p:sp>
      <p:sp>
        <p:nvSpPr>
          <p:cNvPr id="6" name="Rectángulo 5"/>
          <p:cNvSpPr/>
          <p:nvPr/>
        </p:nvSpPr>
        <p:spPr>
          <a:xfrm>
            <a:off x="1366537" y="2869159"/>
            <a:ext cx="1359212" cy="646331"/>
          </a:xfrm>
          <a:prstGeom prst="rect">
            <a:avLst/>
          </a:prstGeom>
        </p:spPr>
        <p:txBody>
          <a:bodyPr wrap="square">
            <a:spAutoFit/>
          </a:bodyPr>
          <a:lstStyle/>
          <a:p>
            <a:pPr defTabSz="457200"/>
            <a:r>
              <a:rPr lang="es-ES" dirty="0">
                <a:solidFill>
                  <a:prstClr val="black"/>
                </a:solidFill>
              </a:rPr>
              <a:t>:</a:t>
            </a:r>
            <a:r>
              <a:rPr lang="es-ES" dirty="0" err="1">
                <a:solidFill>
                  <a:prstClr val="black"/>
                </a:solidFill>
              </a:rPr>
              <a:t>valid</a:t>
            </a:r>
            <a:r>
              <a:rPr lang="es-ES" dirty="0">
                <a:solidFill>
                  <a:prstClr val="black"/>
                </a:solidFill>
              </a:rPr>
              <a:t> { }</a:t>
            </a:r>
          </a:p>
          <a:p>
            <a:pPr defTabSz="457200"/>
            <a:r>
              <a:rPr lang="es-ES" dirty="0">
                <a:solidFill>
                  <a:prstClr val="black"/>
                </a:solidFill>
              </a:rPr>
              <a:t>:</a:t>
            </a:r>
            <a:r>
              <a:rPr lang="es-ES" dirty="0" err="1">
                <a:solidFill>
                  <a:prstClr val="black"/>
                </a:solidFill>
              </a:rPr>
              <a:t>invalid</a:t>
            </a:r>
            <a:r>
              <a:rPr lang="es-ES" dirty="0">
                <a:solidFill>
                  <a:prstClr val="black"/>
                </a:solidFill>
              </a:rPr>
              <a:t> { }</a:t>
            </a:r>
          </a:p>
        </p:txBody>
      </p:sp>
      <p:sp>
        <p:nvSpPr>
          <p:cNvPr id="7" name="Rectángulo 6"/>
          <p:cNvSpPr/>
          <p:nvPr/>
        </p:nvSpPr>
        <p:spPr>
          <a:xfrm>
            <a:off x="6871175" y="2182838"/>
            <a:ext cx="1037400" cy="1200329"/>
          </a:xfrm>
          <a:prstGeom prst="rect">
            <a:avLst/>
          </a:prstGeom>
        </p:spPr>
        <p:txBody>
          <a:bodyPr wrap="none">
            <a:spAutoFit/>
          </a:bodyPr>
          <a:lstStyle/>
          <a:p>
            <a:pPr defTabSz="457200"/>
            <a:r>
              <a:rPr lang="es-ES" dirty="0">
                <a:solidFill>
                  <a:prstClr val="black"/>
                </a:solidFill>
              </a:rPr>
              <a:t>:</a:t>
            </a:r>
            <a:r>
              <a:rPr lang="es-ES" dirty="0" err="1">
                <a:solidFill>
                  <a:prstClr val="black"/>
                </a:solidFill>
              </a:rPr>
              <a:t>not</a:t>
            </a:r>
            <a:r>
              <a:rPr lang="es-ES" dirty="0" smtClean="0">
                <a:solidFill>
                  <a:prstClr val="black"/>
                </a:solidFill>
              </a:rPr>
              <a:t>()</a:t>
            </a:r>
          </a:p>
          <a:p>
            <a:pPr defTabSz="457200"/>
            <a:endParaRPr lang="es-ES" dirty="0">
              <a:solidFill>
                <a:prstClr val="black"/>
              </a:solidFill>
            </a:endParaRPr>
          </a:p>
          <a:p>
            <a:pPr defTabSz="457200"/>
            <a:r>
              <a:rPr lang="es-ES" dirty="0" smtClean="0">
                <a:solidFill>
                  <a:prstClr val="black"/>
                </a:solidFill>
              </a:rPr>
              <a:t>:</a:t>
            </a:r>
            <a:r>
              <a:rPr lang="es-ES" dirty="0" err="1" smtClean="0">
                <a:solidFill>
                  <a:prstClr val="black"/>
                </a:solidFill>
              </a:rPr>
              <a:t>hover</a:t>
            </a:r>
            <a:r>
              <a:rPr lang="es-ES" dirty="0" smtClean="0">
                <a:solidFill>
                  <a:prstClr val="black"/>
                </a:solidFill>
              </a:rPr>
              <a:t> { }</a:t>
            </a:r>
          </a:p>
          <a:p>
            <a:pPr defTabSz="457200"/>
            <a:r>
              <a:rPr lang="es-ES" dirty="0" smtClean="0">
                <a:solidFill>
                  <a:prstClr val="black"/>
                </a:solidFill>
              </a:rPr>
              <a:t>:</a:t>
            </a:r>
            <a:r>
              <a:rPr lang="es-ES" dirty="0" err="1" smtClean="0">
                <a:solidFill>
                  <a:prstClr val="black"/>
                </a:solidFill>
              </a:rPr>
              <a:t>focus</a:t>
            </a:r>
            <a:r>
              <a:rPr lang="es-ES" dirty="0" smtClean="0">
                <a:solidFill>
                  <a:prstClr val="black"/>
                </a:solidFill>
              </a:rPr>
              <a:t> { }</a:t>
            </a:r>
          </a:p>
        </p:txBody>
      </p:sp>
      <p:sp>
        <p:nvSpPr>
          <p:cNvPr id="8" name="CuadroTexto 7"/>
          <p:cNvSpPr txBox="1"/>
          <p:nvPr/>
        </p:nvSpPr>
        <p:spPr>
          <a:xfrm>
            <a:off x="864217" y="3890531"/>
            <a:ext cx="2299669" cy="400110"/>
          </a:xfrm>
          <a:prstGeom prst="rect">
            <a:avLst/>
          </a:prstGeom>
          <a:noFill/>
        </p:spPr>
        <p:txBody>
          <a:bodyPr wrap="none" rtlCol="0">
            <a:spAutoFit/>
          </a:bodyPr>
          <a:lstStyle>
            <a:defPPr>
              <a:defRPr lang="en-US"/>
            </a:defPPr>
            <a:lvl1pPr>
              <a:defRPr sz="2000" b="1"/>
            </a:lvl1pPr>
          </a:lstStyle>
          <a:p>
            <a:pPr defTabSz="457200"/>
            <a:r>
              <a:rPr lang="es-ES" dirty="0">
                <a:solidFill>
                  <a:prstClr val="black"/>
                </a:solidFill>
              </a:rPr>
              <a:t>Selector de atributo</a:t>
            </a:r>
          </a:p>
        </p:txBody>
      </p:sp>
      <p:sp>
        <p:nvSpPr>
          <p:cNvPr id="9" name="CuadroTexto 8"/>
          <p:cNvSpPr txBox="1"/>
          <p:nvPr/>
        </p:nvSpPr>
        <p:spPr>
          <a:xfrm>
            <a:off x="1163016" y="4844638"/>
            <a:ext cx="2205347" cy="646331"/>
          </a:xfrm>
          <a:prstGeom prst="rect">
            <a:avLst/>
          </a:prstGeom>
          <a:noFill/>
        </p:spPr>
        <p:txBody>
          <a:bodyPr wrap="none" rtlCol="0">
            <a:spAutoFit/>
          </a:bodyPr>
          <a:lstStyle/>
          <a:p>
            <a:pPr defTabSz="457200"/>
            <a:r>
              <a:rPr lang="es-ES" dirty="0" smtClean="0">
                <a:solidFill>
                  <a:prstClr val="black"/>
                </a:solidFill>
              </a:rPr>
              <a:t>[&lt;atributo&gt;]</a:t>
            </a:r>
          </a:p>
          <a:p>
            <a:pPr defTabSz="457200"/>
            <a:r>
              <a:rPr lang="es-ES" dirty="0">
                <a:solidFill>
                  <a:prstClr val="black"/>
                </a:solidFill>
              </a:rPr>
              <a:t>[&lt;atributo</a:t>
            </a:r>
            <a:r>
              <a:rPr lang="es-ES" dirty="0" smtClean="0">
                <a:solidFill>
                  <a:prstClr val="black"/>
                </a:solidFill>
              </a:rPr>
              <a:t>&gt; = “valor”]</a:t>
            </a:r>
            <a:endParaRPr lang="es-ES" dirty="0">
              <a:solidFill>
                <a:prstClr val="black"/>
              </a:solidFill>
            </a:endParaRPr>
          </a:p>
        </p:txBody>
      </p:sp>
      <p:sp>
        <p:nvSpPr>
          <p:cNvPr id="12" name="Rectángulo 11"/>
          <p:cNvSpPr/>
          <p:nvPr/>
        </p:nvSpPr>
        <p:spPr>
          <a:xfrm>
            <a:off x="4508938" y="4290641"/>
            <a:ext cx="3696132" cy="1754326"/>
          </a:xfrm>
          <a:prstGeom prst="rect">
            <a:avLst/>
          </a:prstGeom>
        </p:spPr>
        <p:txBody>
          <a:bodyPr wrap="square">
            <a:spAutoFit/>
          </a:bodyPr>
          <a:lstStyle/>
          <a:p>
            <a:pPr defTabSz="457200"/>
            <a:r>
              <a:rPr lang="es-ES" dirty="0">
                <a:solidFill>
                  <a:prstClr val="black"/>
                </a:solidFill>
              </a:rPr>
              <a:t>[autofocus] { }</a:t>
            </a:r>
          </a:p>
          <a:p>
            <a:pPr defTabSz="457200"/>
            <a:r>
              <a:rPr lang="es-ES" dirty="0">
                <a:solidFill>
                  <a:prstClr val="black"/>
                </a:solidFill>
              </a:rPr>
              <a:t>[autocomplete] { }</a:t>
            </a:r>
          </a:p>
          <a:p>
            <a:pPr defTabSz="457200"/>
            <a:r>
              <a:rPr lang="es-ES" dirty="0">
                <a:solidFill>
                  <a:prstClr val="black"/>
                </a:solidFill>
              </a:rPr>
              <a:t>[</a:t>
            </a:r>
            <a:r>
              <a:rPr lang="es-ES" dirty="0" err="1">
                <a:solidFill>
                  <a:prstClr val="black"/>
                </a:solidFill>
              </a:rPr>
              <a:t>list</a:t>
            </a:r>
            <a:r>
              <a:rPr lang="es-ES" dirty="0">
                <a:solidFill>
                  <a:prstClr val="black"/>
                </a:solidFill>
              </a:rPr>
              <a:t>] { }</a:t>
            </a:r>
          </a:p>
          <a:p>
            <a:pPr defTabSz="457200"/>
            <a:r>
              <a:rPr lang="es-ES" dirty="0">
                <a:solidFill>
                  <a:prstClr val="black"/>
                </a:solidFill>
              </a:rPr>
              <a:t>[</a:t>
            </a:r>
            <a:r>
              <a:rPr lang="es-ES" dirty="0" err="1">
                <a:solidFill>
                  <a:prstClr val="black"/>
                </a:solidFill>
              </a:rPr>
              <a:t>placeholder</a:t>
            </a:r>
            <a:r>
              <a:rPr lang="es-ES" dirty="0">
                <a:solidFill>
                  <a:prstClr val="black"/>
                </a:solidFill>
              </a:rPr>
              <a:t>] { }</a:t>
            </a:r>
          </a:p>
          <a:p>
            <a:pPr defTabSz="457200"/>
            <a:r>
              <a:rPr lang="es-ES" dirty="0">
                <a:solidFill>
                  <a:prstClr val="black"/>
                </a:solidFill>
              </a:rPr>
              <a:t>[</a:t>
            </a:r>
            <a:r>
              <a:rPr lang="es-ES" dirty="0" err="1">
                <a:solidFill>
                  <a:prstClr val="black"/>
                </a:solidFill>
              </a:rPr>
              <a:t>type</a:t>
            </a:r>
            <a:r>
              <a:rPr lang="es-ES" dirty="0">
                <a:solidFill>
                  <a:prstClr val="black"/>
                </a:solidFill>
              </a:rPr>
              <a:t>=</a:t>
            </a:r>
            <a:r>
              <a:rPr lang="es-ES" dirty="0" err="1">
                <a:solidFill>
                  <a:prstClr val="black"/>
                </a:solidFill>
              </a:rPr>
              <a:t>range</a:t>
            </a:r>
            <a:r>
              <a:rPr lang="es-ES" dirty="0">
                <a:solidFill>
                  <a:prstClr val="black"/>
                </a:solidFill>
              </a:rPr>
              <a:t>] { </a:t>
            </a:r>
            <a:r>
              <a:rPr lang="es-ES" dirty="0" smtClean="0">
                <a:solidFill>
                  <a:prstClr val="black"/>
                </a:solidFill>
              </a:rPr>
              <a:t>/*cualquier “</a:t>
            </a:r>
            <a:r>
              <a:rPr lang="es-ES" dirty="0" err="1" smtClean="0">
                <a:solidFill>
                  <a:prstClr val="black"/>
                </a:solidFill>
              </a:rPr>
              <a:t>type</a:t>
            </a:r>
            <a:r>
              <a:rPr lang="es-ES" dirty="0" smtClean="0">
                <a:solidFill>
                  <a:prstClr val="black"/>
                </a:solidFill>
              </a:rPr>
              <a:t>” </a:t>
            </a:r>
            <a:r>
              <a:rPr lang="es-ES" dirty="0">
                <a:solidFill>
                  <a:prstClr val="black"/>
                </a:solidFill>
              </a:rPr>
              <a:t>*/ }</a:t>
            </a:r>
          </a:p>
          <a:p>
            <a:pPr defTabSz="457200"/>
            <a:r>
              <a:rPr lang="es-ES" dirty="0">
                <a:solidFill>
                  <a:prstClr val="black"/>
                </a:solidFill>
              </a:rPr>
              <a:t>[</a:t>
            </a:r>
            <a:r>
              <a:rPr lang="es-ES" dirty="0" err="1">
                <a:solidFill>
                  <a:prstClr val="black"/>
                </a:solidFill>
              </a:rPr>
              <a:t>multiple</a:t>
            </a:r>
            <a:r>
              <a:rPr lang="es-ES" dirty="0" smtClean="0">
                <a:solidFill>
                  <a:prstClr val="black"/>
                </a:solidFill>
              </a:rPr>
              <a:t>] { }</a:t>
            </a:r>
            <a:endParaRPr lang="es-ES" dirty="0">
              <a:solidFill>
                <a:prstClr val="black"/>
              </a:solidFill>
            </a:endParaRPr>
          </a:p>
        </p:txBody>
      </p:sp>
      <p:cxnSp>
        <p:nvCxnSpPr>
          <p:cNvPr id="14" name="Conector recto de flecha 13"/>
          <p:cNvCxnSpPr>
            <a:stCxn id="9" idx="3"/>
            <a:endCxn id="12" idx="1"/>
          </p:cNvCxnSpPr>
          <p:nvPr/>
        </p:nvCxnSpPr>
        <p:spPr>
          <a:xfrm>
            <a:off x="3368363" y="5167804"/>
            <a:ext cx="1140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2570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CSS y </a:t>
            </a:r>
            <a:r>
              <a:rPr lang="es-ES" dirty="0" smtClean="0"/>
              <a:t>formularios (2)</a:t>
            </a:r>
            <a:endParaRPr lang="es-ES" dirty="0"/>
          </a:p>
        </p:txBody>
      </p:sp>
      <p:sp>
        <p:nvSpPr>
          <p:cNvPr id="3" name="Rectángulo 2"/>
          <p:cNvSpPr/>
          <p:nvPr/>
        </p:nvSpPr>
        <p:spPr>
          <a:xfrm>
            <a:off x="3801460" y="2499334"/>
            <a:ext cx="4572000" cy="3416320"/>
          </a:xfrm>
          <a:prstGeom prst="rect">
            <a:avLst/>
          </a:prstGeom>
        </p:spPr>
        <p:txBody>
          <a:bodyPr>
            <a:spAutoFit/>
          </a:bodyPr>
          <a:lstStyle/>
          <a:p>
            <a:pPr defTabSz="457200"/>
            <a:r>
              <a:rPr lang="es-ES" dirty="0">
                <a:solidFill>
                  <a:prstClr val="black"/>
                </a:solidFill>
              </a:rPr>
              <a:t>::-</a:t>
            </a:r>
            <a:r>
              <a:rPr lang="es-ES" dirty="0" err="1">
                <a:solidFill>
                  <a:prstClr val="black"/>
                </a:solidFill>
              </a:rPr>
              <a:t>webkit</a:t>
            </a:r>
            <a:r>
              <a:rPr lang="es-ES" dirty="0">
                <a:solidFill>
                  <a:prstClr val="black"/>
                </a:solidFill>
              </a:rPr>
              <a:t>-input-</a:t>
            </a:r>
            <a:r>
              <a:rPr lang="es-ES" dirty="0" err="1">
                <a:solidFill>
                  <a:prstClr val="black"/>
                </a:solidFill>
              </a:rPr>
              <a:t>placeholder</a:t>
            </a:r>
            <a:r>
              <a:rPr lang="es-ES" dirty="0">
                <a:solidFill>
                  <a:prstClr val="black"/>
                </a:solidFill>
              </a:rPr>
              <a:t> {</a:t>
            </a:r>
          </a:p>
          <a:p>
            <a:pPr defTabSz="457200"/>
            <a:r>
              <a:rPr lang="es-ES" dirty="0">
                <a:solidFill>
                  <a:prstClr val="black"/>
                </a:solidFill>
              </a:rPr>
              <a:t>  /* </a:t>
            </a:r>
            <a:r>
              <a:rPr lang="es-ES" dirty="0" smtClean="0">
                <a:solidFill>
                  <a:prstClr val="black"/>
                </a:solidFill>
              </a:rPr>
              <a:t>Aplica estilo al texto del </a:t>
            </a:r>
            <a:r>
              <a:rPr lang="es-ES" dirty="0">
                <a:solidFill>
                  <a:prstClr val="black"/>
                </a:solidFill>
              </a:rPr>
              <a:t> </a:t>
            </a:r>
            <a:r>
              <a:rPr lang="es-ES" dirty="0" err="1">
                <a:solidFill>
                  <a:prstClr val="black"/>
                </a:solidFill>
              </a:rPr>
              <a:t>placeholder</a:t>
            </a:r>
            <a:r>
              <a:rPr lang="es-ES" dirty="0" smtClean="0">
                <a:solidFill>
                  <a:prstClr val="black"/>
                </a:solidFill>
              </a:rPr>
              <a:t> </a:t>
            </a:r>
            <a:r>
              <a:rPr lang="es-ES" dirty="0">
                <a:solidFill>
                  <a:prstClr val="black"/>
                </a:solidFill>
              </a:rPr>
              <a:t>*/</a:t>
            </a:r>
          </a:p>
          <a:p>
            <a:pPr defTabSz="457200"/>
            <a:r>
              <a:rPr lang="es-ES" dirty="0">
                <a:solidFill>
                  <a:prstClr val="black"/>
                </a:solidFill>
              </a:rPr>
              <a:t>}</a:t>
            </a:r>
          </a:p>
          <a:p>
            <a:pPr defTabSz="457200"/>
            <a:r>
              <a:rPr lang="es-ES" dirty="0">
                <a:solidFill>
                  <a:prstClr val="black"/>
                </a:solidFill>
              </a:rPr>
              <a:t>:-</a:t>
            </a:r>
            <a:r>
              <a:rPr lang="es-ES" dirty="0" err="1">
                <a:solidFill>
                  <a:prstClr val="black"/>
                </a:solidFill>
              </a:rPr>
              <a:t>moz-placeholder</a:t>
            </a:r>
            <a:r>
              <a:rPr lang="es-ES" dirty="0">
                <a:solidFill>
                  <a:prstClr val="black"/>
                </a:solidFill>
              </a:rPr>
              <a:t>  {</a:t>
            </a:r>
          </a:p>
          <a:p>
            <a:pPr defTabSz="457200"/>
            <a:r>
              <a:rPr lang="es-ES" dirty="0">
                <a:solidFill>
                  <a:prstClr val="black"/>
                </a:solidFill>
              </a:rPr>
              <a:t> /* Aplica estilo al texto del  </a:t>
            </a:r>
            <a:r>
              <a:rPr lang="es-ES" dirty="0" err="1">
                <a:solidFill>
                  <a:prstClr val="black"/>
                </a:solidFill>
              </a:rPr>
              <a:t>placeholder</a:t>
            </a:r>
            <a:r>
              <a:rPr lang="es-ES" dirty="0">
                <a:solidFill>
                  <a:prstClr val="black"/>
                </a:solidFill>
              </a:rPr>
              <a:t> </a:t>
            </a:r>
            <a:r>
              <a:rPr lang="es-ES" dirty="0" smtClean="0">
                <a:solidFill>
                  <a:prstClr val="black"/>
                </a:solidFill>
              </a:rPr>
              <a:t>*/</a:t>
            </a:r>
          </a:p>
          <a:p>
            <a:pPr defTabSz="457200"/>
            <a:r>
              <a:rPr lang="es-ES" dirty="0" smtClean="0">
                <a:solidFill>
                  <a:prstClr val="black"/>
                </a:solidFill>
              </a:rPr>
              <a:t>}</a:t>
            </a:r>
            <a:endParaRPr lang="es-ES" dirty="0">
              <a:solidFill>
                <a:prstClr val="black"/>
              </a:solidFill>
            </a:endParaRPr>
          </a:p>
          <a:p>
            <a:pPr defTabSz="457200"/>
            <a:r>
              <a:rPr lang="es-ES" dirty="0">
                <a:solidFill>
                  <a:prstClr val="black"/>
                </a:solidFill>
              </a:rPr>
              <a:t>[</a:t>
            </a:r>
            <a:r>
              <a:rPr lang="es-ES" dirty="0" err="1">
                <a:solidFill>
                  <a:prstClr val="black"/>
                </a:solidFill>
              </a:rPr>
              <a:t>type</a:t>
            </a:r>
            <a:r>
              <a:rPr lang="es-ES" dirty="0">
                <a:solidFill>
                  <a:prstClr val="black"/>
                </a:solidFill>
              </a:rPr>
              <a:t>=</a:t>
            </a:r>
            <a:r>
              <a:rPr lang="es-ES" dirty="0" err="1">
                <a:solidFill>
                  <a:prstClr val="black"/>
                </a:solidFill>
              </a:rPr>
              <a:t>search</a:t>
            </a:r>
            <a:r>
              <a:rPr lang="es-ES" dirty="0">
                <a:solidFill>
                  <a:prstClr val="black"/>
                </a:solidFill>
              </a:rPr>
              <a:t>] {</a:t>
            </a:r>
          </a:p>
          <a:p>
            <a:pPr defTabSz="457200"/>
            <a:r>
              <a:rPr lang="es-ES" dirty="0">
                <a:solidFill>
                  <a:prstClr val="black"/>
                </a:solidFill>
              </a:rPr>
              <a:t>  -</a:t>
            </a:r>
            <a:r>
              <a:rPr lang="es-ES" dirty="0" err="1">
                <a:solidFill>
                  <a:prstClr val="black"/>
                </a:solidFill>
              </a:rPr>
              <a:t>webkit-appearance</a:t>
            </a:r>
            <a:r>
              <a:rPr lang="es-ES" dirty="0">
                <a:solidFill>
                  <a:prstClr val="black"/>
                </a:solidFill>
              </a:rPr>
              <a:t>: </a:t>
            </a:r>
            <a:r>
              <a:rPr lang="es-ES" dirty="0" err="1">
                <a:solidFill>
                  <a:prstClr val="black"/>
                </a:solidFill>
              </a:rPr>
              <a:t>none</a:t>
            </a:r>
            <a:r>
              <a:rPr lang="es-ES" dirty="0">
                <a:solidFill>
                  <a:prstClr val="black"/>
                </a:solidFill>
              </a:rPr>
              <a:t>;</a:t>
            </a:r>
          </a:p>
          <a:p>
            <a:pPr defTabSz="457200"/>
            <a:r>
              <a:rPr lang="es-ES" dirty="0">
                <a:solidFill>
                  <a:prstClr val="black"/>
                </a:solidFill>
              </a:rPr>
              <a:t>}</a:t>
            </a:r>
          </a:p>
          <a:p>
            <a:pPr defTabSz="457200"/>
            <a:r>
              <a:rPr lang="es-ES" dirty="0">
                <a:solidFill>
                  <a:prstClr val="black"/>
                </a:solidFill>
              </a:rPr>
              <a:t>::-</a:t>
            </a:r>
            <a:r>
              <a:rPr lang="es-ES" dirty="0" err="1">
                <a:solidFill>
                  <a:prstClr val="black"/>
                </a:solidFill>
              </a:rPr>
              <a:t>webkit-validation-bubble-message</a:t>
            </a:r>
            <a:r>
              <a:rPr lang="es-ES" dirty="0">
                <a:solidFill>
                  <a:prstClr val="black"/>
                </a:solidFill>
              </a:rPr>
              <a:t> {</a:t>
            </a:r>
          </a:p>
          <a:p>
            <a:pPr defTabSz="457200"/>
            <a:r>
              <a:rPr lang="es-ES" dirty="0">
                <a:solidFill>
                  <a:prstClr val="black"/>
                </a:solidFill>
              </a:rPr>
              <a:t>     </a:t>
            </a:r>
            <a:r>
              <a:rPr lang="es-ES" dirty="0" err="1">
                <a:solidFill>
                  <a:prstClr val="black"/>
                </a:solidFill>
              </a:rPr>
              <a:t>padding</a:t>
            </a:r>
            <a:r>
              <a:rPr lang="es-ES" dirty="0">
                <a:solidFill>
                  <a:prstClr val="black"/>
                </a:solidFill>
              </a:rPr>
              <a:t>: 50px;</a:t>
            </a:r>
          </a:p>
          <a:p>
            <a:pPr defTabSz="457200"/>
            <a:r>
              <a:rPr lang="es-ES" dirty="0">
                <a:solidFill>
                  <a:prstClr val="black"/>
                </a:solidFill>
              </a:rPr>
              <a:t>}</a:t>
            </a:r>
          </a:p>
        </p:txBody>
      </p:sp>
      <p:sp>
        <p:nvSpPr>
          <p:cNvPr id="4" name="CuadroTexto 3"/>
          <p:cNvSpPr txBox="1"/>
          <p:nvPr/>
        </p:nvSpPr>
        <p:spPr>
          <a:xfrm>
            <a:off x="811148" y="1463623"/>
            <a:ext cx="5718220" cy="646331"/>
          </a:xfrm>
          <a:prstGeom prst="rect">
            <a:avLst/>
          </a:prstGeom>
          <a:noFill/>
        </p:spPr>
        <p:txBody>
          <a:bodyPr wrap="square" rtlCol="0">
            <a:spAutoFit/>
          </a:bodyPr>
          <a:lstStyle/>
          <a:p>
            <a:pPr defTabSz="457200"/>
            <a:r>
              <a:rPr lang="es-ES" dirty="0" smtClean="0">
                <a:solidFill>
                  <a:prstClr val="black"/>
                </a:solidFill>
              </a:rPr>
              <a:t>Las </a:t>
            </a:r>
            <a:r>
              <a:rPr lang="es-ES" b="1" dirty="0" smtClean="0">
                <a:solidFill>
                  <a:prstClr val="black"/>
                </a:solidFill>
              </a:rPr>
              <a:t>implementaciones</a:t>
            </a:r>
            <a:r>
              <a:rPr lang="es-ES" dirty="0" smtClean="0">
                <a:solidFill>
                  <a:prstClr val="black"/>
                </a:solidFill>
              </a:rPr>
              <a:t> de las novedades HTML </a:t>
            </a:r>
            <a:r>
              <a:rPr lang="es-ES" b="1" dirty="0" smtClean="0">
                <a:solidFill>
                  <a:prstClr val="black"/>
                </a:solidFill>
              </a:rPr>
              <a:t>NO</a:t>
            </a:r>
            <a:r>
              <a:rPr lang="es-ES" dirty="0" smtClean="0">
                <a:solidFill>
                  <a:prstClr val="black"/>
                </a:solidFill>
              </a:rPr>
              <a:t> suelen ser modificables mediante CSS</a:t>
            </a:r>
            <a:endParaRPr lang="es-ES" dirty="0">
              <a:solidFill>
                <a:prstClr val="black"/>
              </a:solidFill>
            </a:endParaRPr>
          </a:p>
        </p:txBody>
      </p:sp>
      <p:sp>
        <p:nvSpPr>
          <p:cNvPr id="5" name="CuadroTexto 4"/>
          <p:cNvSpPr txBox="1"/>
          <p:nvPr/>
        </p:nvSpPr>
        <p:spPr>
          <a:xfrm>
            <a:off x="811148" y="3295437"/>
            <a:ext cx="2060620" cy="1477328"/>
          </a:xfrm>
          <a:prstGeom prst="rect">
            <a:avLst/>
          </a:prstGeom>
          <a:noFill/>
        </p:spPr>
        <p:txBody>
          <a:bodyPr wrap="square" rtlCol="0">
            <a:spAutoFit/>
          </a:bodyPr>
          <a:lstStyle/>
          <a:p>
            <a:pPr defTabSz="457200"/>
            <a:r>
              <a:rPr lang="es-ES" dirty="0" smtClean="0">
                <a:solidFill>
                  <a:prstClr val="black"/>
                </a:solidFill>
              </a:rPr>
              <a:t>Algunas excepciones, de momento mediante </a:t>
            </a:r>
            <a:r>
              <a:rPr lang="es-ES" b="1" dirty="0" smtClean="0">
                <a:solidFill>
                  <a:prstClr val="black"/>
                </a:solidFill>
              </a:rPr>
              <a:t>códigos específicos de navegador</a:t>
            </a:r>
            <a:endParaRPr lang="es-ES" b="1" dirty="0">
              <a:solidFill>
                <a:prstClr val="black"/>
              </a:solidFill>
            </a:endParaRPr>
          </a:p>
        </p:txBody>
      </p:sp>
    </p:spTree>
    <p:extLst>
      <p:ext uri="{BB962C8B-B14F-4D97-AF65-F5344CB8AC3E}">
        <p14:creationId xmlns:p14="http://schemas.microsoft.com/office/powerpoint/2010/main" val="34199680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205032" cy="638174"/>
          </a:xfrm>
        </p:spPr>
        <p:txBody>
          <a:bodyPr/>
          <a:lstStyle/>
          <a:p>
            <a:pPr algn="ctr"/>
            <a:r>
              <a:rPr lang="es-ES" dirty="0" smtClean="0"/>
              <a:t>Validación en HTML5</a:t>
            </a:r>
            <a:endParaRPr lang="es-ES" dirty="0"/>
          </a:p>
        </p:txBody>
      </p:sp>
      <p:sp>
        <p:nvSpPr>
          <p:cNvPr id="3" name="CuadroTexto 2"/>
          <p:cNvSpPr txBox="1"/>
          <p:nvPr/>
        </p:nvSpPr>
        <p:spPr>
          <a:xfrm>
            <a:off x="1006714" y="3979862"/>
            <a:ext cx="1236236" cy="369332"/>
          </a:xfrm>
          <a:prstGeom prst="rect">
            <a:avLst/>
          </a:prstGeom>
          <a:noFill/>
        </p:spPr>
        <p:txBody>
          <a:bodyPr wrap="none" rtlCol="0">
            <a:spAutoFit/>
          </a:bodyPr>
          <a:lstStyle/>
          <a:p>
            <a:pPr defTabSz="457200"/>
            <a:r>
              <a:rPr lang="es-ES" dirty="0" err="1" smtClean="0">
                <a:solidFill>
                  <a:prstClr val="black"/>
                </a:solidFill>
              </a:rPr>
              <a:t>novalidate</a:t>
            </a:r>
            <a:endParaRPr lang="es-ES" dirty="0">
              <a:solidFill>
                <a:prstClr val="black"/>
              </a:solidFill>
            </a:endParaRPr>
          </a:p>
        </p:txBody>
      </p:sp>
      <p:pic>
        <p:nvPicPr>
          <p:cNvPr id="4" name="Imagen 3"/>
          <p:cNvPicPr>
            <a:picLocks noChangeAspect="1"/>
          </p:cNvPicPr>
          <p:nvPr/>
        </p:nvPicPr>
        <p:blipFill>
          <a:blip r:embed="rId2"/>
          <a:stretch>
            <a:fillRect/>
          </a:stretch>
        </p:blipFill>
        <p:spPr>
          <a:xfrm>
            <a:off x="7833682" y="309046"/>
            <a:ext cx="694048" cy="685034"/>
          </a:xfrm>
          <a:prstGeom prst="rect">
            <a:avLst/>
          </a:prstGeom>
        </p:spPr>
      </p:pic>
      <p:sp>
        <p:nvSpPr>
          <p:cNvPr id="5" name="Rectángulo 4"/>
          <p:cNvSpPr/>
          <p:nvPr/>
        </p:nvSpPr>
        <p:spPr>
          <a:xfrm>
            <a:off x="1006714" y="1436832"/>
            <a:ext cx="1116115" cy="369332"/>
          </a:xfrm>
          <a:prstGeom prst="rect">
            <a:avLst/>
          </a:prstGeom>
        </p:spPr>
        <p:txBody>
          <a:bodyPr wrap="square">
            <a:spAutoFit/>
          </a:bodyPr>
          <a:lstStyle/>
          <a:p>
            <a:pPr defTabSz="457200"/>
            <a:r>
              <a:rPr lang="es-ES" b="1" dirty="0" err="1">
                <a:solidFill>
                  <a:prstClr val="black"/>
                </a:solidFill>
              </a:rPr>
              <a:t>required</a:t>
            </a:r>
            <a:endParaRPr lang="es-ES" b="1" dirty="0">
              <a:solidFill>
                <a:prstClr val="black"/>
              </a:solidFill>
            </a:endParaRPr>
          </a:p>
        </p:txBody>
      </p:sp>
      <p:sp>
        <p:nvSpPr>
          <p:cNvPr id="6" name="CuadroTexto 5"/>
          <p:cNvSpPr txBox="1"/>
          <p:nvPr/>
        </p:nvSpPr>
        <p:spPr>
          <a:xfrm>
            <a:off x="3231076" y="1298333"/>
            <a:ext cx="4002538" cy="646331"/>
          </a:xfrm>
          <a:prstGeom prst="rect">
            <a:avLst/>
          </a:prstGeom>
          <a:noFill/>
        </p:spPr>
        <p:txBody>
          <a:bodyPr wrap="square" rtlCol="0">
            <a:spAutoFit/>
          </a:bodyPr>
          <a:lstStyle/>
          <a:p>
            <a:pPr defTabSz="457200"/>
            <a:r>
              <a:rPr lang="es-ES" dirty="0" smtClean="0">
                <a:solidFill>
                  <a:prstClr val="black"/>
                </a:solidFill>
              </a:rPr>
              <a:t>impide que se envíe el formulario si no se completa</a:t>
            </a:r>
            <a:endParaRPr lang="es-ES" dirty="0">
              <a:solidFill>
                <a:prstClr val="black"/>
              </a:solidFill>
            </a:endParaRPr>
          </a:p>
        </p:txBody>
      </p:sp>
      <p:cxnSp>
        <p:nvCxnSpPr>
          <p:cNvPr id="7" name="Conector recto de flecha 6"/>
          <p:cNvCxnSpPr>
            <a:stCxn id="5" idx="3"/>
            <a:endCxn id="6" idx="1"/>
          </p:cNvCxnSpPr>
          <p:nvPr/>
        </p:nvCxnSpPr>
        <p:spPr>
          <a:xfrm>
            <a:off x="2122829" y="1621498"/>
            <a:ext cx="11082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006714" y="2243538"/>
            <a:ext cx="902811" cy="369332"/>
          </a:xfrm>
          <a:prstGeom prst="rect">
            <a:avLst/>
          </a:prstGeom>
        </p:spPr>
        <p:txBody>
          <a:bodyPr wrap="none">
            <a:spAutoFit/>
          </a:bodyPr>
          <a:lstStyle/>
          <a:p>
            <a:pPr defTabSz="457200"/>
            <a:r>
              <a:rPr lang="es-ES" dirty="0" err="1" smtClean="0">
                <a:solidFill>
                  <a:prstClr val="black"/>
                </a:solidFill>
              </a:rPr>
              <a:t>pattern</a:t>
            </a:r>
            <a:endParaRPr lang="es-ES" dirty="0">
              <a:solidFill>
                <a:prstClr val="black"/>
              </a:solidFill>
            </a:endParaRPr>
          </a:p>
        </p:txBody>
      </p:sp>
      <p:sp>
        <p:nvSpPr>
          <p:cNvPr id="10" name="CuadroTexto 9"/>
          <p:cNvSpPr txBox="1"/>
          <p:nvPr/>
        </p:nvSpPr>
        <p:spPr>
          <a:xfrm>
            <a:off x="3243966" y="2105038"/>
            <a:ext cx="4916938" cy="646331"/>
          </a:xfrm>
          <a:prstGeom prst="rect">
            <a:avLst/>
          </a:prstGeom>
          <a:noFill/>
        </p:spPr>
        <p:txBody>
          <a:bodyPr wrap="square" rtlCol="0">
            <a:spAutoFit/>
          </a:bodyPr>
          <a:lstStyle/>
          <a:p>
            <a:pPr defTabSz="457200"/>
            <a:r>
              <a:rPr lang="es-ES" dirty="0" smtClean="0">
                <a:solidFill>
                  <a:prstClr val="black"/>
                </a:solidFill>
              </a:rPr>
              <a:t>permite añadir una </a:t>
            </a:r>
            <a:r>
              <a:rPr lang="es-ES" b="1" dirty="0" smtClean="0">
                <a:solidFill>
                  <a:prstClr val="black"/>
                </a:solidFill>
              </a:rPr>
              <a:t>expresión regular </a:t>
            </a:r>
            <a:r>
              <a:rPr lang="es-ES" dirty="0" smtClean="0">
                <a:solidFill>
                  <a:prstClr val="black"/>
                </a:solidFill>
              </a:rPr>
              <a:t>que se comprobará antes de enviar</a:t>
            </a:r>
            <a:endParaRPr lang="es-ES" dirty="0">
              <a:solidFill>
                <a:prstClr val="black"/>
              </a:solidFill>
            </a:endParaRPr>
          </a:p>
        </p:txBody>
      </p:sp>
      <p:cxnSp>
        <p:nvCxnSpPr>
          <p:cNvPr id="12" name="Conector recto de flecha 11"/>
          <p:cNvCxnSpPr>
            <a:stCxn id="9" idx="3"/>
            <a:endCxn id="10" idx="1"/>
          </p:cNvCxnSpPr>
          <p:nvPr/>
        </p:nvCxnSpPr>
        <p:spPr>
          <a:xfrm>
            <a:off x="1909525" y="2428204"/>
            <a:ext cx="13344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801121" y="4717101"/>
            <a:ext cx="7468711" cy="369332"/>
          </a:xfrm>
          <a:prstGeom prst="rect">
            <a:avLst/>
          </a:prstGeom>
          <a:noFill/>
        </p:spPr>
        <p:txBody>
          <a:bodyPr wrap="none" rtlCol="0">
            <a:spAutoFit/>
          </a:bodyPr>
          <a:lstStyle/>
          <a:p>
            <a:pPr defTabSz="457200"/>
            <a:r>
              <a:rPr lang="es-ES" dirty="0" smtClean="0">
                <a:solidFill>
                  <a:prstClr val="black"/>
                </a:solidFill>
              </a:rPr>
              <a:t>En la validación sin scripts se usan también las pseudoclases de CSS3</a:t>
            </a:r>
            <a:endParaRPr lang="es-ES" dirty="0">
              <a:solidFill>
                <a:prstClr val="black"/>
              </a:solidFill>
            </a:endParaRPr>
          </a:p>
        </p:txBody>
      </p:sp>
      <p:sp>
        <p:nvSpPr>
          <p:cNvPr id="14" name="CuadroTexto 13"/>
          <p:cNvSpPr txBox="1"/>
          <p:nvPr/>
        </p:nvSpPr>
        <p:spPr>
          <a:xfrm>
            <a:off x="1154690" y="5232781"/>
            <a:ext cx="1095172" cy="369332"/>
          </a:xfrm>
          <a:prstGeom prst="rect">
            <a:avLst/>
          </a:prstGeom>
          <a:noFill/>
        </p:spPr>
        <p:txBody>
          <a:bodyPr wrap="none" rtlCol="0">
            <a:spAutoFit/>
          </a:bodyPr>
          <a:lstStyle/>
          <a:p>
            <a:pPr defTabSz="457200"/>
            <a:r>
              <a:rPr lang="es-ES" dirty="0" smtClean="0">
                <a:solidFill>
                  <a:prstClr val="black"/>
                </a:solidFill>
              </a:rPr>
              <a:t>:</a:t>
            </a:r>
            <a:r>
              <a:rPr lang="es-ES" dirty="0" err="1" smtClean="0">
                <a:solidFill>
                  <a:prstClr val="black"/>
                </a:solidFill>
              </a:rPr>
              <a:t>required</a:t>
            </a:r>
            <a:endParaRPr lang="es-ES" dirty="0">
              <a:solidFill>
                <a:prstClr val="black"/>
              </a:solidFill>
            </a:endParaRPr>
          </a:p>
        </p:txBody>
      </p:sp>
      <p:sp>
        <p:nvSpPr>
          <p:cNvPr id="15" name="CuadroTexto 14"/>
          <p:cNvSpPr txBox="1"/>
          <p:nvPr/>
        </p:nvSpPr>
        <p:spPr>
          <a:xfrm>
            <a:off x="3250878" y="5177410"/>
            <a:ext cx="4684129" cy="923330"/>
          </a:xfrm>
          <a:prstGeom prst="rect">
            <a:avLst/>
          </a:prstGeom>
          <a:noFill/>
        </p:spPr>
        <p:txBody>
          <a:bodyPr wrap="square" rtlCol="0">
            <a:spAutoFit/>
          </a:bodyPr>
          <a:lstStyle/>
          <a:p>
            <a:pPr defTabSz="457200"/>
            <a:r>
              <a:rPr lang="es-ES" dirty="0" smtClean="0">
                <a:solidFill>
                  <a:prstClr val="black"/>
                </a:solidFill>
              </a:rPr>
              <a:t>permiten definir el estilo que se aplicará a los campos requeridos y a los que no son validos (</a:t>
            </a:r>
            <a:r>
              <a:rPr lang="es-ES" dirty="0" err="1" smtClean="0">
                <a:solidFill>
                  <a:prstClr val="black"/>
                </a:solidFill>
              </a:rPr>
              <a:t>e,g</a:t>
            </a:r>
            <a:r>
              <a:rPr lang="es-ES" dirty="0" smtClean="0">
                <a:solidFill>
                  <a:prstClr val="black"/>
                </a:solidFill>
              </a:rPr>
              <a:t>, campos requeridos </a:t>
            </a:r>
            <a:r>
              <a:rPr lang="es-ES" dirty="0" err="1" smtClean="0">
                <a:solidFill>
                  <a:prstClr val="black"/>
                </a:solidFill>
              </a:rPr>
              <a:t>vacios</a:t>
            </a:r>
            <a:r>
              <a:rPr lang="es-ES" dirty="0" smtClean="0">
                <a:solidFill>
                  <a:prstClr val="black"/>
                </a:solidFill>
              </a:rPr>
              <a:t> al enviar)</a:t>
            </a:r>
            <a:endParaRPr lang="es-ES" dirty="0">
              <a:solidFill>
                <a:prstClr val="black"/>
              </a:solidFill>
            </a:endParaRPr>
          </a:p>
        </p:txBody>
      </p:sp>
      <p:sp>
        <p:nvSpPr>
          <p:cNvPr id="16" name="CuadroTexto 15"/>
          <p:cNvSpPr txBox="1"/>
          <p:nvPr/>
        </p:nvSpPr>
        <p:spPr>
          <a:xfrm>
            <a:off x="1226930" y="5694445"/>
            <a:ext cx="902811" cy="369332"/>
          </a:xfrm>
          <a:prstGeom prst="rect">
            <a:avLst/>
          </a:prstGeom>
          <a:noFill/>
        </p:spPr>
        <p:txBody>
          <a:bodyPr wrap="none" rtlCol="0">
            <a:spAutoFit/>
          </a:bodyPr>
          <a:lstStyle/>
          <a:p>
            <a:pPr defTabSz="457200"/>
            <a:r>
              <a:rPr lang="es-ES" dirty="0" smtClean="0">
                <a:solidFill>
                  <a:prstClr val="black"/>
                </a:solidFill>
              </a:rPr>
              <a:t>:</a:t>
            </a:r>
            <a:r>
              <a:rPr lang="es-ES" dirty="0" err="1" smtClean="0">
                <a:solidFill>
                  <a:prstClr val="black"/>
                </a:solidFill>
              </a:rPr>
              <a:t>invalid</a:t>
            </a:r>
            <a:endParaRPr lang="es-ES" dirty="0">
              <a:solidFill>
                <a:prstClr val="black"/>
              </a:solidFill>
            </a:endParaRPr>
          </a:p>
        </p:txBody>
      </p:sp>
      <p:sp>
        <p:nvSpPr>
          <p:cNvPr id="17" name="CuadroTexto 16"/>
          <p:cNvSpPr txBox="1"/>
          <p:nvPr/>
        </p:nvSpPr>
        <p:spPr>
          <a:xfrm>
            <a:off x="3231076" y="3836297"/>
            <a:ext cx="4547672" cy="646331"/>
          </a:xfrm>
          <a:prstGeom prst="rect">
            <a:avLst/>
          </a:prstGeom>
          <a:noFill/>
        </p:spPr>
        <p:txBody>
          <a:bodyPr wrap="square" rtlCol="0">
            <a:spAutoFit/>
          </a:bodyPr>
          <a:lstStyle/>
          <a:p>
            <a:pPr defTabSz="457200"/>
            <a:r>
              <a:rPr lang="es-ES" dirty="0" smtClean="0">
                <a:solidFill>
                  <a:prstClr val="black"/>
                </a:solidFill>
              </a:rPr>
              <a:t>a nivel de </a:t>
            </a:r>
            <a:r>
              <a:rPr lang="es-ES" dirty="0" err="1" smtClean="0">
                <a:solidFill>
                  <a:prstClr val="black"/>
                </a:solidFill>
              </a:rPr>
              <a:t>form</a:t>
            </a:r>
            <a:r>
              <a:rPr lang="es-ES" dirty="0" smtClean="0">
                <a:solidFill>
                  <a:prstClr val="black"/>
                </a:solidFill>
              </a:rPr>
              <a:t>, desactiva la validación y sobrescribe los campos </a:t>
            </a:r>
            <a:r>
              <a:rPr lang="es-ES" dirty="0" err="1" smtClean="0">
                <a:solidFill>
                  <a:prstClr val="black"/>
                </a:solidFill>
              </a:rPr>
              <a:t>required</a:t>
            </a:r>
            <a:endParaRPr lang="es-ES" dirty="0">
              <a:solidFill>
                <a:prstClr val="black"/>
              </a:solidFill>
            </a:endParaRPr>
          </a:p>
        </p:txBody>
      </p:sp>
      <p:cxnSp>
        <p:nvCxnSpPr>
          <p:cNvPr id="19" name="Conector recto de flecha 18"/>
          <p:cNvCxnSpPr>
            <a:stCxn id="3" idx="3"/>
            <a:endCxn id="17" idx="1"/>
          </p:cNvCxnSpPr>
          <p:nvPr/>
        </p:nvCxnSpPr>
        <p:spPr>
          <a:xfrm flipV="1">
            <a:off x="2242950" y="4159463"/>
            <a:ext cx="988126" cy="5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2242950" y="2930970"/>
            <a:ext cx="5649007" cy="646331"/>
          </a:xfrm>
          <a:prstGeom prst="rect">
            <a:avLst/>
          </a:prstGeom>
          <a:solidFill>
            <a:schemeClr val="bg1">
              <a:lumMod val="85000"/>
            </a:schemeClr>
          </a:solidFill>
        </p:spPr>
        <p:txBody>
          <a:bodyPr wrap="square">
            <a:spAutoFit/>
          </a:bodyPr>
          <a:lstStyle/>
          <a:p>
            <a:pPr defTabSz="457200"/>
            <a:r>
              <a:rPr lang="en-US" dirty="0">
                <a:solidFill>
                  <a:prstClr val="black"/>
                </a:solidFill>
              </a:rPr>
              <a:t>&lt;input type="text" name="</a:t>
            </a:r>
            <a:r>
              <a:rPr lang="en-US" dirty="0" err="1">
                <a:solidFill>
                  <a:prstClr val="black"/>
                </a:solidFill>
              </a:rPr>
              <a:t>zipCode</a:t>
            </a:r>
            <a:r>
              <a:rPr lang="en-US" dirty="0">
                <a:solidFill>
                  <a:prstClr val="black"/>
                </a:solidFill>
              </a:rPr>
              <a:t>" value=""</a:t>
            </a:r>
          </a:p>
          <a:p>
            <a:pPr defTabSz="457200"/>
            <a:r>
              <a:rPr lang="en-US" dirty="0">
                <a:solidFill>
                  <a:prstClr val="black"/>
                </a:solidFill>
              </a:rPr>
              <a:t>   pattern="[0-9]{5}([-][0-9]{4})?" required="required"  /&gt;</a:t>
            </a:r>
            <a:endParaRPr lang="es-ES" dirty="0">
              <a:solidFill>
                <a:prstClr val="black"/>
              </a:solidFill>
            </a:endParaRPr>
          </a:p>
        </p:txBody>
      </p:sp>
    </p:spTree>
    <p:extLst>
      <p:ext uri="{BB962C8B-B14F-4D97-AF65-F5344CB8AC3E}">
        <p14:creationId xmlns:p14="http://schemas.microsoft.com/office/powerpoint/2010/main" val="886670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6802" y="118998"/>
            <a:ext cx="7886700" cy="1012737"/>
          </a:xfrm>
        </p:spPr>
        <p:txBody>
          <a:bodyPr vert="horz" lIns="91440" tIns="45720" rIns="91440" bIns="45720" rtlCol="0" anchor="ctr">
            <a:normAutofit/>
          </a:bodyPr>
          <a:lstStyle/>
          <a:p>
            <a:pPr algn="ct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rPr>
              <a:t>Procesamiento del formulario</a:t>
            </a:r>
            <a:endParaRPr lang="es-ES" sz="3600" b="1" i="1" dirty="0">
              <a:solidFill>
                <a:srgbClr val="04617B"/>
              </a:solidFill>
              <a:effectLst>
                <a:outerShdw blurRad="38100" dist="38100" dir="2700000" algn="tl">
                  <a:srgbClr val="C0C0C0"/>
                </a:outerShdw>
              </a:effectLst>
              <a:latin typeface="Constantia"/>
            </a:endParaRPr>
          </a:p>
        </p:txBody>
      </p:sp>
      <p:sp>
        <p:nvSpPr>
          <p:cNvPr id="3" name="CuadroTexto 2"/>
          <p:cNvSpPr txBox="1"/>
          <p:nvPr/>
        </p:nvSpPr>
        <p:spPr>
          <a:xfrm>
            <a:off x="1388125" y="1295335"/>
            <a:ext cx="3279359" cy="369332"/>
          </a:xfrm>
          <a:prstGeom prst="rect">
            <a:avLst/>
          </a:prstGeom>
          <a:noFill/>
        </p:spPr>
        <p:txBody>
          <a:bodyPr wrap="none" rtlCol="0">
            <a:spAutoFit/>
          </a:bodyPr>
          <a:lstStyle/>
          <a:p>
            <a:pPr defTabSz="457200"/>
            <a:r>
              <a:rPr lang="es-ES" dirty="0">
                <a:solidFill>
                  <a:prstClr val="black"/>
                </a:solidFill>
              </a:rPr>
              <a:t>CGI (</a:t>
            </a:r>
            <a:r>
              <a:rPr lang="es-ES" dirty="0" err="1">
                <a:solidFill>
                  <a:prstClr val="black"/>
                </a:solidFill>
              </a:rPr>
              <a:t>Common</a:t>
            </a:r>
            <a:r>
              <a:rPr lang="es-ES" dirty="0">
                <a:solidFill>
                  <a:prstClr val="black"/>
                </a:solidFill>
              </a:rPr>
              <a:t> Gateway Interface</a:t>
            </a:r>
            <a:r>
              <a:rPr lang="es-ES" dirty="0" smtClean="0">
                <a:solidFill>
                  <a:prstClr val="black"/>
                </a:solidFill>
              </a:rPr>
              <a:t>)</a:t>
            </a:r>
            <a:endParaRPr lang="es-ES" dirty="0">
              <a:solidFill>
                <a:prstClr val="black"/>
              </a:solidFill>
            </a:endParaRPr>
          </a:p>
        </p:txBody>
      </p:sp>
      <p:sp>
        <p:nvSpPr>
          <p:cNvPr id="4" name="CuadroTexto 3"/>
          <p:cNvSpPr txBox="1"/>
          <p:nvPr/>
        </p:nvSpPr>
        <p:spPr>
          <a:xfrm>
            <a:off x="988650" y="4428247"/>
            <a:ext cx="4238853" cy="369332"/>
          </a:xfrm>
          <a:prstGeom prst="rect">
            <a:avLst/>
          </a:prstGeom>
          <a:noFill/>
        </p:spPr>
        <p:txBody>
          <a:bodyPr wrap="none" rtlCol="0">
            <a:spAutoFit/>
          </a:bodyPr>
          <a:lstStyle/>
          <a:p>
            <a:pPr defTabSz="457200"/>
            <a:r>
              <a:rPr lang="es-ES" dirty="0" smtClean="0">
                <a:solidFill>
                  <a:prstClr val="black"/>
                </a:solidFill>
              </a:rPr>
              <a:t>Scripts de servidor (PHP, Perl, </a:t>
            </a:r>
            <a:r>
              <a:rPr lang="es-ES" dirty="0" err="1" smtClean="0">
                <a:solidFill>
                  <a:prstClr val="black"/>
                </a:solidFill>
              </a:rPr>
              <a:t>Python</a:t>
            </a:r>
            <a:r>
              <a:rPr lang="es-ES" dirty="0" smtClean="0">
                <a:solidFill>
                  <a:prstClr val="black"/>
                </a:solidFill>
              </a:rPr>
              <a:t>, Ruby)</a:t>
            </a:r>
            <a:endParaRPr lang="es-ES" dirty="0">
              <a:solidFill>
                <a:prstClr val="black"/>
              </a:solidFill>
            </a:endParaRPr>
          </a:p>
        </p:txBody>
      </p:sp>
      <p:sp>
        <p:nvSpPr>
          <p:cNvPr id="5" name="Rectángulo 4"/>
          <p:cNvSpPr/>
          <p:nvPr/>
        </p:nvSpPr>
        <p:spPr>
          <a:xfrm>
            <a:off x="5508298" y="2215434"/>
            <a:ext cx="2809437" cy="923330"/>
          </a:xfrm>
          <a:prstGeom prst="rect">
            <a:avLst/>
          </a:prstGeom>
        </p:spPr>
        <p:txBody>
          <a:bodyPr wrap="square">
            <a:spAutoFit/>
          </a:bodyPr>
          <a:lstStyle/>
          <a:p>
            <a:pPr defTabSz="457200"/>
            <a:r>
              <a:rPr lang="es-ES" dirty="0" smtClean="0">
                <a:solidFill>
                  <a:prstClr val="black"/>
                </a:solidFill>
              </a:rPr>
              <a:t>Programa ejecutable (compilado) en cualquier lenguaje C, C++, Java, Perl</a:t>
            </a:r>
            <a:endParaRPr lang="es-ES" dirty="0">
              <a:solidFill>
                <a:prstClr val="black"/>
              </a:solidFill>
            </a:endParaRPr>
          </a:p>
        </p:txBody>
      </p:sp>
      <p:sp>
        <p:nvSpPr>
          <p:cNvPr id="6" name="CuadroTexto 5"/>
          <p:cNvSpPr txBox="1"/>
          <p:nvPr/>
        </p:nvSpPr>
        <p:spPr>
          <a:xfrm>
            <a:off x="2817426" y="1697718"/>
            <a:ext cx="1951820" cy="923330"/>
          </a:xfrm>
          <a:prstGeom prst="rect">
            <a:avLst/>
          </a:prstGeom>
          <a:noFill/>
        </p:spPr>
        <p:txBody>
          <a:bodyPr wrap="square" rtlCol="0">
            <a:spAutoFit/>
          </a:bodyPr>
          <a:lstStyle/>
          <a:p>
            <a:pPr defTabSz="457200"/>
            <a:r>
              <a:rPr lang="es-ES" dirty="0" smtClean="0">
                <a:solidFill>
                  <a:prstClr val="black"/>
                </a:solidFill>
              </a:rPr>
              <a:t>interfaz de intercambio de datos</a:t>
            </a:r>
            <a:endParaRPr lang="es-ES" dirty="0">
              <a:solidFill>
                <a:prstClr val="black"/>
              </a:solidFill>
            </a:endParaRPr>
          </a:p>
        </p:txBody>
      </p:sp>
      <p:sp>
        <p:nvSpPr>
          <p:cNvPr id="7" name="Forma libre 6"/>
          <p:cNvSpPr/>
          <p:nvPr/>
        </p:nvSpPr>
        <p:spPr>
          <a:xfrm>
            <a:off x="2390660" y="1685581"/>
            <a:ext cx="2798285" cy="991518"/>
          </a:xfrm>
          <a:custGeom>
            <a:avLst/>
            <a:gdLst>
              <a:gd name="connsiteX0" fmla="*/ 0 w 2809301"/>
              <a:gd name="connsiteY0" fmla="*/ 0 h 991518"/>
              <a:gd name="connsiteX1" fmla="*/ 33050 w 2809301"/>
              <a:gd name="connsiteY1" fmla="*/ 991518 h 991518"/>
              <a:gd name="connsiteX2" fmla="*/ 2809301 w 2809301"/>
              <a:gd name="connsiteY2" fmla="*/ 925417 h 991518"/>
              <a:gd name="connsiteX0" fmla="*/ 0 w 2831335"/>
              <a:gd name="connsiteY0" fmla="*/ 0 h 991518"/>
              <a:gd name="connsiteX1" fmla="*/ 33050 w 2831335"/>
              <a:gd name="connsiteY1" fmla="*/ 991518 h 991518"/>
              <a:gd name="connsiteX2" fmla="*/ 2831335 w 2831335"/>
              <a:gd name="connsiteY2" fmla="*/ 991518 h 991518"/>
              <a:gd name="connsiteX0" fmla="*/ 1 w 2798285"/>
              <a:gd name="connsiteY0" fmla="*/ 0 h 991518"/>
              <a:gd name="connsiteX1" fmla="*/ 0 w 2798285"/>
              <a:gd name="connsiteY1" fmla="*/ 991518 h 991518"/>
              <a:gd name="connsiteX2" fmla="*/ 2798285 w 2798285"/>
              <a:gd name="connsiteY2" fmla="*/ 991518 h 991518"/>
            </a:gdLst>
            <a:ahLst/>
            <a:cxnLst>
              <a:cxn ang="0">
                <a:pos x="connsiteX0" y="connsiteY0"/>
              </a:cxn>
              <a:cxn ang="0">
                <a:pos x="connsiteX1" y="connsiteY1"/>
              </a:cxn>
              <a:cxn ang="0">
                <a:pos x="connsiteX2" y="connsiteY2"/>
              </a:cxn>
            </a:cxnLst>
            <a:rect l="l" t="t" r="r" b="b"/>
            <a:pathLst>
              <a:path w="2798285" h="991518">
                <a:moveTo>
                  <a:pt x="1" y="0"/>
                </a:moveTo>
                <a:cubicBezTo>
                  <a:pt x="1" y="330506"/>
                  <a:pt x="0" y="661012"/>
                  <a:pt x="0" y="991518"/>
                </a:cubicBezTo>
                <a:lnTo>
                  <a:pt x="2798285" y="991518"/>
                </a:lnTo>
              </a:path>
            </a:pathLst>
          </a:custGeom>
          <a:noFill/>
          <a:ln w="190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
        <p:nvSpPr>
          <p:cNvPr id="8" name="Rectángulo 7"/>
          <p:cNvSpPr/>
          <p:nvPr/>
        </p:nvSpPr>
        <p:spPr>
          <a:xfrm>
            <a:off x="2390660" y="3067549"/>
            <a:ext cx="2836843" cy="923330"/>
          </a:xfrm>
          <a:prstGeom prst="rect">
            <a:avLst/>
          </a:prstGeom>
        </p:spPr>
        <p:txBody>
          <a:bodyPr wrap="square">
            <a:spAutoFit/>
          </a:bodyPr>
          <a:lstStyle/>
          <a:p>
            <a:pPr defTabSz="457200"/>
            <a:r>
              <a:rPr lang="es-ES" dirty="0">
                <a:solidFill>
                  <a:prstClr val="black"/>
                </a:solidFill>
              </a:rPr>
              <a:t>CGI especifica un estándar para transferir datos entre el cliente y el programa.</a:t>
            </a:r>
          </a:p>
        </p:txBody>
      </p:sp>
      <p:sp>
        <p:nvSpPr>
          <p:cNvPr id="9" name="Flecha abajo 8"/>
          <p:cNvSpPr/>
          <p:nvPr/>
        </p:nvSpPr>
        <p:spPr>
          <a:xfrm>
            <a:off x="3613532" y="2419029"/>
            <a:ext cx="352540" cy="648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
        <p:nvSpPr>
          <p:cNvPr id="10" name="Rectángulo 9"/>
          <p:cNvSpPr/>
          <p:nvPr/>
        </p:nvSpPr>
        <p:spPr>
          <a:xfrm>
            <a:off x="1838202" y="4961179"/>
            <a:ext cx="6701486" cy="1200329"/>
          </a:xfrm>
          <a:prstGeom prst="rect">
            <a:avLst/>
          </a:prstGeom>
        </p:spPr>
        <p:txBody>
          <a:bodyPr wrap="square">
            <a:spAutoFit/>
          </a:bodyPr>
          <a:lstStyle/>
          <a:p>
            <a:pPr defTabSz="457200"/>
            <a:r>
              <a:rPr lang="es-ES" dirty="0" smtClean="0">
                <a:solidFill>
                  <a:prstClr val="black"/>
                </a:solidFill>
              </a:rPr>
              <a:t>el lenguaje </a:t>
            </a:r>
            <a:r>
              <a:rPr lang="es-ES" dirty="0">
                <a:solidFill>
                  <a:prstClr val="black"/>
                </a:solidFill>
              </a:rPr>
              <a:t>de programación del lado del servidor </a:t>
            </a:r>
            <a:r>
              <a:rPr lang="es-ES" dirty="0" smtClean="0">
                <a:solidFill>
                  <a:prstClr val="black"/>
                </a:solidFill>
              </a:rPr>
              <a:t>se incorpora </a:t>
            </a:r>
            <a:r>
              <a:rPr lang="es-ES" dirty="0">
                <a:solidFill>
                  <a:prstClr val="black"/>
                </a:solidFill>
              </a:rPr>
              <a:t>directamente en el documento HTML en lugar de llamar a un archivo externo que procese los datos. El código es interpretado por un servidor web con un módulo de procesador </a:t>
            </a:r>
            <a:r>
              <a:rPr lang="es-ES" dirty="0" smtClean="0">
                <a:solidFill>
                  <a:prstClr val="black"/>
                </a:solidFill>
              </a:rPr>
              <a:t>del lenguaje en concreto</a:t>
            </a:r>
            <a:endParaRPr lang="es-ES" dirty="0">
              <a:solidFill>
                <a:prstClr val="black"/>
              </a:solidFill>
            </a:endParaRPr>
          </a:p>
        </p:txBody>
      </p:sp>
    </p:spTree>
    <p:extLst>
      <p:ext uri="{BB962C8B-B14F-4D97-AF65-F5344CB8AC3E}">
        <p14:creationId xmlns:p14="http://schemas.microsoft.com/office/powerpoint/2010/main" val="1704456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1128822"/>
          </a:xfrm>
        </p:spPr>
        <p:txBody>
          <a:bodyPr/>
          <a:lstStyle/>
          <a:p>
            <a:pPr algn="ctr"/>
            <a:r>
              <a:rPr lang="es-ES" dirty="0"/>
              <a:t>Diseño web </a:t>
            </a:r>
            <a:r>
              <a:rPr lang="es-ES" dirty="0" smtClean="0"/>
              <a:t>adaptable</a:t>
            </a:r>
            <a:r>
              <a:rPr lang="es-ES" dirty="0"/>
              <a:t/>
            </a:r>
            <a:br>
              <a:rPr lang="es-ES" dirty="0"/>
            </a:br>
            <a:r>
              <a:rPr lang="es-ES" dirty="0" smtClean="0"/>
              <a:t>(</a:t>
            </a:r>
            <a:r>
              <a:rPr lang="en-US" dirty="0" smtClean="0"/>
              <a:t>Responsive Web Design</a:t>
            </a:r>
            <a:r>
              <a:rPr lang="es-ES" dirty="0" smtClean="0"/>
              <a:t>, RWD)</a:t>
            </a:r>
            <a:endParaRPr lang="es-ES" dirty="0"/>
          </a:p>
        </p:txBody>
      </p:sp>
      <p:sp>
        <p:nvSpPr>
          <p:cNvPr id="3" name="Rectángulo 2"/>
          <p:cNvSpPr/>
          <p:nvPr/>
        </p:nvSpPr>
        <p:spPr>
          <a:xfrm>
            <a:off x="889697" y="1954207"/>
            <a:ext cx="7048355" cy="646331"/>
          </a:xfrm>
          <a:prstGeom prst="rect">
            <a:avLst/>
          </a:prstGeom>
        </p:spPr>
        <p:txBody>
          <a:bodyPr wrap="square">
            <a:spAutoFit/>
          </a:bodyPr>
          <a:lstStyle/>
          <a:p>
            <a:pPr defTabSz="457200"/>
            <a:r>
              <a:rPr lang="es-ES" dirty="0" smtClean="0">
                <a:solidFill>
                  <a:prstClr val="black"/>
                </a:solidFill>
              </a:rPr>
              <a:t>Disposiciones fluidas o elásticas no son suficiente: hay que añadir otras técnicas con objeto de adaptar </a:t>
            </a:r>
            <a:r>
              <a:rPr lang="es-ES" dirty="0">
                <a:solidFill>
                  <a:prstClr val="black"/>
                </a:solidFill>
              </a:rPr>
              <a:t>el sitio web al entorno del usuario.</a:t>
            </a:r>
          </a:p>
        </p:txBody>
      </p:sp>
      <p:sp>
        <p:nvSpPr>
          <p:cNvPr id="4" name="Rectángulo 3"/>
          <p:cNvSpPr/>
          <p:nvPr/>
        </p:nvSpPr>
        <p:spPr>
          <a:xfrm>
            <a:off x="889696" y="2737368"/>
            <a:ext cx="7313399" cy="923330"/>
          </a:xfrm>
          <a:prstGeom prst="rect">
            <a:avLst/>
          </a:prstGeom>
        </p:spPr>
        <p:txBody>
          <a:bodyPr wrap="square">
            <a:spAutoFit/>
          </a:bodyPr>
          <a:lstStyle/>
          <a:p>
            <a:pPr defTabSz="457200"/>
            <a:r>
              <a:rPr lang="es-ES" dirty="0" smtClean="0">
                <a:solidFill>
                  <a:prstClr val="black"/>
                </a:solidFill>
              </a:rPr>
              <a:t>Tiene su origen en el diseñador </a:t>
            </a:r>
            <a:r>
              <a:rPr lang="es-ES" dirty="0">
                <a:solidFill>
                  <a:prstClr val="black"/>
                </a:solidFill>
              </a:rPr>
              <a:t>y autor norteamericano </a:t>
            </a:r>
            <a:r>
              <a:rPr lang="en-US" b="1" noProof="1" smtClean="0">
                <a:solidFill>
                  <a:prstClr val="black"/>
                </a:solidFill>
              </a:rPr>
              <a:t>Ethan Marcotte</a:t>
            </a:r>
            <a:r>
              <a:rPr lang="es-ES" dirty="0" smtClean="0">
                <a:solidFill>
                  <a:prstClr val="black"/>
                </a:solidFill>
              </a:rPr>
              <a:t>, a </a:t>
            </a:r>
            <a:r>
              <a:rPr lang="es-ES" dirty="0">
                <a:solidFill>
                  <a:prstClr val="black"/>
                </a:solidFill>
              </a:rPr>
              <a:t>partir de una serie de artículos </a:t>
            </a:r>
            <a:r>
              <a:rPr lang="es-ES" dirty="0" smtClean="0">
                <a:solidFill>
                  <a:prstClr val="black"/>
                </a:solidFill>
              </a:rPr>
              <a:t>en la publicación </a:t>
            </a:r>
            <a:r>
              <a:rPr lang="es-ES" dirty="0">
                <a:solidFill>
                  <a:prstClr val="black"/>
                </a:solidFill>
              </a:rPr>
              <a:t>en línea </a:t>
            </a:r>
            <a:r>
              <a:rPr lang="es-ES" dirty="0" smtClean="0">
                <a:solidFill>
                  <a:prstClr val="black"/>
                </a:solidFill>
              </a:rPr>
              <a:t> </a:t>
            </a:r>
            <a:r>
              <a:rPr lang="en-US" i="1" dirty="0" smtClean="0">
                <a:solidFill>
                  <a:prstClr val="black"/>
                </a:solidFill>
              </a:rPr>
              <a:t>A List Apart</a:t>
            </a:r>
            <a:r>
              <a:rPr lang="es-ES" dirty="0" smtClean="0">
                <a:solidFill>
                  <a:prstClr val="black"/>
                </a:solidFill>
              </a:rPr>
              <a:t>, y de su </a:t>
            </a:r>
            <a:r>
              <a:rPr lang="es-ES" dirty="0">
                <a:solidFill>
                  <a:prstClr val="black"/>
                </a:solidFill>
              </a:rPr>
              <a:t>libro </a:t>
            </a:r>
            <a:r>
              <a:rPr lang="en-US" i="1" dirty="0" smtClean="0">
                <a:solidFill>
                  <a:prstClr val="black"/>
                </a:solidFill>
              </a:rPr>
              <a:t>Responsive Web Design</a:t>
            </a:r>
            <a:r>
              <a:rPr lang="es-ES" dirty="0" smtClean="0">
                <a:solidFill>
                  <a:prstClr val="black"/>
                </a:solidFill>
              </a:rPr>
              <a:t> </a:t>
            </a:r>
            <a:r>
              <a:rPr lang="es-ES" dirty="0">
                <a:solidFill>
                  <a:prstClr val="black"/>
                </a:solidFill>
              </a:rPr>
              <a:t>(2011</a:t>
            </a:r>
            <a:r>
              <a:rPr lang="es-ES" dirty="0" smtClean="0">
                <a:solidFill>
                  <a:prstClr val="black"/>
                </a:solidFill>
              </a:rPr>
              <a:t>).</a:t>
            </a:r>
            <a:endParaRPr lang="es-ES" dirty="0">
              <a:solidFill>
                <a:prstClr val="black"/>
              </a:solidFill>
            </a:endParaRPr>
          </a:p>
        </p:txBody>
      </p:sp>
      <p:sp>
        <p:nvSpPr>
          <p:cNvPr id="5" name="Rectángulo 4"/>
          <p:cNvSpPr/>
          <p:nvPr/>
        </p:nvSpPr>
        <p:spPr>
          <a:xfrm>
            <a:off x="4300331" y="3843957"/>
            <a:ext cx="3346174" cy="1200329"/>
          </a:xfrm>
          <a:prstGeom prst="rect">
            <a:avLst/>
          </a:prstGeom>
        </p:spPr>
        <p:txBody>
          <a:bodyPr wrap="square">
            <a:spAutoFit/>
          </a:bodyPr>
          <a:lstStyle/>
          <a:p>
            <a:pPr defTabSz="457200"/>
            <a:r>
              <a:rPr lang="es-ES" dirty="0">
                <a:solidFill>
                  <a:prstClr val="black"/>
                </a:solidFill>
              </a:rPr>
              <a:t>ventanas de ancho </a:t>
            </a:r>
            <a:r>
              <a:rPr lang="es-ES" dirty="0" smtClean="0">
                <a:solidFill>
                  <a:prstClr val="black"/>
                </a:solidFill>
              </a:rPr>
              <a:t>inconsistente</a:t>
            </a:r>
          </a:p>
          <a:p>
            <a:pPr defTabSz="457200"/>
            <a:r>
              <a:rPr lang="es-ES" dirty="0" smtClean="0">
                <a:solidFill>
                  <a:prstClr val="black"/>
                </a:solidFill>
              </a:rPr>
              <a:t>resoluciones </a:t>
            </a:r>
            <a:r>
              <a:rPr lang="es-ES" dirty="0">
                <a:solidFill>
                  <a:prstClr val="black"/>
                </a:solidFill>
              </a:rPr>
              <a:t>de </a:t>
            </a:r>
            <a:r>
              <a:rPr lang="es-ES" dirty="0" smtClean="0">
                <a:solidFill>
                  <a:prstClr val="black"/>
                </a:solidFill>
              </a:rPr>
              <a:t>pantalla</a:t>
            </a:r>
          </a:p>
          <a:p>
            <a:pPr defTabSz="457200"/>
            <a:r>
              <a:rPr lang="es-ES" dirty="0" smtClean="0">
                <a:solidFill>
                  <a:prstClr val="black"/>
                </a:solidFill>
              </a:rPr>
              <a:t>preferencias </a:t>
            </a:r>
            <a:r>
              <a:rPr lang="es-ES" dirty="0">
                <a:solidFill>
                  <a:prstClr val="black"/>
                </a:solidFill>
              </a:rPr>
              <a:t>de los </a:t>
            </a:r>
            <a:r>
              <a:rPr lang="es-ES" dirty="0" smtClean="0">
                <a:solidFill>
                  <a:prstClr val="black"/>
                </a:solidFill>
              </a:rPr>
              <a:t>usuarios</a:t>
            </a:r>
          </a:p>
          <a:p>
            <a:pPr defTabSz="457200"/>
            <a:r>
              <a:rPr lang="es-ES" dirty="0" smtClean="0">
                <a:solidFill>
                  <a:prstClr val="black"/>
                </a:solidFill>
              </a:rPr>
              <a:t>fuentes </a:t>
            </a:r>
            <a:r>
              <a:rPr lang="es-ES" dirty="0">
                <a:solidFill>
                  <a:prstClr val="black"/>
                </a:solidFill>
              </a:rPr>
              <a:t>instaladas </a:t>
            </a:r>
          </a:p>
        </p:txBody>
      </p:sp>
      <p:sp>
        <p:nvSpPr>
          <p:cNvPr id="6" name="Rectángulo 5"/>
          <p:cNvSpPr/>
          <p:nvPr/>
        </p:nvSpPr>
        <p:spPr>
          <a:xfrm>
            <a:off x="1067956" y="3982456"/>
            <a:ext cx="2165575" cy="923330"/>
          </a:xfrm>
          <a:prstGeom prst="rect">
            <a:avLst/>
          </a:prstGeom>
        </p:spPr>
        <p:txBody>
          <a:bodyPr wrap="square">
            <a:spAutoFit/>
          </a:bodyPr>
          <a:lstStyle/>
          <a:p>
            <a:pPr defTabSz="457200"/>
            <a:r>
              <a:rPr lang="es-ES" dirty="0">
                <a:solidFill>
                  <a:prstClr val="black"/>
                </a:solidFill>
              </a:rPr>
              <a:t>intangibles con los que el diseño web debe negociar</a:t>
            </a:r>
          </a:p>
        </p:txBody>
      </p:sp>
      <p:cxnSp>
        <p:nvCxnSpPr>
          <p:cNvPr id="8" name="Conector recto de flecha 7"/>
          <p:cNvCxnSpPr>
            <a:stCxn id="6" idx="3"/>
            <a:endCxn id="5" idx="1"/>
          </p:cNvCxnSpPr>
          <p:nvPr/>
        </p:nvCxnSpPr>
        <p:spPr>
          <a:xfrm>
            <a:off x="3233531" y="4444121"/>
            <a:ext cx="10668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978825" y="5181378"/>
            <a:ext cx="7135139" cy="646331"/>
          </a:xfrm>
          <a:prstGeom prst="rect">
            <a:avLst/>
          </a:prstGeom>
        </p:spPr>
        <p:txBody>
          <a:bodyPr wrap="square">
            <a:spAutoFit/>
          </a:bodyPr>
          <a:lstStyle/>
          <a:p>
            <a:pPr defTabSz="457200"/>
            <a:r>
              <a:rPr lang="es-ES" dirty="0">
                <a:solidFill>
                  <a:prstClr val="black"/>
                </a:solidFill>
              </a:rPr>
              <a:t>mayor cantidad de dispositivos, modos de entrada y navegadores con la que nunca</a:t>
            </a:r>
          </a:p>
        </p:txBody>
      </p:sp>
    </p:spTree>
    <p:extLst>
      <p:ext uri="{BB962C8B-B14F-4D97-AF65-F5344CB8AC3E}">
        <p14:creationId xmlns:p14="http://schemas.microsoft.com/office/powerpoint/2010/main" val="30977442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Convertir en fluido</a:t>
            </a:r>
            <a:endParaRPr lang="es-ES" dirty="0"/>
          </a:p>
        </p:txBody>
      </p:sp>
      <p:sp>
        <p:nvSpPr>
          <p:cNvPr id="3" name="CuadroTexto 2"/>
          <p:cNvSpPr txBox="1"/>
          <p:nvPr/>
        </p:nvSpPr>
        <p:spPr>
          <a:xfrm>
            <a:off x="1325218" y="1696278"/>
            <a:ext cx="2054217" cy="369332"/>
          </a:xfrm>
          <a:prstGeom prst="rect">
            <a:avLst/>
          </a:prstGeom>
          <a:noFill/>
        </p:spPr>
        <p:txBody>
          <a:bodyPr wrap="none" rtlCol="0">
            <a:spAutoFit/>
          </a:bodyPr>
          <a:lstStyle/>
          <a:p>
            <a:pPr defTabSz="457200"/>
            <a:r>
              <a:rPr lang="es-ES" dirty="0" smtClean="0">
                <a:solidFill>
                  <a:prstClr val="black"/>
                </a:solidFill>
              </a:rPr>
              <a:t>ancho del elemento</a:t>
            </a:r>
            <a:endParaRPr lang="es-ES" dirty="0">
              <a:solidFill>
                <a:prstClr val="black"/>
              </a:solidFill>
            </a:endParaRPr>
          </a:p>
        </p:txBody>
      </p:sp>
      <p:sp>
        <p:nvSpPr>
          <p:cNvPr id="4" name="CuadroTexto 3"/>
          <p:cNvSpPr txBox="1"/>
          <p:nvPr/>
        </p:nvSpPr>
        <p:spPr>
          <a:xfrm>
            <a:off x="1230929" y="2205038"/>
            <a:ext cx="2242793" cy="369332"/>
          </a:xfrm>
          <a:prstGeom prst="rect">
            <a:avLst/>
          </a:prstGeom>
          <a:noFill/>
        </p:spPr>
        <p:txBody>
          <a:bodyPr wrap="none" rtlCol="0">
            <a:spAutoFit/>
          </a:bodyPr>
          <a:lstStyle/>
          <a:p>
            <a:pPr defTabSz="457200"/>
            <a:r>
              <a:rPr lang="es-ES" dirty="0" smtClean="0">
                <a:solidFill>
                  <a:prstClr val="black"/>
                </a:solidFill>
              </a:rPr>
              <a:t>ancho del contenedor</a:t>
            </a:r>
            <a:endParaRPr lang="es-ES" dirty="0">
              <a:solidFill>
                <a:prstClr val="black"/>
              </a:solidFill>
            </a:endParaRPr>
          </a:p>
        </p:txBody>
      </p:sp>
      <p:cxnSp>
        <p:nvCxnSpPr>
          <p:cNvPr id="6" name="Conector recto 5"/>
          <p:cNvCxnSpPr/>
          <p:nvPr/>
        </p:nvCxnSpPr>
        <p:spPr>
          <a:xfrm>
            <a:off x="1230929" y="2092114"/>
            <a:ext cx="224279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Igual que 6"/>
          <p:cNvSpPr/>
          <p:nvPr/>
        </p:nvSpPr>
        <p:spPr>
          <a:xfrm>
            <a:off x="3776869" y="1885840"/>
            <a:ext cx="291548" cy="41254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black"/>
              </a:solidFill>
            </a:endParaRPr>
          </a:p>
        </p:txBody>
      </p:sp>
      <p:sp>
        <p:nvSpPr>
          <p:cNvPr id="8" name="CuadroTexto 7"/>
          <p:cNvSpPr txBox="1"/>
          <p:nvPr/>
        </p:nvSpPr>
        <p:spPr>
          <a:xfrm>
            <a:off x="4371564" y="1880944"/>
            <a:ext cx="1266693" cy="369332"/>
          </a:xfrm>
          <a:prstGeom prst="rect">
            <a:avLst/>
          </a:prstGeom>
          <a:noFill/>
        </p:spPr>
        <p:txBody>
          <a:bodyPr wrap="none" rtlCol="0">
            <a:spAutoFit/>
          </a:bodyPr>
          <a:lstStyle/>
          <a:p>
            <a:pPr defTabSz="457200"/>
            <a:r>
              <a:rPr lang="es-ES" dirty="0" smtClean="0">
                <a:solidFill>
                  <a:prstClr val="black"/>
                </a:solidFill>
              </a:rPr>
              <a:t>ancho en %</a:t>
            </a:r>
            <a:endParaRPr lang="es-ES" dirty="0">
              <a:solidFill>
                <a:prstClr val="black"/>
              </a:solidFill>
            </a:endParaRPr>
          </a:p>
        </p:txBody>
      </p:sp>
      <p:pic>
        <p:nvPicPr>
          <p:cNvPr id="9" name="Imagen 8"/>
          <p:cNvPicPr>
            <a:picLocks noChangeAspect="1"/>
          </p:cNvPicPr>
          <p:nvPr/>
        </p:nvPicPr>
        <p:blipFill>
          <a:blip r:embed="rId2"/>
          <a:stretch>
            <a:fillRect/>
          </a:stretch>
        </p:blipFill>
        <p:spPr>
          <a:xfrm>
            <a:off x="1172817" y="3154423"/>
            <a:ext cx="2895600" cy="2905125"/>
          </a:xfrm>
          <a:prstGeom prst="rect">
            <a:avLst/>
          </a:prstGeom>
        </p:spPr>
      </p:pic>
      <p:pic>
        <p:nvPicPr>
          <p:cNvPr id="10" name="Imagen 9"/>
          <p:cNvPicPr>
            <a:picLocks noChangeAspect="1"/>
          </p:cNvPicPr>
          <p:nvPr/>
        </p:nvPicPr>
        <p:blipFill>
          <a:blip r:embed="rId3"/>
          <a:stretch>
            <a:fillRect/>
          </a:stretch>
        </p:blipFill>
        <p:spPr>
          <a:xfrm>
            <a:off x="5511479" y="2623041"/>
            <a:ext cx="2226317" cy="3436507"/>
          </a:xfrm>
          <a:prstGeom prst="rect">
            <a:avLst/>
          </a:prstGeom>
        </p:spPr>
      </p:pic>
    </p:spTree>
    <p:extLst>
      <p:ext uri="{BB962C8B-B14F-4D97-AF65-F5344CB8AC3E}">
        <p14:creationId xmlns:p14="http://schemas.microsoft.com/office/powerpoint/2010/main" val="614511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163068" cy="638174"/>
          </a:xfrm>
        </p:spPr>
        <p:txBody>
          <a:bodyPr/>
          <a:lstStyle/>
          <a:p>
            <a:pPr algn="ctr"/>
            <a:r>
              <a:rPr lang="es-ES" dirty="0" smtClean="0"/>
              <a:t>Media </a:t>
            </a:r>
            <a:r>
              <a:rPr lang="es-ES" dirty="0" err="1" smtClean="0"/>
              <a:t>Types</a:t>
            </a:r>
            <a:endParaRPr lang="es-ES" dirty="0"/>
          </a:p>
        </p:txBody>
      </p:sp>
      <p:sp>
        <p:nvSpPr>
          <p:cNvPr id="4" name="Rectángulo 3"/>
          <p:cNvSpPr/>
          <p:nvPr/>
        </p:nvSpPr>
        <p:spPr>
          <a:xfrm>
            <a:off x="801756" y="1461518"/>
            <a:ext cx="3770244" cy="923330"/>
          </a:xfrm>
          <a:prstGeom prst="rect">
            <a:avLst/>
          </a:prstGeom>
        </p:spPr>
        <p:txBody>
          <a:bodyPr wrap="square">
            <a:spAutoFit/>
          </a:bodyPr>
          <a:lstStyle/>
          <a:p>
            <a:pPr defTabSz="457200"/>
            <a:r>
              <a:rPr lang="es-ES" dirty="0">
                <a:solidFill>
                  <a:prstClr val="black"/>
                </a:solidFill>
              </a:rPr>
              <a:t>Desde la versión 2.1 de los CSS, existe la posibilidad de definir estilos en función del uso de la hoja: </a:t>
            </a:r>
            <a:endParaRPr lang="es-ES" dirty="0" smtClean="0">
              <a:solidFill>
                <a:prstClr val="black"/>
              </a:solidFill>
            </a:endParaRPr>
          </a:p>
        </p:txBody>
      </p:sp>
      <p:sp>
        <p:nvSpPr>
          <p:cNvPr id="16" name="Rectángulo 15"/>
          <p:cNvSpPr/>
          <p:nvPr/>
        </p:nvSpPr>
        <p:spPr>
          <a:xfrm>
            <a:off x="1551905" y="2692335"/>
            <a:ext cx="5634507"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&lt;link </a:t>
            </a:r>
            <a:r>
              <a:rPr lang="es-ES" sz="1400" dirty="0" err="1">
                <a:solidFill>
                  <a:prstClr val="black"/>
                </a:solidFill>
                <a:latin typeface="Courier New" panose="02070309020205020404" pitchFamily="49" charset="0"/>
                <a:cs typeface="Courier New" panose="02070309020205020404" pitchFamily="49" charset="0"/>
              </a:rPr>
              <a:t>rel</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stylesheet</a:t>
            </a:r>
            <a:r>
              <a:rPr lang="es-ES" sz="1400" dirty="0">
                <a:solidFill>
                  <a:prstClr val="black"/>
                </a:solidFill>
                <a:latin typeface="Courier New" panose="02070309020205020404" pitchFamily="49" charset="0"/>
                <a:cs typeface="Courier New" panose="02070309020205020404" pitchFamily="49" charset="0"/>
              </a:rPr>
              <a:t>" media="</a:t>
            </a:r>
            <a:r>
              <a:rPr lang="es-ES" sz="1400" dirty="0" err="1">
                <a:solidFill>
                  <a:prstClr val="black"/>
                </a:solidFill>
                <a:latin typeface="Courier New" panose="02070309020205020404" pitchFamily="49" charset="0"/>
                <a:cs typeface="Courier New" panose="02070309020205020404" pitchFamily="49" charset="0"/>
              </a:rPr>
              <a:t>screen</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href</a:t>
            </a:r>
            <a:r>
              <a:rPr lang="es-ES" sz="1400" dirty="0">
                <a:solidFill>
                  <a:prstClr val="black"/>
                </a:solidFill>
                <a:latin typeface="Courier New" panose="02070309020205020404" pitchFamily="49" charset="0"/>
                <a:cs typeface="Courier New" panose="02070309020205020404" pitchFamily="49" charset="0"/>
              </a:rPr>
              <a:t>="screen.css" /&gt;</a:t>
            </a:r>
          </a:p>
        </p:txBody>
      </p:sp>
      <p:sp>
        <p:nvSpPr>
          <p:cNvPr id="18" name="Rectángulo 17"/>
          <p:cNvSpPr/>
          <p:nvPr/>
        </p:nvSpPr>
        <p:spPr>
          <a:xfrm>
            <a:off x="5053482" y="1434747"/>
            <a:ext cx="3343543" cy="923330"/>
          </a:xfrm>
          <a:prstGeom prst="rect">
            <a:avLst/>
          </a:prstGeom>
        </p:spPr>
        <p:txBody>
          <a:bodyPr wrap="square">
            <a:spAutoFit/>
          </a:bodyPr>
          <a:lstStyle/>
          <a:p>
            <a:pPr marL="285750" indent="-285750" defTabSz="457200">
              <a:buFont typeface="Arial" panose="020B0604020202020204" pitchFamily="34" charset="0"/>
              <a:buChar char="•"/>
            </a:pPr>
            <a:r>
              <a:rPr lang="es-ES" dirty="0" smtClean="0">
                <a:solidFill>
                  <a:prstClr val="black"/>
                </a:solidFill>
              </a:rPr>
              <a:t>para </a:t>
            </a:r>
            <a:r>
              <a:rPr lang="es-ES" dirty="0">
                <a:solidFill>
                  <a:prstClr val="black"/>
                </a:solidFill>
              </a:rPr>
              <a:t>la pantalla (</a:t>
            </a:r>
            <a:r>
              <a:rPr lang="es-ES" dirty="0" err="1">
                <a:solidFill>
                  <a:prstClr val="black"/>
                </a:solidFill>
              </a:rPr>
              <a:t>screen</a:t>
            </a:r>
            <a:r>
              <a:rPr lang="es-ES" dirty="0" smtClean="0">
                <a:solidFill>
                  <a:prstClr val="black"/>
                </a:solidFill>
              </a:rPr>
              <a:t>)</a:t>
            </a:r>
          </a:p>
          <a:p>
            <a:pPr marL="285750" indent="-285750" defTabSz="457200">
              <a:buFont typeface="Arial" panose="020B0604020202020204" pitchFamily="34" charset="0"/>
              <a:buChar char="•"/>
            </a:pPr>
            <a:r>
              <a:rPr lang="es-ES" dirty="0" smtClean="0">
                <a:solidFill>
                  <a:prstClr val="black"/>
                </a:solidFill>
              </a:rPr>
              <a:t>para </a:t>
            </a:r>
            <a:r>
              <a:rPr lang="es-ES" dirty="0">
                <a:solidFill>
                  <a:prstClr val="black"/>
                </a:solidFill>
              </a:rPr>
              <a:t>la </a:t>
            </a:r>
            <a:r>
              <a:rPr lang="es-ES" dirty="0" smtClean="0">
                <a:solidFill>
                  <a:prstClr val="black"/>
                </a:solidFill>
              </a:rPr>
              <a:t>impresión (</a:t>
            </a:r>
            <a:r>
              <a:rPr lang="es-ES" dirty="0" err="1" smtClean="0">
                <a:solidFill>
                  <a:prstClr val="black"/>
                </a:solidFill>
              </a:rPr>
              <a:t>print</a:t>
            </a:r>
            <a:r>
              <a:rPr lang="es-ES" dirty="0" smtClean="0">
                <a:solidFill>
                  <a:prstClr val="black"/>
                </a:solidFill>
              </a:rPr>
              <a:t>)</a:t>
            </a:r>
          </a:p>
          <a:p>
            <a:pPr marL="285750" indent="-285750" defTabSz="457200">
              <a:buFont typeface="Arial" panose="020B0604020202020204" pitchFamily="34" charset="0"/>
              <a:buChar char="•"/>
            </a:pPr>
            <a:r>
              <a:rPr lang="es-ES" dirty="0" smtClean="0">
                <a:solidFill>
                  <a:prstClr val="black"/>
                </a:solidFill>
              </a:rPr>
              <a:t>para </a:t>
            </a:r>
            <a:r>
              <a:rPr lang="es-ES" dirty="0">
                <a:solidFill>
                  <a:prstClr val="black"/>
                </a:solidFill>
              </a:rPr>
              <a:t>los lectores de voz (</a:t>
            </a:r>
            <a:r>
              <a:rPr lang="es-ES" dirty="0" err="1">
                <a:solidFill>
                  <a:prstClr val="black"/>
                </a:solidFill>
              </a:rPr>
              <a:t>voice</a:t>
            </a:r>
            <a:r>
              <a:rPr lang="es-ES" dirty="0" smtClean="0">
                <a:solidFill>
                  <a:prstClr val="black"/>
                </a:solidFill>
              </a:rPr>
              <a:t>)</a:t>
            </a:r>
            <a:endParaRPr lang="es-ES" dirty="0">
              <a:solidFill>
                <a:prstClr val="black"/>
              </a:solidFill>
            </a:endParaRPr>
          </a:p>
        </p:txBody>
      </p:sp>
      <p:sp>
        <p:nvSpPr>
          <p:cNvPr id="20" name="Rectángulo 19"/>
          <p:cNvSpPr/>
          <p:nvPr/>
        </p:nvSpPr>
        <p:spPr>
          <a:xfrm>
            <a:off x="1551905" y="3321050"/>
            <a:ext cx="5634507" cy="116955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a:solidFill>
                  <a:prstClr val="black"/>
                </a:solidFill>
                <a:latin typeface="Courier New" panose="02070309020205020404" pitchFamily="49" charset="0"/>
                <a:cs typeface="Courier New" panose="02070309020205020404" pitchFamily="49" charset="0"/>
              </a:rPr>
              <a:t>&lt;style&gt;</a:t>
            </a:r>
          </a:p>
          <a:p>
            <a:r>
              <a:rPr lang="en-US" sz="1400" dirty="0">
                <a:solidFill>
                  <a:prstClr val="black"/>
                </a:solidFill>
                <a:latin typeface="Courier New" panose="02070309020205020404" pitchFamily="49" charset="0"/>
                <a:cs typeface="Courier New" panose="02070309020205020404" pitchFamily="49" charset="0"/>
              </a:rPr>
              <a:t>	@media screen { </a:t>
            </a:r>
          </a:p>
          <a:p>
            <a:r>
              <a:rPr lang="en-US" sz="1400" dirty="0">
                <a:solidFill>
                  <a:prstClr val="black"/>
                </a:solidFill>
                <a:latin typeface="Courier New" panose="02070309020205020404" pitchFamily="49" charset="0"/>
                <a:cs typeface="Courier New" panose="02070309020205020404" pitchFamily="49" charset="0"/>
              </a:rPr>
              <a:t>		.class { background: #ccc; } </a:t>
            </a:r>
          </a:p>
          <a:p>
            <a:r>
              <a:rPr lang="en-US" sz="1400" dirty="0">
                <a:solidFill>
                  <a:prstClr val="black"/>
                </a:solidFill>
                <a:latin typeface="Courier New" panose="02070309020205020404" pitchFamily="49" charset="0"/>
                <a:cs typeface="Courier New" panose="02070309020205020404" pitchFamily="49" charset="0"/>
              </a:rPr>
              <a:t>	}</a:t>
            </a:r>
          </a:p>
          <a:p>
            <a:r>
              <a:rPr lang="en-US" sz="1400" dirty="0">
                <a:solidFill>
                  <a:prstClr val="black"/>
                </a:solidFill>
                <a:latin typeface="Courier New" panose="02070309020205020404" pitchFamily="49" charset="0"/>
                <a:cs typeface="Courier New" panose="02070309020205020404" pitchFamily="49" charset="0"/>
              </a:rPr>
              <a:t>&lt;style&gt;</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5" name="Rectángulo 4"/>
          <p:cNvSpPr/>
          <p:nvPr/>
        </p:nvSpPr>
        <p:spPr>
          <a:xfrm>
            <a:off x="801756" y="5047169"/>
            <a:ext cx="7158642" cy="923330"/>
          </a:xfrm>
          <a:prstGeom prst="rect">
            <a:avLst/>
          </a:prstGeom>
        </p:spPr>
        <p:txBody>
          <a:bodyPr wrap="square">
            <a:spAutoFit/>
          </a:bodyPr>
          <a:lstStyle/>
          <a:p>
            <a:pPr defTabSz="457200"/>
            <a:r>
              <a:rPr lang="es-ES" dirty="0" smtClean="0">
                <a:solidFill>
                  <a:prstClr val="black"/>
                </a:solidFill>
              </a:rPr>
              <a:t>La </a:t>
            </a:r>
            <a:r>
              <a:rPr lang="es-ES" dirty="0">
                <a:solidFill>
                  <a:prstClr val="black"/>
                </a:solidFill>
              </a:rPr>
              <a:t>mayoría de los navegadores y los dispositivos nunca se han adherido al espíritu de la especificación, dejando varios </a:t>
            </a:r>
            <a:r>
              <a:rPr lang="en-US" i="1" dirty="0" smtClean="0">
                <a:solidFill>
                  <a:prstClr val="black"/>
                </a:solidFill>
              </a:rPr>
              <a:t>media types </a:t>
            </a:r>
            <a:r>
              <a:rPr lang="es-ES" dirty="0" smtClean="0">
                <a:solidFill>
                  <a:prstClr val="black"/>
                </a:solidFill>
              </a:rPr>
              <a:t>implementados </a:t>
            </a:r>
            <a:r>
              <a:rPr lang="es-ES" dirty="0">
                <a:solidFill>
                  <a:prstClr val="black"/>
                </a:solidFill>
              </a:rPr>
              <a:t>imperfectamente, o completamente ignorados.</a:t>
            </a:r>
          </a:p>
        </p:txBody>
      </p:sp>
    </p:spTree>
    <p:extLst>
      <p:ext uri="{BB962C8B-B14F-4D97-AF65-F5344CB8AC3E}">
        <p14:creationId xmlns:p14="http://schemas.microsoft.com/office/powerpoint/2010/main" val="707023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Elementos flotantes y </a:t>
            </a:r>
            <a:r>
              <a:rPr lang="es-ES" dirty="0" err="1" smtClean="0"/>
              <a:t>Divs</a:t>
            </a:r>
            <a:endParaRPr lang="es-ES" dirty="0"/>
          </a:p>
        </p:txBody>
      </p:sp>
      <p:pic>
        <p:nvPicPr>
          <p:cNvPr id="3" name="Imagen 2"/>
          <p:cNvPicPr>
            <a:picLocks noChangeAspect="1"/>
          </p:cNvPicPr>
          <p:nvPr/>
        </p:nvPicPr>
        <p:blipFill>
          <a:blip r:embed="rId2"/>
          <a:stretch>
            <a:fillRect/>
          </a:stretch>
        </p:blipFill>
        <p:spPr>
          <a:xfrm>
            <a:off x="3450336" y="2803779"/>
            <a:ext cx="4930902" cy="2042802"/>
          </a:xfrm>
          <a:prstGeom prst="rect">
            <a:avLst/>
          </a:prstGeom>
        </p:spPr>
      </p:pic>
      <p:sp>
        <p:nvSpPr>
          <p:cNvPr id="4" name="CuadroTexto 3"/>
          <p:cNvSpPr txBox="1"/>
          <p:nvPr/>
        </p:nvSpPr>
        <p:spPr>
          <a:xfrm>
            <a:off x="902208" y="1665288"/>
            <a:ext cx="7722870" cy="923330"/>
          </a:xfrm>
          <a:prstGeom prst="rect">
            <a:avLst/>
          </a:prstGeom>
          <a:noFill/>
        </p:spPr>
        <p:txBody>
          <a:bodyPr wrap="square" rtlCol="0">
            <a:spAutoFit/>
          </a:bodyPr>
          <a:lstStyle/>
          <a:p>
            <a:r>
              <a:rPr lang="es-ES" dirty="0" smtClean="0">
                <a:solidFill>
                  <a:prstClr val="black"/>
                </a:solidFill>
              </a:rPr>
              <a:t>Si un div solo encierra elementos flotantes, que desaparecen del flujo normal, actúa como si no tuviera contenido, de modo que los elementos flotantes se salen del elemento contenedor.</a:t>
            </a:r>
            <a:endParaRPr lang="es-ES" dirty="0">
              <a:solidFill>
                <a:prstClr val="black"/>
              </a:solidFill>
            </a:endParaRPr>
          </a:p>
        </p:txBody>
      </p:sp>
      <p:sp>
        <p:nvSpPr>
          <p:cNvPr id="5" name="CuadroTexto 4"/>
          <p:cNvSpPr txBox="1"/>
          <p:nvPr/>
        </p:nvSpPr>
        <p:spPr>
          <a:xfrm>
            <a:off x="1011936" y="5303520"/>
            <a:ext cx="7369302" cy="646331"/>
          </a:xfrm>
          <a:prstGeom prst="rect">
            <a:avLst/>
          </a:prstGeom>
          <a:noFill/>
        </p:spPr>
        <p:txBody>
          <a:bodyPr wrap="square" rtlCol="0">
            <a:spAutoFit/>
          </a:bodyPr>
          <a:lstStyle/>
          <a:p>
            <a:r>
              <a:rPr lang="es-ES" dirty="0" smtClean="0">
                <a:solidFill>
                  <a:prstClr val="black"/>
                </a:solidFill>
              </a:rPr>
              <a:t>Para evitarlo utilizamos </a:t>
            </a:r>
            <a:r>
              <a:rPr lang="es-ES" dirty="0">
                <a:solidFill>
                  <a:prstClr val="black"/>
                </a:solidFill>
              </a:rPr>
              <a:t>la propiedad </a:t>
            </a:r>
            <a:r>
              <a:rPr lang="es-ES" b="1" dirty="0" err="1">
                <a:solidFill>
                  <a:prstClr val="black"/>
                </a:solidFill>
              </a:rPr>
              <a:t>overflow</a:t>
            </a:r>
            <a:r>
              <a:rPr lang="es-ES" dirty="0">
                <a:solidFill>
                  <a:prstClr val="black"/>
                </a:solidFill>
              </a:rPr>
              <a:t> </a:t>
            </a:r>
            <a:r>
              <a:rPr lang="es-ES" dirty="0" smtClean="0">
                <a:solidFill>
                  <a:prstClr val="black"/>
                </a:solidFill>
              </a:rPr>
              <a:t> en el elemento contenedor, dándole un valor de </a:t>
            </a:r>
            <a:r>
              <a:rPr lang="es-ES" dirty="0" err="1" smtClean="0">
                <a:solidFill>
                  <a:prstClr val="black"/>
                </a:solidFill>
              </a:rPr>
              <a:t>hidden</a:t>
            </a:r>
            <a:r>
              <a:rPr lang="es-ES" dirty="0" smtClean="0">
                <a:solidFill>
                  <a:prstClr val="black"/>
                </a:solidFill>
              </a:rPr>
              <a:t> o auto, en lo que se conoce como </a:t>
            </a:r>
            <a:r>
              <a:rPr lang="es-ES" b="1" dirty="0" smtClean="0">
                <a:solidFill>
                  <a:prstClr val="black"/>
                </a:solidFill>
              </a:rPr>
              <a:t>limpiar los </a:t>
            </a:r>
            <a:r>
              <a:rPr lang="es-ES" b="1" dirty="0" err="1" smtClean="0">
                <a:solidFill>
                  <a:prstClr val="black"/>
                </a:solidFill>
              </a:rPr>
              <a:t>float</a:t>
            </a:r>
            <a:r>
              <a:rPr lang="es-ES" dirty="0" smtClean="0">
                <a:solidFill>
                  <a:prstClr val="black"/>
                </a:solidFill>
              </a:rPr>
              <a:t>.</a:t>
            </a:r>
            <a:endParaRPr lang="es-ES" dirty="0">
              <a:solidFill>
                <a:prstClr val="black"/>
              </a:solidFill>
            </a:endParaRPr>
          </a:p>
        </p:txBody>
      </p:sp>
    </p:spTree>
    <p:extLst>
      <p:ext uri="{BB962C8B-B14F-4D97-AF65-F5344CB8AC3E}">
        <p14:creationId xmlns:p14="http://schemas.microsoft.com/office/powerpoint/2010/main" val="4027007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163068" cy="638174"/>
          </a:xfrm>
        </p:spPr>
        <p:txBody>
          <a:bodyPr/>
          <a:lstStyle/>
          <a:p>
            <a:pPr algn="ctr"/>
            <a:r>
              <a:rPr lang="es-ES" dirty="0" smtClean="0"/>
              <a:t>Media </a:t>
            </a:r>
            <a:r>
              <a:rPr lang="es-ES" dirty="0" err="1" smtClean="0"/>
              <a:t>Queries</a:t>
            </a:r>
            <a:endParaRPr lang="es-ES" dirty="0"/>
          </a:p>
        </p:txBody>
      </p:sp>
      <p:pic>
        <p:nvPicPr>
          <p:cNvPr id="3" name="Picture 2" descr="http://www.blog.pc-serveis.es/wp-content/uploads/2012/08/css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5358" y="252762"/>
            <a:ext cx="535862" cy="7505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p:cNvSpPr/>
          <p:nvPr/>
        </p:nvSpPr>
        <p:spPr>
          <a:xfrm>
            <a:off x="1068946" y="1478808"/>
            <a:ext cx="7443989" cy="646331"/>
          </a:xfrm>
          <a:prstGeom prst="rect">
            <a:avLst/>
          </a:prstGeom>
        </p:spPr>
        <p:txBody>
          <a:bodyPr wrap="square">
            <a:spAutoFit/>
          </a:bodyPr>
          <a:lstStyle/>
          <a:p>
            <a:pPr defTabSz="457200"/>
            <a:r>
              <a:rPr lang="es-ES" dirty="0" smtClean="0">
                <a:solidFill>
                  <a:prstClr val="black"/>
                </a:solidFill>
              </a:rPr>
              <a:t>CSS3 permite incluso definir </a:t>
            </a:r>
            <a:r>
              <a:rPr lang="es-ES" dirty="0">
                <a:solidFill>
                  <a:prstClr val="black"/>
                </a:solidFill>
              </a:rPr>
              <a:t>estilos específicos para </a:t>
            </a:r>
            <a:r>
              <a:rPr lang="es-ES" dirty="0" smtClean="0">
                <a:solidFill>
                  <a:prstClr val="black"/>
                </a:solidFill>
              </a:rPr>
              <a:t>diferentes tamaños </a:t>
            </a:r>
            <a:r>
              <a:rPr lang="es-ES" dirty="0">
                <a:solidFill>
                  <a:prstClr val="black"/>
                </a:solidFill>
              </a:rPr>
              <a:t>de pantalla. </a:t>
            </a:r>
          </a:p>
        </p:txBody>
      </p:sp>
      <p:sp>
        <p:nvSpPr>
          <p:cNvPr id="23" name="Rectángulo 22"/>
          <p:cNvSpPr/>
          <p:nvPr/>
        </p:nvSpPr>
        <p:spPr>
          <a:xfrm>
            <a:off x="1577662" y="2231314"/>
            <a:ext cx="6304208" cy="73866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&lt;</a:t>
            </a:r>
            <a:r>
              <a:rPr lang="es-ES" sz="1400" dirty="0" smtClean="0">
                <a:solidFill>
                  <a:prstClr val="black"/>
                </a:solidFill>
                <a:latin typeface="Courier New" panose="02070309020205020404" pitchFamily="49" charset="0"/>
                <a:cs typeface="Courier New" panose="02070309020205020404" pitchFamily="49" charset="0"/>
              </a:rPr>
              <a:t>link	</a:t>
            </a:r>
            <a:r>
              <a:rPr lang="es-ES" sz="1400" dirty="0" err="1" smtClean="0">
                <a:solidFill>
                  <a:prstClr val="black"/>
                </a:solidFill>
                <a:latin typeface="Courier New" panose="02070309020205020404" pitchFamily="49" charset="0"/>
                <a:cs typeface="Courier New" panose="02070309020205020404" pitchFamily="49" charset="0"/>
              </a:rPr>
              <a:t>rel</a:t>
            </a:r>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stylesheet</a:t>
            </a:r>
            <a:r>
              <a:rPr lang="es-ES" sz="1400" dirty="0">
                <a:solidFill>
                  <a:prstClr val="black"/>
                </a:solidFill>
                <a:latin typeface="Courier New" panose="02070309020205020404" pitchFamily="49" charset="0"/>
                <a:cs typeface="Courier New" panose="02070309020205020404" pitchFamily="49" charset="0"/>
              </a:rPr>
              <a:t>" </a:t>
            </a:r>
            <a:endParaRPr lang="es-ES" sz="1400" dirty="0" smtClean="0">
              <a:solidFill>
                <a:prstClr val="black"/>
              </a:solidFill>
              <a:latin typeface="Courier New" panose="02070309020205020404" pitchFamily="49" charset="0"/>
              <a:cs typeface="Courier New" panose="02070309020205020404" pitchFamily="49" charset="0"/>
            </a:endParaRPr>
          </a:p>
          <a:p>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media</a:t>
            </a:r>
            <a:r>
              <a:rPr lang="es-ES" sz="1400" dirty="0">
                <a:solidFill>
                  <a:prstClr val="black"/>
                </a:solidFill>
                <a:latin typeface="Courier New" panose="02070309020205020404" pitchFamily="49" charset="0"/>
                <a:cs typeface="Courier New" panose="02070309020205020404" pitchFamily="49" charset="0"/>
              </a:rPr>
              <a:t>="</a:t>
            </a:r>
            <a:r>
              <a:rPr lang="es-ES" sz="1400" dirty="0" err="1" smtClean="0">
                <a:solidFill>
                  <a:prstClr val="black"/>
                </a:solidFill>
                <a:latin typeface="Courier New" panose="02070309020205020404" pitchFamily="49" charset="0"/>
                <a:cs typeface="Courier New" panose="02070309020205020404" pitchFamily="49" charset="0"/>
              </a:rPr>
              <a:t>screen</a:t>
            </a:r>
            <a:r>
              <a:rPr lang="es-ES" sz="1400" dirty="0">
                <a:solidFill>
                  <a:prstClr val="black"/>
                </a:solidFill>
                <a:latin typeface="Courier New" panose="02070309020205020404" pitchFamily="49" charset="0"/>
                <a:cs typeface="Courier New" panose="02070309020205020404" pitchFamily="49" charset="0"/>
              </a:rPr>
              <a:t> and (</a:t>
            </a:r>
            <a:r>
              <a:rPr lang="es-ES" sz="1400" dirty="0" err="1" smtClean="0">
                <a:solidFill>
                  <a:prstClr val="black"/>
                </a:solidFill>
                <a:latin typeface="Courier New" panose="02070309020205020404" pitchFamily="49" charset="0"/>
                <a:cs typeface="Courier New" panose="02070309020205020404" pitchFamily="49" charset="0"/>
              </a:rPr>
              <a:t>max-device-width</a:t>
            </a: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480px</a:t>
            </a:r>
            <a:r>
              <a:rPr lang="es-ES" sz="1400" dirty="0">
                <a:solidFill>
                  <a:prstClr val="black"/>
                </a:solidFill>
                <a:latin typeface="Courier New" panose="02070309020205020404" pitchFamily="49" charset="0"/>
                <a:cs typeface="Courier New" panose="02070309020205020404" pitchFamily="49" charset="0"/>
              </a:rPr>
              <a:t>)" </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err="1" smtClean="0">
                <a:solidFill>
                  <a:prstClr val="black"/>
                </a:solidFill>
                <a:latin typeface="Courier New" panose="02070309020205020404" pitchFamily="49" charset="0"/>
                <a:cs typeface="Courier New" panose="02070309020205020404" pitchFamily="49" charset="0"/>
              </a:rPr>
              <a:t>href</a:t>
            </a:r>
            <a:r>
              <a:rPr lang="es-ES" sz="1400" dirty="0">
                <a:solidFill>
                  <a:prstClr val="black"/>
                </a:solidFill>
                <a:latin typeface="Courier New" panose="02070309020205020404" pitchFamily="49" charset="0"/>
                <a:cs typeface="Courier New" panose="02070309020205020404" pitchFamily="49" charset="0"/>
              </a:rPr>
              <a:t>="screen.css" /&gt;</a:t>
            </a:r>
          </a:p>
        </p:txBody>
      </p:sp>
      <p:sp>
        <p:nvSpPr>
          <p:cNvPr id="25" name="Rectángulo 24"/>
          <p:cNvSpPr/>
          <p:nvPr/>
        </p:nvSpPr>
        <p:spPr>
          <a:xfrm>
            <a:off x="1474631" y="3443648"/>
            <a:ext cx="6317087" cy="1754326"/>
          </a:xfrm>
          <a:prstGeom prst="rect">
            <a:avLst/>
          </a:prstGeom>
        </p:spPr>
        <p:txBody>
          <a:bodyPr wrap="square">
            <a:spAutoFit/>
          </a:bodyPr>
          <a:lstStyle/>
          <a:p>
            <a:pPr defTabSz="457200"/>
            <a:r>
              <a:rPr lang="es-ES" dirty="0">
                <a:solidFill>
                  <a:prstClr val="black"/>
                </a:solidFill>
              </a:rPr>
              <a:t>La </a:t>
            </a:r>
            <a:r>
              <a:rPr lang="en-US" i="1" dirty="0" smtClean="0">
                <a:solidFill>
                  <a:prstClr val="black"/>
                </a:solidFill>
              </a:rPr>
              <a:t>query</a:t>
            </a:r>
            <a:r>
              <a:rPr lang="es-ES" dirty="0" smtClean="0">
                <a:solidFill>
                  <a:prstClr val="black"/>
                </a:solidFill>
              </a:rPr>
              <a:t> </a:t>
            </a:r>
            <a:r>
              <a:rPr lang="es-ES" dirty="0">
                <a:solidFill>
                  <a:prstClr val="black"/>
                </a:solidFill>
              </a:rPr>
              <a:t>contiene dos componentes:</a:t>
            </a:r>
          </a:p>
          <a:p>
            <a:pPr defTabSz="457200"/>
            <a:endParaRPr lang="es-ES" dirty="0">
              <a:solidFill>
                <a:prstClr val="black"/>
              </a:solidFill>
            </a:endParaRPr>
          </a:p>
          <a:p>
            <a:pPr marL="342900" indent="-342900" defTabSz="457200">
              <a:buFont typeface="+mj-lt"/>
              <a:buAutoNum type="arabicPeriod"/>
            </a:pPr>
            <a:r>
              <a:rPr lang="es-ES" dirty="0">
                <a:solidFill>
                  <a:prstClr val="black"/>
                </a:solidFill>
              </a:rPr>
              <a:t>Un </a:t>
            </a:r>
            <a:r>
              <a:rPr lang="en-US" i="1" dirty="0" smtClean="0">
                <a:solidFill>
                  <a:prstClr val="black"/>
                </a:solidFill>
              </a:rPr>
              <a:t>media type </a:t>
            </a:r>
            <a:r>
              <a:rPr lang="es-ES" dirty="0" smtClean="0">
                <a:solidFill>
                  <a:prstClr val="black"/>
                </a:solidFill>
              </a:rPr>
              <a:t>(</a:t>
            </a:r>
            <a:r>
              <a:rPr lang="en-US" i="1" dirty="0" smtClean="0">
                <a:solidFill>
                  <a:prstClr val="black"/>
                </a:solidFill>
              </a:rPr>
              <a:t>screen</a:t>
            </a:r>
            <a:r>
              <a:rPr lang="es-ES" dirty="0" smtClean="0">
                <a:solidFill>
                  <a:prstClr val="black"/>
                </a:solidFill>
              </a:rPr>
              <a:t>),</a:t>
            </a:r>
            <a:endParaRPr lang="es-ES" dirty="0">
              <a:solidFill>
                <a:prstClr val="black"/>
              </a:solidFill>
            </a:endParaRPr>
          </a:p>
          <a:p>
            <a:pPr marL="342900" indent="-342900" defTabSz="457200">
              <a:buFont typeface="+mj-lt"/>
              <a:buAutoNum type="arabicPeriod"/>
            </a:pPr>
            <a:r>
              <a:rPr lang="es-ES" dirty="0">
                <a:solidFill>
                  <a:prstClr val="black"/>
                </a:solidFill>
              </a:rPr>
              <a:t>la </a:t>
            </a:r>
            <a:r>
              <a:rPr lang="es-ES" dirty="0" smtClean="0">
                <a:solidFill>
                  <a:prstClr val="black"/>
                </a:solidFill>
              </a:rPr>
              <a:t>consulta </a:t>
            </a:r>
            <a:r>
              <a:rPr lang="es-ES" dirty="0">
                <a:solidFill>
                  <a:prstClr val="black"/>
                </a:solidFill>
              </a:rPr>
              <a:t>entre paréntesis, conteniendo una característica a inspeccionar </a:t>
            </a:r>
            <a:r>
              <a:rPr lang="es-ES" dirty="0" smtClean="0">
                <a:solidFill>
                  <a:prstClr val="black"/>
                </a:solidFill>
              </a:rPr>
              <a:t>(</a:t>
            </a:r>
            <a:r>
              <a:rPr lang="en-US" i="1" dirty="0" smtClean="0">
                <a:solidFill>
                  <a:prstClr val="black"/>
                </a:solidFill>
              </a:rPr>
              <a:t>max-device-width</a:t>
            </a:r>
            <a:r>
              <a:rPr lang="es-ES" dirty="0" smtClean="0">
                <a:solidFill>
                  <a:prstClr val="black"/>
                </a:solidFill>
              </a:rPr>
              <a:t>) </a:t>
            </a:r>
            <a:r>
              <a:rPr lang="es-ES" dirty="0">
                <a:solidFill>
                  <a:prstClr val="black"/>
                </a:solidFill>
              </a:rPr>
              <a:t>seguida por el valor al que apuntamos (480px).</a:t>
            </a:r>
          </a:p>
        </p:txBody>
      </p:sp>
      <p:sp>
        <p:nvSpPr>
          <p:cNvPr id="26" name="CuadroTexto 25"/>
          <p:cNvSpPr txBox="1"/>
          <p:nvPr/>
        </p:nvSpPr>
        <p:spPr>
          <a:xfrm>
            <a:off x="1275009" y="5478461"/>
            <a:ext cx="6516709" cy="646331"/>
          </a:xfrm>
          <a:prstGeom prst="rect">
            <a:avLst/>
          </a:prstGeom>
          <a:noFill/>
        </p:spPr>
        <p:txBody>
          <a:bodyPr wrap="square" rtlCol="0">
            <a:spAutoFit/>
          </a:bodyPr>
          <a:lstStyle/>
          <a:p>
            <a:pPr defTabSz="457200"/>
            <a:r>
              <a:rPr lang="es-ES" dirty="0" smtClean="0">
                <a:solidFill>
                  <a:prstClr val="black"/>
                </a:solidFill>
              </a:rPr>
              <a:t>Definiremos así una hoja de estilos específica para dispositivos </a:t>
            </a:r>
            <a:r>
              <a:rPr lang="es-ES" dirty="0">
                <a:solidFill>
                  <a:prstClr val="black"/>
                </a:solidFill>
              </a:rPr>
              <a:t>con una pantalla pequeña como </a:t>
            </a:r>
            <a:r>
              <a:rPr lang="es-ES" dirty="0" smtClean="0">
                <a:solidFill>
                  <a:prstClr val="black"/>
                </a:solidFill>
              </a:rPr>
              <a:t>los Smartphone</a:t>
            </a:r>
            <a:endParaRPr lang="es-ES" dirty="0">
              <a:solidFill>
                <a:prstClr val="black"/>
              </a:solidFill>
            </a:endParaRPr>
          </a:p>
        </p:txBody>
      </p:sp>
    </p:spTree>
    <p:extLst>
      <p:ext uri="{BB962C8B-B14F-4D97-AF65-F5344CB8AC3E}">
        <p14:creationId xmlns:p14="http://schemas.microsoft.com/office/powerpoint/2010/main" val="3697595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Nuevas Media </a:t>
            </a:r>
            <a:r>
              <a:rPr lang="en-US" dirty="0" smtClean="0"/>
              <a:t>Queries</a:t>
            </a:r>
            <a:endParaRPr lang="en-US" dirty="0"/>
          </a:p>
        </p:txBody>
      </p:sp>
      <p:sp>
        <p:nvSpPr>
          <p:cNvPr id="3" name="Rectángulo 2"/>
          <p:cNvSpPr/>
          <p:nvPr/>
        </p:nvSpPr>
        <p:spPr>
          <a:xfrm>
            <a:off x="1364320" y="1889198"/>
            <a:ext cx="3986861" cy="369332"/>
          </a:xfrm>
          <a:prstGeom prst="rect">
            <a:avLst/>
          </a:prstGeom>
        </p:spPr>
        <p:txBody>
          <a:bodyPr wrap="none">
            <a:spAutoFit/>
          </a:bodyPr>
          <a:lstStyle/>
          <a:p>
            <a:pPr defTabSz="457200"/>
            <a:r>
              <a:rPr lang="es-ES" dirty="0">
                <a:solidFill>
                  <a:prstClr val="black"/>
                </a:solidFill>
              </a:rPr>
              <a:t>@media (-</a:t>
            </a:r>
            <a:r>
              <a:rPr lang="es-ES" dirty="0" err="1" smtClean="0">
                <a:solidFill>
                  <a:prstClr val="black"/>
                </a:solidFill>
              </a:rPr>
              <a:t>webkit</a:t>
            </a:r>
            <a:r>
              <a:rPr lang="es-ES" dirty="0" smtClean="0">
                <a:solidFill>
                  <a:prstClr val="black"/>
                </a:solidFill>
              </a:rPr>
              <a:t>-min-</a:t>
            </a:r>
            <a:r>
              <a:rPr lang="es-ES" dirty="0" err="1" smtClean="0">
                <a:solidFill>
                  <a:prstClr val="black"/>
                </a:solidFill>
              </a:rPr>
              <a:t>device</a:t>
            </a:r>
            <a:r>
              <a:rPr lang="es-ES" dirty="0" smtClean="0">
                <a:solidFill>
                  <a:prstClr val="black"/>
                </a:solidFill>
              </a:rPr>
              <a:t>-pixel-ratio)</a:t>
            </a:r>
            <a:endParaRPr lang="es-ES" dirty="0">
              <a:solidFill>
                <a:prstClr val="black"/>
              </a:solidFill>
            </a:endParaRPr>
          </a:p>
        </p:txBody>
      </p:sp>
      <p:sp>
        <p:nvSpPr>
          <p:cNvPr id="5" name="Rectángulo 4"/>
          <p:cNvSpPr/>
          <p:nvPr/>
        </p:nvSpPr>
        <p:spPr>
          <a:xfrm>
            <a:off x="1364320" y="1389063"/>
            <a:ext cx="2552494" cy="369332"/>
          </a:xfrm>
          <a:prstGeom prst="rect">
            <a:avLst/>
          </a:prstGeom>
        </p:spPr>
        <p:txBody>
          <a:bodyPr wrap="none">
            <a:spAutoFit/>
          </a:bodyPr>
          <a:lstStyle/>
          <a:p>
            <a:pPr defTabSz="457200"/>
            <a:r>
              <a:rPr lang="es-ES" dirty="0" smtClean="0">
                <a:solidFill>
                  <a:prstClr val="black"/>
                </a:solidFill>
              </a:rPr>
              <a:t>@media (min-</a:t>
            </a:r>
            <a:r>
              <a:rPr lang="es-ES" dirty="0" err="1" smtClean="0">
                <a:solidFill>
                  <a:prstClr val="black"/>
                </a:solidFill>
              </a:rPr>
              <a:t>resolution</a:t>
            </a:r>
            <a:r>
              <a:rPr lang="es-ES" dirty="0">
                <a:solidFill>
                  <a:prstClr val="black"/>
                </a:solidFill>
              </a:rPr>
              <a:t>)</a:t>
            </a:r>
          </a:p>
        </p:txBody>
      </p:sp>
      <p:sp>
        <p:nvSpPr>
          <p:cNvPr id="6" name="Rectángulo 5"/>
          <p:cNvSpPr/>
          <p:nvPr/>
        </p:nvSpPr>
        <p:spPr>
          <a:xfrm>
            <a:off x="4445391" y="4880834"/>
            <a:ext cx="3193366" cy="369332"/>
          </a:xfrm>
          <a:prstGeom prst="rect">
            <a:avLst/>
          </a:prstGeom>
        </p:spPr>
        <p:txBody>
          <a:bodyPr wrap="square">
            <a:spAutoFit/>
          </a:bodyPr>
          <a:lstStyle/>
          <a:p>
            <a:pPr defTabSz="457200"/>
            <a:r>
              <a:rPr lang="es-ES" dirty="0" smtClean="0">
                <a:solidFill>
                  <a:prstClr val="black"/>
                </a:solidFill>
              </a:rPr>
              <a:t>detecta el soporte de  JavaScript</a:t>
            </a:r>
            <a:endParaRPr lang="es-ES" dirty="0">
              <a:solidFill>
                <a:prstClr val="black"/>
              </a:solidFill>
            </a:endParaRPr>
          </a:p>
        </p:txBody>
      </p:sp>
      <p:sp>
        <p:nvSpPr>
          <p:cNvPr id="7" name="Rectángulo 6"/>
          <p:cNvSpPr/>
          <p:nvPr/>
        </p:nvSpPr>
        <p:spPr>
          <a:xfrm>
            <a:off x="1364320" y="3542549"/>
            <a:ext cx="1901674" cy="369332"/>
          </a:xfrm>
          <a:prstGeom prst="rect">
            <a:avLst/>
          </a:prstGeom>
        </p:spPr>
        <p:txBody>
          <a:bodyPr wrap="none">
            <a:spAutoFit/>
          </a:bodyPr>
          <a:lstStyle/>
          <a:p>
            <a:pPr defTabSz="457200"/>
            <a:r>
              <a:rPr lang="es-ES" dirty="0">
                <a:solidFill>
                  <a:prstClr val="black"/>
                </a:solidFill>
              </a:rPr>
              <a:t>@media (</a:t>
            </a:r>
            <a:r>
              <a:rPr lang="es-ES" dirty="0" smtClean="0">
                <a:solidFill>
                  <a:prstClr val="black"/>
                </a:solidFill>
              </a:rPr>
              <a:t>pointer) </a:t>
            </a:r>
            <a:endParaRPr lang="es-ES" dirty="0">
              <a:solidFill>
                <a:prstClr val="black"/>
              </a:solidFill>
            </a:endParaRPr>
          </a:p>
        </p:txBody>
      </p:sp>
      <p:sp>
        <p:nvSpPr>
          <p:cNvPr id="8" name="Rectángulo 7"/>
          <p:cNvSpPr/>
          <p:nvPr/>
        </p:nvSpPr>
        <p:spPr>
          <a:xfrm>
            <a:off x="1364320" y="4211691"/>
            <a:ext cx="1763560" cy="369332"/>
          </a:xfrm>
          <a:prstGeom prst="rect">
            <a:avLst/>
          </a:prstGeom>
        </p:spPr>
        <p:txBody>
          <a:bodyPr wrap="none">
            <a:spAutoFit/>
          </a:bodyPr>
          <a:lstStyle/>
          <a:p>
            <a:pPr defTabSz="457200"/>
            <a:r>
              <a:rPr lang="es-ES" dirty="0">
                <a:solidFill>
                  <a:prstClr val="black"/>
                </a:solidFill>
              </a:rPr>
              <a:t>@media (</a:t>
            </a:r>
            <a:r>
              <a:rPr lang="es-ES" dirty="0" err="1">
                <a:solidFill>
                  <a:prstClr val="black"/>
                </a:solidFill>
              </a:rPr>
              <a:t>hover</a:t>
            </a:r>
            <a:r>
              <a:rPr lang="es-ES" dirty="0">
                <a:solidFill>
                  <a:prstClr val="black"/>
                </a:solidFill>
              </a:rPr>
              <a:t>) </a:t>
            </a:r>
          </a:p>
        </p:txBody>
      </p:sp>
      <p:sp>
        <p:nvSpPr>
          <p:cNvPr id="9" name="Rectángulo 8"/>
          <p:cNvSpPr/>
          <p:nvPr/>
        </p:nvSpPr>
        <p:spPr>
          <a:xfrm>
            <a:off x="1364320" y="4873412"/>
            <a:ext cx="1741759" cy="369332"/>
          </a:xfrm>
          <a:prstGeom prst="rect">
            <a:avLst/>
          </a:prstGeom>
        </p:spPr>
        <p:txBody>
          <a:bodyPr wrap="none">
            <a:spAutoFit/>
          </a:bodyPr>
          <a:lstStyle/>
          <a:p>
            <a:pPr defTabSz="457200"/>
            <a:r>
              <a:rPr lang="es-ES" dirty="0">
                <a:solidFill>
                  <a:prstClr val="black"/>
                </a:solidFill>
              </a:rPr>
              <a:t>@media (script) </a:t>
            </a:r>
          </a:p>
        </p:txBody>
      </p:sp>
      <p:sp>
        <p:nvSpPr>
          <p:cNvPr id="10" name="Rectángulo 9"/>
          <p:cNvSpPr/>
          <p:nvPr/>
        </p:nvSpPr>
        <p:spPr>
          <a:xfrm>
            <a:off x="1364320" y="5535133"/>
            <a:ext cx="2149948" cy="369332"/>
          </a:xfrm>
          <a:prstGeom prst="rect">
            <a:avLst/>
          </a:prstGeom>
        </p:spPr>
        <p:txBody>
          <a:bodyPr wrap="none">
            <a:spAutoFit/>
          </a:bodyPr>
          <a:lstStyle/>
          <a:p>
            <a:pPr defTabSz="457200"/>
            <a:r>
              <a:rPr lang="es-ES" dirty="0" smtClean="0">
                <a:solidFill>
                  <a:prstClr val="black"/>
                </a:solidFill>
              </a:rPr>
              <a:t>@media (</a:t>
            </a:r>
            <a:r>
              <a:rPr lang="es-ES" dirty="0" err="1" smtClean="0">
                <a:solidFill>
                  <a:prstClr val="black"/>
                </a:solidFill>
              </a:rPr>
              <a:t>luminosity</a:t>
            </a:r>
            <a:r>
              <a:rPr lang="es-ES" dirty="0" smtClean="0">
                <a:solidFill>
                  <a:prstClr val="black"/>
                </a:solidFill>
              </a:rPr>
              <a:t>)</a:t>
            </a:r>
            <a:endParaRPr lang="es-ES" dirty="0">
              <a:solidFill>
                <a:prstClr val="black"/>
              </a:solidFill>
            </a:endParaRPr>
          </a:p>
        </p:txBody>
      </p:sp>
      <p:sp>
        <p:nvSpPr>
          <p:cNvPr id="11" name="Rectángulo 10"/>
          <p:cNvSpPr/>
          <p:nvPr/>
        </p:nvSpPr>
        <p:spPr>
          <a:xfrm>
            <a:off x="716796" y="2789040"/>
            <a:ext cx="2271584"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defTabSz="457200"/>
            <a:r>
              <a:rPr lang="es-ES" dirty="0" err="1">
                <a:solidFill>
                  <a:prstClr val="black"/>
                </a:solidFill>
              </a:rPr>
              <a:t>Level</a:t>
            </a:r>
            <a:r>
              <a:rPr lang="es-ES" dirty="0">
                <a:solidFill>
                  <a:prstClr val="black"/>
                </a:solidFill>
              </a:rPr>
              <a:t> 4 Media </a:t>
            </a:r>
            <a:r>
              <a:rPr lang="es-ES" dirty="0" err="1">
                <a:solidFill>
                  <a:prstClr val="black"/>
                </a:solidFill>
              </a:rPr>
              <a:t>Queries</a:t>
            </a:r>
            <a:endParaRPr lang="es-ES" dirty="0">
              <a:solidFill>
                <a:prstClr val="black"/>
              </a:solidFill>
            </a:endParaRPr>
          </a:p>
        </p:txBody>
      </p:sp>
      <p:cxnSp>
        <p:nvCxnSpPr>
          <p:cNvPr id="13" name="Conector recto de flecha 12"/>
          <p:cNvCxnSpPr>
            <a:stCxn id="9" idx="3"/>
            <a:endCxn id="6" idx="1"/>
          </p:cNvCxnSpPr>
          <p:nvPr/>
        </p:nvCxnSpPr>
        <p:spPr>
          <a:xfrm>
            <a:off x="3106079" y="5058078"/>
            <a:ext cx="1339312" cy="7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4348257" y="3091969"/>
            <a:ext cx="3649115" cy="646331"/>
          </a:xfrm>
          <a:prstGeom prst="rect">
            <a:avLst/>
          </a:prstGeom>
          <a:noFill/>
        </p:spPr>
        <p:txBody>
          <a:bodyPr wrap="square" rtlCol="0">
            <a:spAutoFit/>
          </a:bodyPr>
          <a:lstStyle/>
          <a:p>
            <a:pPr defTabSz="457200"/>
            <a:r>
              <a:rPr lang="es-ES" dirty="0" smtClean="0">
                <a:solidFill>
                  <a:prstClr val="black"/>
                </a:solidFill>
              </a:rPr>
              <a:t>detecta la precisión del dispositivo apuntador</a:t>
            </a:r>
            <a:r>
              <a:rPr lang="es-ES" dirty="0">
                <a:solidFill>
                  <a:prstClr val="black"/>
                </a:solidFill>
              </a:rPr>
              <a:t>: </a:t>
            </a:r>
            <a:r>
              <a:rPr lang="en-US" i="1" dirty="0" smtClean="0">
                <a:solidFill>
                  <a:prstClr val="black"/>
                </a:solidFill>
              </a:rPr>
              <a:t>coarse</a:t>
            </a:r>
            <a:r>
              <a:rPr lang="es-ES" dirty="0" smtClean="0">
                <a:solidFill>
                  <a:prstClr val="black"/>
                </a:solidFill>
              </a:rPr>
              <a:t>, </a:t>
            </a:r>
            <a:r>
              <a:rPr lang="en-US" dirty="0" smtClean="0">
                <a:solidFill>
                  <a:prstClr val="black"/>
                </a:solidFill>
              </a:rPr>
              <a:t>fine</a:t>
            </a:r>
            <a:r>
              <a:rPr lang="es-ES" dirty="0" smtClean="0">
                <a:solidFill>
                  <a:prstClr val="black"/>
                </a:solidFill>
              </a:rPr>
              <a:t> o </a:t>
            </a:r>
            <a:r>
              <a:rPr lang="en-US" i="1" dirty="0" smtClean="0">
                <a:solidFill>
                  <a:prstClr val="black"/>
                </a:solidFill>
              </a:rPr>
              <a:t>none</a:t>
            </a:r>
            <a:endParaRPr lang="en-US" i="1" dirty="0">
              <a:solidFill>
                <a:prstClr val="black"/>
              </a:solidFill>
            </a:endParaRPr>
          </a:p>
        </p:txBody>
      </p:sp>
      <p:cxnSp>
        <p:nvCxnSpPr>
          <p:cNvPr id="16" name="Conector recto de flecha 15"/>
          <p:cNvCxnSpPr>
            <a:stCxn id="7" idx="3"/>
            <a:endCxn id="14" idx="1"/>
          </p:cNvCxnSpPr>
          <p:nvPr/>
        </p:nvCxnSpPr>
        <p:spPr>
          <a:xfrm flipV="1">
            <a:off x="3265994" y="3415135"/>
            <a:ext cx="1082263" cy="312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4445391" y="3973879"/>
            <a:ext cx="3551980" cy="646331"/>
          </a:xfrm>
          <a:prstGeom prst="rect">
            <a:avLst/>
          </a:prstGeom>
        </p:spPr>
        <p:txBody>
          <a:bodyPr wrap="square">
            <a:spAutoFit/>
          </a:bodyPr>
          <a:lstStyle/>
          <a:p>
            <a:pPr defTabSz="457200"/>
            <a:r>
              <a:rPr lang="es-ES" dirty="0" smtClean="0">
                <a:solidFill>
                  <a:prstClr val="black"/>
                </a:solidFill>
              </a:rPr>
              <a:t>detecta si el dispositivo apuntador soporta el estado de </a:t>
            </a:r>
            <a:r>
              <a:rPr lang="en-US" i="1" dirty="0" smtClean="0">
                <a:solidFill>
                  <a:prstClr val="black"/>
                </a:solidFill>
              </a:rPr>
              <a:t>hover</a:t>
            </a:r>
            <a:endParaRPr lang="en-US" i="1" dirty="0">
              <a:solidFill>
                <a:prstClr val="black"/>
              </a:solidFill>
            </a:endParaRPr>
          </a:p>
        </p:txBody>
      </p:sp>
      <p:cxnSp>
        <p:nvCxnSpPr>
          <p:cNvPr id="20" name="Conector recto de flecha 19"/>
          <p:cNvCxnSpPr>
            <a:stCxn id="8" idx="3"/>
            <a:endCxn id="17" idx="1"/>
          </p:cNvCxnSpPr>
          <p:nvPr/>
        </p:nvCxnSpPr>
        <p:spPr>
          <a:xfrm flipV="1">
            <a:off x="3127880" y="4297045"/>
            <a:ext cx="1317511" cy="9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4445391" y="5542555"/>
            <a:ext cx="3377809" cy="646331"/>
          </a:xfrm>
          <a:prstGeom prst="rect">
            <a:avLst/>
          </a:prstGeom>
        </p:spPr>
        <p:txBody>
          <a:bodyPr wrap="square">
            <a:spAutoFit/>
          </a:bodyPr>
          <a:lstStyle/>
          <a:p>
            <a:pPr defTabSz="457200"/>
            <a:r>
              <a:rPr lang="es-ES" dirty="0" smtClean="0">
                <a:solidFill>
                  <a:prstClr val="black"/>
                </a:solidFill>
              </a:rPr>
              <a:t>detecta la luminosidad ambiental: </a:t>
            </a:r>
            <a:r>
              <a:rPr lang="en-US" i="1" dirty="0" smtClean="0">
                <a:solidFill>
                  <a:prstClr val="black"/>
                </a:solidFill>
              </a:rPr>
              <a:t>dim,</a:t>
            </a:r>
            <a:r>
              <a:rPr lang="es-ES" dirty="0" smtClean="0">
                <a:solidFill>
                  <a:prstClr val="black"/>
                </a:solidFill>
              </a:rPr>
              <a:t> </a:t>
            </a:r>
            <a:r>
              <a:rPr lang="en-US" dirty="0" smtClean="0">
                <a:solidFill>
                  <a:prstClr val="black"/>
                </a:solidFill>
              </a:rPr>
              <a:t>normal</a:t>
            </a:r>
            <a:r>
              <a:rPr lang="es-ES" dirty="0" smtClean="0">
                <a:solidFill>
                  <a:prstClr val="black"/>
                </a:solidFill>
              </a:rPr>
              <a:t> o </a:t>
            </a:r>
            <a:r>
              <a:rPr lang="en-US" i="1" dirty="0" smtClean="0">
                <a:solidFill>
                  <a:prstClr val="black"/>
                </a:solidFill>
              </a:rPr>
              <a:t>washed</a:t>
            </a:r>
            <a:r>
              <a:rPr lang="es-ES" dirty="0" smtClean="0">
                <a:solidFill>
                  <a:prstClr val="black"/>
                </a:solidFill>
              </a:rPr>
              <a:t>.</a:t>
            </a:r>
            <a:endParaRPr lang="es-ES" dirty="0">
              <a:solidFill>
                <a:prstClr val="black"/>
              </a:solidFill>
            </a:endParaRPr>
          </a:p>
        </p:txBody>
      </p:sp>
      <p:cxnSp>
        <p:nvCxnSpPr>
          <p:cNvPr id="24" name="Conector recto de flecha 23"/>
          <p:cNvCxnSpPr>
            <a:stCxn id="10" idx="3"/>
            <a:endCxn id="22" idx="1"/>
          </p:cNvCxnSpPr>
          <p:nvPr/>
        </p:nvCxnSpPr>
        <p:spPr>
          <a:xfrm>
            <a:off x="3514268" y="5719799"/>
            <a:ext cx="931123" cy="145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621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Ejemplos de RWD</a:t>
            </a:r>
            <a:endParaRPr lang="es-ES" dirty="0"/>
          </a:p>
        </p:txBody>
      </p:sp>
      <p:pic>
        <p:nvPicPr>
          <p:cNvPr id="5" name="Imagen 4"/>
          <p:cNvPicPr>
            <a:picLocks noChangeAspect="1"/>
          </p:cNvPicPr>
          <p:nvPr/>
        </p:nvPicPr>
        <p:blipFill>
          <a:blip r:embed="rId2"/>
          <a:stretch>
            <a:fillRect/>
          </a:stretch>
        </p:blipFill>
        <p:spPr>
          <a:xfrm>
            <a:off x="1540568" y="1303399"/>
            <a:ext cx="6609976" cy="4813350"/>
          </a:xfrm>
          <a:prstGeom prst="rect">
            <a:avLst/>
          </a:prstGeom>
        </p:spPr>
      </p:pic>
      <p:sp>
        <p:nvSpPr>
          <p:cNvPr id="6" name="Rectángulo 5"/>
          <p:cNvSpPr/>
          <p:nvPr/>
        </p:nvSpPr>
        <p:spPr>
          <a:xfrm>
            <a:off x="628650" y="3710074"/>
            <a:ext cx="230165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defTabSz="457200"/>
            <a:r>
              <a:rPr lang="es-ES" dirty="0">
                <a:solidFill>
                  <a:prstClr val="black"/>
                </a:solidFill>
                <a:hlinkClick r:id="rId3"/>
              </a:rPr>
              <a:t>http://mediaqueri.es</a:t>
            </a:r>
            <a:r>
              <a:rPr lang="es-ES" dirty="0" smtClean="0">
                <a:solidFill>
                  <a:prstClr val="black"/>
                </a:solidFill>
                <a:hlinkClick r:id="rId3"/>
              </a:rPr>
              <a:t>/</a:t>
            </a:r>
            <a:endParaRPr lang="es-ES" dirty="0">
              <a:solidFill>
                <a:prstClr val="black"/>
              </a:solidFill>
            </a:endParaRPr>
          </a:p>
        </p:txBody>
      </p:sp>
    </p:spTree>
    <p:extLst>
      <p:ext uri="{BB962C8B-B14F-4D97-AF65-F5344CB8AC3E}">
        <p14:creationId xmlns:p14="http://schemas.microsoft.com/office/powerpoint/2010/main" val="3190693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231853"/>
          </a:xfrm>
        </p:spPr>
        <p:txBody>
          <a:bodyPr>
            <a:normAutofit/>
          </a:bodyPr>
          <a:lstStyle/>
          <a:p>
            <a:pPr algn="ctr"/>
            <a:r>
              <a:rPr lang="es-ES" dirty="0" smtClean="0"/>
              <a:t>Directivas </a:t>
            </a:r>
            <a:r>
              <a:rPr lang="es-ES" dirty="0" err="1" smtClean="0"/>
              <a:t>import</a:t>
            </a:r>
            <a:r>
              <a:rPr lang="es-ES" dirty="0" smtClean="0"/>
              <a:t> y media:</a:t>
            </a:r>
            <a:br>
              <a:rPr lang="es-ES" dirty="0" smtClean="0"/>
            </a:br>
            <a:r>
              <a:rPr lang="es-ES" dirty="0" smtClean="0"/>
              <a:t>múltiples </a:t>
            </a:r>
            <a:r>
              <a:rPr lang="es-ES" dirty="0"/>
              <a:t>hojas de </a:t>
            </a:r>
            <a:r>
              <a:rPr lang="es-ES" dirty="0" smtClean="0"/>
              <a:t>estilo</a:t>
            </a:r>
            <a:endParaRPr lang="es-ES" dirty="0"/>
          </a:p>
        </p:txBody>
      </p:sp>
      <p:sp>
        <p:nvSpPr>
          <p:cNvPr id="5" name="Rectángulo 4"/>
          <p:cNvSpPr/>
          <p:nvPr/>
        </p:nvSpPr>
        <p:spPr>
          <a:xfrm>
            <a:off x="628650" y="1969326"/>
            <a:ext cx="1003801"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smtClean="0">
                <a:solidFill>
                  <a:prstClr val="white"/>
                </a:solidFill>
              </a:rPr>
              <a:t>@</a:t>
            </a:r>
            <a:r>
              <a:rPr lang="es-ES" b="1" dirty="0" err="1" smtClean="0">
                <a:solidFill>
                  <a:prstClr val="white"/>
                </a:solidFill>
              </a:rPr>
              <a:t>import</a:t>
            </a:r>
            <a:endParaRPr lang="es-ES" b="1" dirty="0">
              <a:solidFill>
                <a:prstClr val="white"/>
              </a:solidFill>
            </a:endParaRPr>
          </a:p>
        </p:txBody>
      </p:sp>
      <p:sp>
        <p:nvSpPr>
          <p:cNvPr id="6" name="Rectángulo 5"/>
          <p:cNvSpPr/>
          <p:nvPr/>
        </p:nvSpPr>
        <p:spPr>
          <a:xfrm>
            <a:off x="628650" y="4528152"/>
            <a:ext cx="952505"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smtClean="0">
                <a:solidFill>
                  <a:prstClr val="white"/>
                </a:solidFill>
              </a:rPr>
              <a:t>@media</a:t>
            </a:r>
            <a:endParaRPr lang="es-ES" b="1" dirty="0">
              <a:solidFill>
                <a:prstClr val="white"/>
              </a:solidFill>
            </a:endParaRPr>
          </a:p>
        </p:txBody>
      </p:sp>
      <p:sp>
        <p:nvSpPr>
          <p:cNvPr id="7" name="CuadroTexto 6"/>
          <p:cNvSpPr txBox="1"/>
          <p:nvPr/>
        </p:nvSpPr>
        <p:spPr>
          <a:xfrm>
            <a:off x="2495842" y="1969326"/>
            <a:ext cx="4471480" cy="369332"/>
          </a:xfrm>
          <a:prstGeom prst="rect">
            <a:avLst/>
          </a:prstGeom>
          <a:noFill/>
        </p:spPr>
        <p:txBody>
          <a:bodyPr wrap="none" rtlCol="0">
            <a:spAutoFit/>
          </a:bodyPr>
          <a:lstStyle/>
          <a:p>
            <a:pPr defTabSz="457200"/>
            <a:r>
              <a:rPr lang="es-ES" dirty="0" smtClean="0">
                <a:solidFill>
                  <a:prstClr val="black"/>
                </a:solidFill>
              </a:rPr>
              <a:t>permite incorporar hojas de estilo (como link)</a:t>
            </a:r>
            <a:endParaRPr lang="es-ES" dirty="0">
              <a:solidFill>
                <a:prstClr val="black"/>
              </a:solidFill>
            </a:endParaRPr>
          </a:p>
        </p:txBody>
      </p:sp>
      <p:cxnSp>
        <p:nvCxnSpPr>
          <p:cNvPr id="9" name="Conector recto de flecha 8"/>
          <p:cNvCxnSpPr>
            <a:stCxn id="5" idx="3"/>
            <a:endCxn id="7" idx="1"/>
          </p:cNvCxnSpPr>
          <p:nvPr/>
        </p:nvCxnSpPr>
        <p:spPr>
          <a:xfrm>
            <a:off x="1632451" y="2153992"/>
            <a:ext cx="863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2381001" y="2869282"/>
            <a:ext cx="4701162" cy="646331"/>
          </a:xfrm>
          <a:prstGeom prst="rect">
            <a:avLst/>
          </a:prstGeom>
          <a:noFill/>
        </p:spPr>
        <p:txBody>
          <a:bodyPr wrap="square" rtlCol="0">
            <a:spAutoFit/>
          </a:bodyPr>
          <a:lstStyle/>
          <a:p>
            <a:pPr defTabSz="457200"/>
            <a:r>
              <a:rPr lang="es-ES" dirty="0" smtClean="0">
                <a:solidFill>
                  <a:prstClr val="black"/>
                </a:solidFill>
              </a:rPr>
              <a:t>en este caso se pueden añadir </a:t>
            </a:r>
            <a:r>
              <a:rPr lang="en-US" i="1" dirty="0" smtClean="0">
                <a:solidFill>
                  <a:prstClr val="black"/>
                </a:solidFill>
              </a:rPr>
              <a:t>media queries </a:t>
            </a:r>
            <a:r>
              <a:rPr lang="es-ES" dirty="0" smtClean="0">
                <a:solidFill>
                  <a:prstClr val="black"/>
                </a:solidFill>
              </a:rPr>
              <a:t>que filtraran la importación</a:t>
            </a:r>
            <a:endParaRPr lang="es-ES" dirty="0">
              <a:solidFill>
                <a:prstClr val="black"/>
              </a:solidFill>
            </a:endParaRPr>
          </a:p>
        </p:txBody>
      </p:sp>
      <p:sp>
        <p:nvSpPr>
          <p:cNvPr id="11" name="Rectángulo 10"/>
          <p:cNvSpPr/>
          <p:nvPr/>
        </p:nvSpPr>
        <p:spPr>
          <a:xfrm>
            <a:off x="2381001" y="3515613"/>
            <a:ext cx="4572000"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400" dirty="0">
                <a:solidFill>
                  <a:prstClr val="black"/>
                </a:solidFill>
                <a:latin typeface="Courier New" panose="02070309020205020404" pitchFamily="49" charset="0"/>
                <a:cs typeface="Courier New" panose="02070309020205020404" pitchFamily="49" charset="0"/>
              </a:rPr>
              <a:t>@import </a:t>
            </a:r>
            <a:r>
              <a:rPr lang="en-US" sz="1400" dirty="0" err="1">
                <a:solidFill>
                  <a:prstClr val="black"/>
                </a:solidFill>
                <a:latin typeface="Courier New" panose="02070309020205020404" pitchFamily="49" charset="0"/>
                <a:cs typeface="Courier New" panose="02070309020205020404" pitchFamily="49" charset="0"/>
              </a:rPr>
              <a:t>url</a:t>
            </a:r>
            <a:r>
              <a:rPr lang="en-US" sz="1400" dirty="0">
                <a:solidFill>
                  <a:prstClr val="black"/>
                </a:solidFill>
                <a:latin typeface="Courier New" panose="02070309020205020404" pitchFamily="49" charset="0"/>
                <a:cs typeface="Courier New" panose="02070309020205020404" pitchFamily="49" charset="0"/>
              </a:rPr>
              <a:t>("shetland.css") screen and (max-device-width: 480px);</a:t>
            </a:r>
            <a:endParaRPr lang="es-ES" sz="1400" dirty="0">
              <a:solidFill>
                <a:prstClr val="black"/>
              </a:solidFill>
              <a:latin typeface="Courier New" panose="02070309020205020404" pitchFamily="49" charset="0"/>
              <a:cs typeface="Courier New" panose="02070309020205020404" pitchFamily="49" charset="0"/>
            </a:endParaRPr>
          </a:p>
        </p:txBody>
      </p:sp>
      <p:sp>
        <p:nvSpPr>
          <p:cNvPr id="12" name="Rectángulo 11"/>
          <p:cNvSpPr/>
          <p:nvPr/>
        </p:nvSpPr>
        <p:spPr>
          <a:xfrm>
            <a:off x="2949147" y="2395553"/>
            <a:ext cx="2977097"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a:t>
            </a:r>
            <a:r>
              <a:rPr lang="es-ES" sz="1400" dirty="0" err="1">
                <a:solidFill>
                  <a:prstClr val="black"/>
                </a:solidFill>
                <a:latin typeface="Courier New" panose="02070309020205020404" pitchFamily="49" charset="0"/>
                <a:cs typeface="Courier New" panose="02070309020205020404" pitchFamily="49" charset="0"/>
              </a:rPr>
              <a:t>import</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url</a:t>
            </a:r>
            <a:r>
              <a:rPr lang="es-ES" sz="1400" dirty="0">
                <a:solidFill>
                  <a:prstClr val="black"/>
                </a:solidFill>
                <a:latin typeface="Courier New" panose="02070309020205020404" pitchFamily="49" charset="0"/>
                <a:cs typeface="Courier New" panose="02070309020205020404" pitchFamily="49" charset="0"/>
              </a:rPr>
              <a:t>("tables.css");</a:t>
            </a:r>
          </a:p>
        </p:txBody>
      </p:sp>
      <p:sp>
        <p:nvSpPr>
          <p:cNvPr id="13" name="CuadroTexto 12"/>
          <p:cNvSpPr txBox="1"/>
          <p:nvPr/>
        </p:nvSpPr>
        <p:spPr>
          <a:xfrm>
            <a:off x="2265091" y="4533849"/>
            <a:ext cx="5774722" cy="369332"/>
          </a:xfrm>
          <a:prstGeom prst="rect">
            <a:avLst/>
          </a:prstGeom>
          <a:noFill/>
        </p:spPr>
        <p:txBody>
          <a:bodyPr wrap="none" rtlCol="0">
            <a:spAutoFit/>
          </a:bodyPr>
          <a:lstStyle/>
          <a:p>
            <a:pPr defTabSz="457200"/>
            <a:r>
              <a:rPr lang="es-ES" dirty="0" smtClean="0">
                <a:solidFill>
                  <a:prstClr val="black"/>
                </a:solidFill>
              </a:rPr>
              <a:t>permite aplicar las </a:t>
            </a:r>
            <a:r>
              <a:rPr lang="en-US" i="1" dirty="0">
                <a:solidFill>
                  <a:prstClr val="black"/>
                </a:solidFill>
              </a:rPr>
              <a:t>media queries </a:t>
            </a:r>
            <a:r>
              <a:rPr lang="es-ES" dirty="0" smtClean="0">
                <a:solidFill>
                  <a:prstClr val="black"/>
                </a:solidFill>
              </a:rPr>
              <a:t>desde dentro de los estilos</a:t>
            </a:r>
            <a:endParaRPr lang="es-ES" dirty="0">
              <a:solidFill>
                <a:prstClr val="black"/>
              </a:solidFill>
            </a:endParaRPr>
          </a:p>
        </p:txBody>
      </p:sp>
      <p:sp>
        <p:nvSpPr>
          <p:cNvPr id="14" name="Rectángulo 13"/>
          <p:cNvSpPr/>
          <p:nvPr/>
        </p:nvSpPr>
        <p:spPr>
          <a:xfrm>
            <a:off x="2381001" y="5083186"/>
            <a:ext cx="5292148"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400" dirty="0">
                <a:solidFill>
                  <a:prstClr val="black"/>
                </a:solidFill>
                <a:latin typeface="Courier New" panose="02070309020205020404" pitchFamily="49" charset="0"/>
                <a:cs typeface="Courier New" panose="02070309020205020404" pitchFamily="49" charset="0"/>
              </a:rPr>
              <a:t>@media </a:t>
            </a:r>
            <a:r>
              <a:rPr lang="es-ES" sz="1400" dirty="0" err="1">
                <a:solidFill>
                  <a:prstClr val="black"/>
                </a:solidFill>
                <a:latin typeface="Courier New" panose="02070309020205020404" pitchFamily="49" charset="0"/>
                <a:cs typeface="Courier New" panose="02070309020205020404" pitchFamily="49" charset="0"/>
              </a:rPr>
              <a:t>screen</a:t>
            </a:r>
            <a:r>
              <a:rPr lang="es-ES" sz="1400" dirty="0">
                <a:solidFill>
                  <a:prstClr val="black"/>
                </a:solidFill>
                <a:latin typeface="Courier New" panose="02070309020205020404" pitchFamily="49" charset="0"/>
                <a:cs typeface="Courier New" panose="02070309020205020404" pitchFamily="49" charset="0"/>
              </a:rPr>
              <a:t> and (</a:t>
            </a:r>
            <a:r>
              <a:rPr lang="es-ES" sz="1400" dirty="0" err="1">
                <a:solidFill>
                  <a:prstClr val="black"/>
                </a:solidFill>
                <a:latin typeface="Courier New" panose="02070309020205020404" pitchFamily="49" charset="0"/>
                <a:cs typeface="Courier New" panose="02070309020205020404" pitchFamily="49" charset="0"/>
              </a:rPr>
              <a:t>max-device-width</a:t>
            </a:r>
            <a:r>
              <a:rPr lang="es-ES" sz="1400" dirty="0">
                <a:solidFill>
                  <a:prstClr val="black"/>
                </a:solidFill>
                <a:latin typeface="Courier New" panose="02070309020205020404" pitchFamily="49" charset="0"/>
                <a:cs typeface="Courier New" panose="02070309020205020404" pitchFamily="49" charset="0"/>
              </a:rPr>
              <a:t>: 480px) {</a:t>
            </a:r>
          </a:p>
          <a:p>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column</a:t>
            </a:r>
            <a:r>
              <a:rPr lang="es-ES" sz="1400" dirty="0">
                <a:solidFill>
                  <a:prstClr val="black"/>
                </a:solidFill>
                <a:latin typeface="Courier New" panose="02070309020205020404" pitchFamily="49" charset="0"/>
                <a:cs typeface="Courier New" panose="02070309020205020404" pitchFamily="49" charset="0"/>
              </a:rPr>
              <a:t> {</a:t>
            </a:r>
          </a:p>
          <a:p>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float</a:t>
            </a:r>
            <a:r>
              <a:rPr lang="es-ES" sz="1400" dirty="0">
                <a:solidFill>
                  <a:prstClr val="black"/>
                </a:solidFill>
                <a:latin typeface="Courier New" panose="02070309020205020404" pitchFamily="49" charset="0"/>
                <a:cs typeface="Courier New" panose="02070309020205020404" pitchFamily="49" charset="0"/>
              </a:rPr>
              <a:t>: </a:t>
            </a:r>
            <a:r>
              <a:rPr lang="es-ES" sz="1400" dirty="0" err="1">
                <a:solidFill>
                  <a:prstClr val="black"/>
                </a:solidFill>
                <a:latin typeface="Courier New" panose="02070309020205020404" pitchFamily="49" charset="0"/>
                <a:cs typeface="Courier New" panose="02070309020205020404" pitchFamily="49" charset="0"/>
              </a:rPr>
              <a:t>none</a:t>
            </a:r>
            <a:r>
              <a:rPr lang="es-ES" sz="1400" dirty="0" smtClean="0">
                <a:solidFill>
                  <a:prstClr val="black"/>
                </a:solidFill>
                <a:latin typeface="Courier New" panose="02070309020205020404" pitchFamily="49" charset="0"/>
                <a:cs typeface="Courier New" panose="02070309020205020404" pitchFamily="49" charset="0"/>
              </a:rPr>
              <a:t>;     </a:t>
            </a:r>
            <a:r>
              <a:rPr lang="es-ES" sz="1400" dirty="0">
                <a:solidFill>
                  <a:prstClr val="black"/>
                </a:solidFill>
                <a:latin typeface="Courier New" panose="02070309020205020404" pitchFamily="49" charset="0"/>
                <a:cs typeface="Courier New" panose="02070309020205020404" pitchFamily="49" charset="0"/>
              </a:rPr>
              <a:t>}</a:t>
            </a:r>
          </a:p>
          <a:p>
            <a:r>
              <a:rPr lang="es-ES" sz="1400" dirty="0">
                <a:solidFill>
                  <a:prstClr val="black"/>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441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Tamaños de pantalla</a:t>
            </a:r>
            <a:endParaRPr lang="es-ES" dirty="0"/>
          </a:p>
        </p:txBody>
      </p:sp>
      <p:pic>
        <p:nvPicPr>
          <p:cNvPr id="7171" name="Picture 3" descr="http://dab1nmslvvntp.cloudfront.net/wp-content/uploads/2014/07/1405397853Responsive_Web_Design_for_Desktop_Notebook_Tablet_and_Mobile_Ph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40" y="3268966"/>
            <a:ext cx="7884161" cy="3348932"/>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http://www.newslettersoft.com/sites/default/files/responsive-design-ce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98" y="896827"/>
            <a:ext cx="7421274" cy="276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671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smtClean="0"/>
              <a:t>Tamaños de pantalla y </a:t>
            </a:r>
            <a:r>
              <a:rPr lang="es-ES" dirty="0" err="1" smtClean="0"/>
              <a:t>mediaqueries</a:t>
            </a:r>
            <a:r>
              <a:rPr lang="es-ES" dirty="0" smtClean="0"/>
              <a:t> (1)</a:t>
            </a:r>
            <a:endParaRPr lang="es-ES" dirty="0"/>
          </a:p>
        </p:txBody>
      </p:sp>
      <p:graphicFrame>
        <p:nvGraphicFramePr>
          <p:cNvPr id="5" name="Tabla 4"/>
          <p:cNvGraphicFramePr>
            <a:graphicFrameLocks noGrp="1"/>
          </p:cNvGraphicFramePr>
          <p:nvPr>
            <p:extLst/>
          </p:nvPr>
        </p:nvGraphicFramePr>
        <p:xfrm>
          <a:off x="1076325" y="1537252"/>
          <a:ext cx="6991350" cy="3769360"/>
        </p:xfrm>
        <a:graphic>
          <a:graphicData uri="http://schemas.openxmlformats.org/drawingml/2006/table">
            <a:tbl>
              <a:tblPr bandRow="1">
                <a:tableStyleId>{5C22544A-7EE6-4342-B048-85BDC9FD1C3A}</a:tableStyleId>
              </a:tblPr>
              <a:tblGrid>
                <a:gridCol w="3495675"/>
                <a:gridCol w="3495675"/>
              </a:tblGrid>
              <a:tr h="204083">
                <a:tc gridSpan="2">
                  <a:txBody>
                    <a:bodyPr/>
                    <a:lstStyle/>
                    <a:p>
                      <a:r>
                        <a:rPr lang="es-ES" dirty="0" smtClean="0">
                          <a:solidFill>
                            <a:srgbClr val="222222"/>
                          </a:solidFill>
                          <a:latin typeface="Helvetica Neue"/>
                        </a:rPr>
                        <a:t>escritorio / </a:t>
                      </a:r>
                      <a:r>
                        <a:rPr lang="es-ES" dirty="0" err="1" smtClean="0">
                          <a:solidFill>
                            <a:srgbClr val="222222"/>
                          </a:solidFill>
                          <a:latin typeface="Helvetica Neue"/>
                        </a:rPr>
                        <a:t>tablet</a:t>
                      </a:r>
                      <a:r>
                        <a:rPr lang="es-ES" dirty="0" smtClean="0">
                          <a:solidFill>
                            <a:srgbClr val="222222"/>
                          </a:solidFill>
                          <a:latin typeface="Helvetica Neue"/>
                        </a:rPr>
                        <a:t> horizontal: más de 1024px</a:t>
                      </a:r>
                      <a:endParaRPr lang="es-ES" dirty="0"/>
                    </a:p>
                  </a:txBody>
                  <a:tcPr/>
                </a:tc>
                <a:tc hMerge="1">
                  <a:txBody>
                    <a:bodyPr/>
                    <a:lstStyle/>
                    <a:p>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solidFill>
                            <a:srgbClr val="FF0000"/>
                          </a:solidFill>
                          <a:latin typeface="Helvetica Neue"/>
                        </a:rPr>
                        <a:t>@media (min-</a:t>
                      </a:r>
                      <a:r>
                        <a:rPr lang="es-ES" dirty="0" err="1" smtClean="0">
                          <a:solidFill>
                            <a:srgbClr val="FF0000"/>
                          </a:solidFill>
                          <a:latin typeface="Helvetica Neue"/>
                        </a:rPr>
                        <a:t>width</a:t>
                      </a:r>
                      <a:r>
                        <a:rPr lang="es-ES" dirty="0" smtClean="0">
                          <a:solidFill>
                            <a:srgbClr val="FF0000"/>
                          </a:solidFill>
                          <a:latin typeface="Helvetica Neue"/>
                        </a:rPr>
                        <a:t>: 1024px)</a:t>
                      </a:r>
                    </a:p>
                    <a:p>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Default</a:t>
                      </a:r>
                      <a:br>
                        <a:rPr lang="es-ES" dirty="0" smtClean="0"/>
                      </a:br>
                      <a:r>
                        <a:rPr lang="es-ES" dirty="0" smtClean="0">
                          <a:solidFill>
                            <a:schemeClr val="accent2">
                              <a:lumMod val="50000"/>
                            </a:schemeClr>
                          </a:solidFill>
                        </a:rPr>
                        <a:t>[</a:t>
                      </a:r>
                      <a:r>
                        <a:rPr lang="es-ES" dirty="0" smtClean="0">
                          <a:solidFill>
                            <a:schemeClr val="accent2">
                              <a:lumMod val="50000"/>
                            </a:schemeClr>
                          </a:solidFill>
                          <a:latin typeface="Helvetica Neue"/>
                        </a:rPr>
                        <a:t>@media (min-</a:t>
                      </a:r>
                      <a:r>
                        <a:rPr lang="es-ES" dirty="0" err="1" smtClean="0">
                          <a:solidFill>
                            <a:schemeClr val="accent2">
                              <a:lumMod val="50000"/>
                            </a:schemeClr>
                          </a:solidFill>
                          <a:latin typeface="Helvetica Neue"/>
                        </a:rPr>
                        <a:t>width</a:t>
                      </a:r>
                      <a:r>
                        <a:rPr lang="es-ES" dirty="0" smtClean="0">
                          <a:solidFill>
                            <a:schemeClr val="accent2">
                              <a:lumMod val="50000"/>
                            </a:schemeClr>
                          </a:solidFill>
                          <a:latin typeface="Helvetica Neue"/>
                        </a:rPr>
                        <a:t>: 1024px)</a:t>
                      </a:r>
                      <a:r>
                        <a:rPr lang="es-ES" dirty="0" smtClean="0"/>
                        <a:t>]</a:t>
                      </a:r>
                      <a:endParaRPr lang="es-ES" dirty="0"/>
                    </a:p>
                  </a:txBody>
                  <a:tcPr/>
                </a:tc>
              </a:tr>
              <a:tr h="370840">
                <a:tc gridSpan="2">
                  <a:txBody>
                    <a:bodyPr/>
                    <a:lstStyle/>
                    <a:p>
                      <a:r>
                        <a:rPr lang="es-ES" dirty="0" err="1" smtClean="0">
                          <a:solidFill>
                            <a:srgbClr val="222222"/>
                          </a:solidFill>
                          <a:latin typeface="Helvetica Neue"/>
                        </a:rPr>
                        <a:t>tablet</a:t>
                      </a:r>
                      <a:r>
                        <a:rPr lang="es-ES" dirty="0" smtClean="0">
                          <a:solidFill>
                            <a:srgbClr val="222222"/>
                          </a:solidFill>
                          <a:latin typeface="Helvetica Neue"/>
                        </a:rPr>
                        <a:t> vertical, mas de 768px (y menos de 1024px)</a:t>
                      </a:r>
                      <a:endParaRPr lang="es-ES" dirty="0"/>
                    </a:p>
                  </a:txBody>
                  <a:tcPr/>
                </a:tc>
                <a:tc hMerge="1">
                  <a:txBody>
                    <a:bodyPr/>
                    <a:lstStyle/>
                    <a:p>
                      <a:endParaRPr lang="es-ES" dirty="0"/>
                    </a:p>
                  </a:txBody>
                  <a:tcPr/>
                </a:tc>
              </a:tr>
              <a:tr h="370840">
                <a:tc>
                  <a:txBody>
                    <a:bodyPr/>
                    <a:lstStyle/>
                    <a:p>
                      <a:r>
                        <a:rPr lang="es-ES" dirty="0" smtClean="0">
                          <a:solidFill>
                            <a:srgbClr val="FF0000"/>
                          </a:solidFill>
                          <a:latin typeface="Helvetica Neue"/>
                        </a:rPr>
                        <a:t>@media (min-</a:t>
                      </a:r>
                      <a:r>
                        <a:rPr lang="es-ES" dirty="0" err="1" smtClean="0">
                          <a:solidFill>
                            <a:srgbClr val="FF0000"/>
                          </a:solidFill>
                          <a:latin typeface="Helvetica Neue"/>
                        </a:rPr>
                        <a:t>width</a:t>
                      </a:r>
                      <a:r>
                        <a:rPr lang="es-ES" dirty="0" smtClean="0">
                          <a:solidFill>
                            <a:srgbClr val="FF0000"/>
                          </a:solidFill>
                          <a:latin typeface="Helvetica Neue"/>
                        </a:rPr>
                        <a:t>: 768px) </a:t>
                      </a:r>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50000"/>
                            </a:schemeClr>
                          </a:solidFill>
                        </a:rPr>
                        <a:t>@media (max-width: 1023px) </a:t>
                      </a:r>
                      <a:endParaRPr lang="es-ES" dirty="0" smtClean="0">
                        <a:solidFill>
                          <a:schemeClr val="accent2">
                            <a:lumMod val="50000"/>
                          </a:schemeClr>
                        </a:solidFill>
                      </a:endParaRPr>
                    </a:p>
                    <a:p>
                      <a:r>
                        <a:rPr lang="en-US" dirty="0" smtClean="0">
                          <a:solidFill>
                            <a:schemeClr val="accent2">
                              <a:lumMod val="50000"/>
                            </a:schemeClr>
                          </a:solidFill>
                        </a:rPr>
                        <a:t>and (min-width: 768px)</a:t>
                      </a:r>
                      <a:endParaRPr lang="es-ES" dirty="0">
                        <a:solidFill>
                          <a:schemeClr val="accent2">
                            <a:lumMod val="50000"/>
                          </a:schemeClr>
                        </a:solidFill>
                      </a:endParaRPr>
                    </a:p>
                  </a:txBody>
                  <a:tcPr/>
                </a:tc>
              </a:tr>
              <a:tr h="370840">
                <a:tc gridSpan="2">
                  <a:txBody>
                    <a:bodyPr/>
                    <a:lstStyle/>
                    <a:p>
                      <a:r>
                        <a:rPr lang="es-ES" dirty="0" smtClean="0">
                          <a:solidFill>
                            <a:srgbClr val="222222"/>
                          </a:solidFill>
                          <a:latin typeface="Helvetica Neue"/>
                        </a:rPr>
                        <a:t>móvil horizontal, más de 480px (y menos de 768px)</a:t>
                      </a:r>
                      <a:endParaRPr lang="es-ES" dirty="0"/>
                    </a:p>
                  </a:txBody>
                  <a:tcPr/>
                </a:tc>
                <a:tc hMerge="1">
                  <a:txBody>
                    <a:bodyPr/>
                    <a:lstStyle/>
                    <a:p>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solidFill>
                            <a:srgbClr val="FF0000"/>
                          </a:solidFill>
                          <a:latin typeface="Helvetica Neue"/>
                        </a:rPr>
                        <a:t>@media (min-</a:t>
                      </a:r>
                      <a:r>
                        <a:rPr lang="es-ES" dirty="0" err="1" smtClean="0">
                          <a:solidFill>
                            <a:srgbClr val="FF0000"/>
                          </a:solidFill>
                          <a:latin typeface="Helvetica Neue"/>
                        </a:rPr>
                        <a:t>width</a:t>
                      </a:r>
                      <a:r>
                        <a:rPr lang="es-ES" dirty="0" smtClean="0">
                          <a:solidFill>
                            <a:srgbClr val="FF0000"/>
                          </a:solidFill>
                          <a:latin typeface="Helvetica Neue"/>
                        </a:rPr>
                        <a:t>: 480px)</a:t>
                      </a:r>
                    </a:p>
                  </a:txBody>
                  <a:tcPr/>
                </a:tc>
                <a:tc>
                  <a:txBody>
                    <a:bodyPr/>
                    <a:lstStyle/>
                    <a:p>
                      <a:r>
                        <a:rPr lang="es-ES" dirty="0" smtClean="0">
                          <a:solidFill>
                            <a:schemeClr val="accent2">
                              <a:lumMod val="50000"/>
                            </a:schemeClr>
                          </a:solidFill>
                        </a:rPr>
                        <a:t>@media (</a:t>
                      </a:r>
                      <a:r>
                        <a:rPr lang="es-ES" dirty="0" err="1" smtClean="0">
                          <a:solidFill>
                            <a:schemeClr val="accent2">
                              <a:lumMod val="50000"/>
                            </a:schemeClr>
                          </a:solidFill>
                        </a:rPr>
                        <a:t>max-width</a:t>
                      </a:r>
                      <a:r>
                        <a:rPr lang="es-ES" dirty="0" smtClean="0">
                          <a:solidFill>
                            <a:schemeClr val="accent2">
                              <a:lumMod val="50000"/>
                            </a:schemeClr>
                          </a:solidFill>
                        </a:rPr>
                        <a:t>: 767px)</a:t>
                      </a:r>
                      <a:endParaRPr lang="es-ES" dirty="0">
                        <a:solidFill>
                          <a:schemeClr val="accent2">
                            <a:lumMod val="50000"/>
                          </a:schemeClr>
                        </a:solidFill>
                      </a:endParaRPr>
                    </a:p>
                  </a:txBody>
                  <a:tcPr/>
                </a:tc>
              </a:tr>
              <a:tr h="370840">
                <a:tc gridSpan="2">
                  <a:txBody>
                    <a:bodyPr/>
                    <a:lstStyle/>
                    <a:p>
                      <a:r>
                        <a:rPr lang="es-ES" dirty="0" smtClean="0">
                          <a:solidFill>
                            <a:srgbClr val="222222"/>
                          </a:solidFill>
                          <a:latin typeface="Helvetica Neue"/>
                        </a:rPr>
                        <a:t>móvil vertical, menos de 480px </a:t>
                      </a:r>
                      <a:endParaRPr lang="es-ES" dirty="0"/>
                    </a:p>
                  </a:txBody>
                  <a:tcPr/>
                </a:tc>
                <a:tc hMerge="1">
                  <a:txBody>
                    <a:bodyPr/>
                    <a:lstStyle/>
                    <a:p>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Defatut</a:t>
                      </a:r>
                      <a:r>
                        <a:rPr lang="es-ES" dirty="0" smtClean="0"/>
                        <a:t/>
                      </a:r>
                      <a:br>
                        <a:rPr lang="es-ES" dirty="0" smtClean="0"/>
                      </a:br>
                      <a:r>
                        <a:rPr lang="es-ES" dirty="0" smtClean="0"/>
                        <a:t>[</a:t>
                      </a:r>
                      <a:r>
                        <a:rPr lang="es-ES" dirty="0" smtClean="0">
                          <a:solidFill>
                            <a:srgbClr val="FF0000"/>
                          </a:solidFill>
                          <a:latin typeface="Helvetica Neue"/>
                        </a:rPr>
                        <a:t>@media (</a:t>
                      </a:r>
                      <a:r>
                        <a:rPr lang="es-ES" dirty="0" err="1" smtClean="0">
                          <a:solidFill>
                            <a:srgbClr val="FF0000"/>
                          </a:solidFill>
                          <a:latin typeface="Helvetica Neue"/>
                        </a:rPr>
                        <a:t>max-width</a:t>
                      </a:r>
                      <a:r>
                        <a:rPr lang="es-ES" dirty="0" smtClean="0">
                          <a:solidFill>
                            <a:srgbClr val="FF0000"/>
                          </a:solidFill>
                          <a:latin typeface="Helvetica Neue"/>
                        </a:rPr>
                        <a:t>: 479px)</a:t>
                      </a:r>
                      <a:r>
                        <a:rPr lang="es-ES" dirty="0" smtClean="0"/>
                        <a:t>]</a:t>
                      </a:r>
                      <a:endParaRPr lang="es-ES" dirty="0" smtClean="0">
                        <a:solidFill>
                          <a:srgbClr val="222222"/>
                        </a:solidFill>
                        <a:latin typeface="Helvetica Neue"/>
                      </a:endParaRPr>
                    </a:p>
                  </a:txBody>
                  <a:tcPr/>
                </a:tc>
                <a:tc>
                  <a:txBody>
                    <a:bodyPr/>
                    <a:lstStyle/>
                    <a:p>
                      <a:r>
                        <a:rPr lang="es-ES" dirty="0" smtClean="0">
                          <a:solidFill>
                            <a:schemeClr val="accent2">
                              <a:lumMod val="50000"/>
                            </a:schemeClr>
                          </a:solidFill>
                          <a:latin typeface="Helvetica Neue"/>
                        </a:rPr>
                        <a:t>@media (</a:t>
                      </a:r>
                      <a:r>
                        <a:rPr lang="es-ES" dirty="0" err="1" smtClean="0">
                          <a:solidFill>
                            <a:schemeClr val="accent2">
                              <a:lumMod val="50000"/>
                            </a:schemeClr>
                          </a:solidFill>
                          <a:latin typeface="Helvetica Neue"/>
                        </a:rPr>
                        <a:t>max-width</a:t>
                      </a:r>
                      <a:r>
                        <a:rPr lang="es-ES" dirty="0" smtClean="0">
                          <a:solidFill>
                            <a:schemeClr val="accent2">
                              <a:lumMod val="50000"/>
                            </a:schemeClr>
                          </a:solidFill>
                          <a:latin typeface="Helvetica Neue"/>
                        </a:rPr>
                        <a:t>: 480px)</a:t>
                      </a:r>
                      <a:endParaRPr lang="es-ES" dirty="0">
                        <a:solidFill>
                          <a:schemeClr val="accent2">
                            <a:lumMod val="50000"/>
                          </a:schemeClr>
                        </a:solidFill>
                      </a:endParaRPr>
                    </a:p>
                  </a:txBody>
                  <a:tcPr/>
                </a:tc>
              </a:tr>
            </a:tbl>
          </a:graphicData>
        </a:graphic>
      </p:graphicFrame>
      <p:cxnSp>
        <p:nvCxnSpPr>
          <p:cNvPr id="7" name="Conector recto de flecha 6"/>
          <p:cNvCxnSpPr/>
          <p:nvPr/>
        </p:nvCxnSpPr>
        <p:spPr>
          <a:xfrm flipV="1">
            <a:off x="660952" y="1497496"/>
            <a:ext cx="0" cy="39889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205948" y="5844209"/>
            <a:ext cx="3187860" cy="369332"/>
          </a:xfrm>
          <a:prstGeom prst="rect">
            <a:avLst/>
          </a:prstGeom>
          <a:noFill/>
        </p:spPr>
        <p:txBody>
          <a:bodyPr wrap="none" rtlCol="0">
            <a:spAutoFit/>
          </a:bodyPr>
          <a:lstStyle/>
          <a:p>
            <a:pPr defTabSz="457200"/>
            <a:r>
              <a:rPr lang="es-ES" dirty="0" smtClean="0">
                <a:solidFill>
                  <a:prstClr val="black"/>
                </a:solidFill>
              </a:rPr>
              <a:t>Diseño </a:t>
            </a:r>
            <a:r>
              <a:rPr lang="es-ES" dirty="0" err="1" smtClean="0">
                <a:solidFill>
                  <a:prstClr val="black"/>
                </a:solidFill>
              </a:rPr>
              <a:t>bottom</a:t>
            </a:r>
            <a:r>
              <a:rPr lang="es-ES" dirty="0" smtClean="0">
                <a:solidFill>
                  <a:prstClr val="black"/>
                </a:solidFill>
              </a:rPr>
              <a:t>-up o </a:t>
            </a:r>
            <a:r>
              <a:rPr lang="es-ES" dirty="0" err="1" smtClean="0">
                <a:solidFill>
                  <a:prstClr val="black"/>
                </a:solidFill>
              </a:rPr>
              <a:t>mobile</a:t>
            </a:r>
            <a:r>
              <a:rPr lang="es-ES" dirty="0" smtClean="0">
                <a:solidFill>
                  <a:prstClr val="black"/>
                </a:solidFill>
              </a:rPr>
              <a:t> </a:t>
            </a:r>
            <a:r>
              <a:rPr lang="es-ES" dirty="0" err="1" smtClean="0">
                <a:solidFill>
                  <a:prstClr val="black"/>
                </a:solidFill>
              </a:rPr>
              <a:t>first</a:t>
            </a:r>
            <a:endParaRPr lang="es-ES" dirty="0">
              <a:solidFill>
                <a:prstClr val="black"/>
              </a:solidFill>
            </a:endParaRPr>
          </a:p>
        </p:txBody>
      </p:sp>
      <p:cxnSp>
        <p:nvCxnSpPr>
          <p:cNvPr id="10" name="Conector recto de flecha 9"/>
          <p:cNvCxnSpPr/>
          <p:nvPr/>
        </p:nvCxnSpPr>
        <p:spPr>
          <a:xfrm flipH="1">
            <a:off x="8375374" y="1404730"/>
            <a:ext cx="13252" cy="394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6195392" y="5844209"/>
            <a:ext cx="2039597" cy="369332"/>
          </a:xfrm>
          <a:prstGeom prst="rect">
            <a:avLst/>
          </a:prstGeom>
          <a:noFill/>
        </p:spPr>
        <p:txBody>
          <a:bodyPr wrap="none" rtlCol="0">
            <a:spAutoFit/>
          </a:bodyPr>
          <a:lstStyle/>
          <a:p>
            <a:pPr defTabSz="457200"/>
            <a:r>
              <a:rPr lang="es-ES" dirty="0" smtClean="0">
                <a:solidFill>
                  <a:prstClr val="black"/>
                </a:solidFill>
              </a:rPr>
              <a:t>Diseño top-</a:t>
            </a:r>
            <a:r>
              <a:rPr lang="es-ES" dirty="0" err="1" smtClean="0">
                <a:solidFill>
                  <a:prstClr val="black"/>
                </a:solidFill>
              </a:rPr>
              <a:t>bottom</a:t>
            </a:r>
            <a:endParaRPr lang="es-ES" dirty="0">
              <a:solidFill>
                <a:prstClr val="black"/>
              </a:solidFill>
            </a:endParaRPr>
          </a:p>
        </p:txBody>
      </p:sp>
    </p:spTree>
    <p:extLst>
      <p:ext uri="{BB962C8B-B14F-4D97-AF65-F5344CB8AC3E}">
        <p14:creationId xmlns:p14="http://schemas.microsoft.com/office/powerpoint/2010/main" val="11515387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dirty="0" smtClean="0"/>
              <a:t>Tamaños de pantalla </a:t>
            </a:r>
            <a:r>
              <a:rPr lang="es-ES" dirty="0"/>
              <a:t> y </a:t>
            </a:r>
            <a:r>
              <a:rPr lang="es-ES" dirty="0" err="1"/>
              <a:t>mediaqueries</a:t>
            </a:r>
            <a:r>
              <a:rPr lang="es-ES" dirty="0" smtClean="0"/>
              <a:t> (2)</a:t>
            </a:r>
            <a:endParaRPr lang="es-ES" dirty="0"/>
          </a:p>
        </p:txBody>
      </p:sp>
      <p:graphicFrame>
        <p:nvGraphicFramePr>
          <p:cNvPr id="5" name="Tabla 4"/>
          <p:cNvGraphicFramePr>
            <a:graphicFrameLocks noGrp="1"/>
          </p:cNvGraphicFramePr>
          <p:nvPr>
            <p:extLst/>
          </p:nvPr>
        </p:nvGraphicFramePr>
        <p:xfrm>
          <a:off x="628649" y="1317487"/>
          <a:ext cx="7985264" cy="4516120"/>
        </p:xfrm>
        <a:graphic>
          <a:graphicData uri="http://schemas.openxmlformats.org/drawingml/2006/table">
            <a:tbl>
              <a:tblPr bandRow="1">
                <a:tableStyleId>{5C22544A-7EE6-4342-B048-85BDC9FD1C3A}</a:tableStyleId>
              </a:tblPr>
              <a:tblGrid>
                <a:gridCol w="3992632"/>
                <a:gridCol w="3992632"/>
              </a:tblGrid>
              <a:tr h="370840">
                <a:tc gridSpan="2">
                  <a:txBody>
                    <a:bodyPr/>
                    <a:lstStyle/>
                    <a:p>
                      <a:r>
                        <a:rPr lang="es-ES" dirty="0" smtClean="0">
                          <a:solidFill>
                            <a:srgbClr val="222222"/>
                          </a:solidFill>
                          <a:latin typeface="Helvetica Neue"/>
                        </a:rPr>
                        <a:t>escritorio grande: más de 1200px</a:t>
                      </a:r>
                      <a:endParaRPr lang="es-ES" dirty="0"/>
                    </a:p>
                  </a:txBody>
                  <a:tcPr/>
                </a:tc>
                <a:tc hMerge="1">
                  <a:txBody>
                    <a:bodyPr/>
                    <a:lstStyle/>
                    <a:p>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solidFill>
                            <a:srgbClr val="FF0000"/>
                          </a:solidFill>
                          <a:latin typeface="Helvetica Neue"/>
                        </a:rPr>
                        <a:t>@media (min-</a:t>
                      </a:r>
                      <a:r>
                        <a:rPr lang="es-ES" dirty="0" err="1" smtClean="0">
                          <a:solidFill>
                            <a:srgbClr val="FF0000"/>
                          </a:solidFill>
                          <a:latin typeface="Helvetica Neue"/>
                        </a:rPr>
                        <a:t>width</a:t>
                      </a:r>
                      <a:r>
                        <a:rPr lang="es-ES" dirty="0" smtClean="0">
                          <a:solidFill>
                            <a:srgbClr val="FF0000"/>
                          </a:solidFill>
                          <a:latin typeface="Helvetica Neue"/>
                        </a:rPr>
                        <a:t>: 1200px)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Default [</a:t>
                      </a:r>
                      <a:r>
                        <a:rPr lang="es-ES" dirty="0" smtClean="0">
                          <a:solidFill>
                            <a:schemeClr val="accent2">
                              <a:lumMod val="50000"/>
                            </a:schemeClr>
                          </a:solidFill>
                          <a:latin typeface="Helvetica Neue"/>
                        </a:rPr>
                        <a:t>@media (min-</a:t>
                      </a:r>
                      <a:r>
                        <a:rPr lang="es-ES" dirty="0" err="1" smtClean="0">
                          <a:solidFill>
                            <a:schemeClr val="accent2">
                              <a:lumMod val="50000"/>
                            </a:schemeClr>
                          </a:solidFill>
                          <a:latin typeface="Helvetica Neue"/>
                        </a:rPr>
                        <a:t>width</a:t>
                      </a:r>
                      <a:r>
                        <a:rPr lang="es-ES" dirty="0" smtClean="0">
                          <a:solidFill>
                            <a:schemeClr val="accent2">
                              <a:lumMod val="50000"/>
                            </a:schemeClr>
                          </a:solidFill>
                          <a:latin typeface="Helvetica Neue"/>
                        </a:rPr>
                        <a:t>: 1200px)</a:t>
                      </a:r>
                      <a:r>
                        <a:rPr lang="es-ES" dirty="0" smtClean="0"/>
                        <a:t>]</a:t>
                      </a:r>
                      <a:endParaRPr lang="es-ES" dirty="0"/>
                    </a:p>
                  </a:txBody>
                  <a:tcPr/>
                </a:tc>
              </a:tr>
              <a:tr h="370840">
                <a:tc gridSpan="2">
                  <a:txBody>
                    <a:bodyPr/>
                    <a:lstStyle/>
                    <a:p>
                      <a:r>
                        <a:rPr lang="es-ES" dirty="0" smtClean="0">
                          <a:solidFill>
                            <a:srgbClr val="222222"/>
                          </a:solidFill>
                          <a:latin typeface="Helvetica Neue"/>
                        </a:rPr>
                        <a:t>escritorio normal: mas de 1024px (y menos de 1200px)</a:t>
                      </a:r>
                      <a:endParaRPr lang="es-ES" dirty="0"/>
                    </a:p>
                  </a:txBody>
                  <a:tcPr/>
                </a:tc>
                <a:tc hMerge="1">
                  <a:txBody>
                    <a:bodyPr/>
                    <a:lstStyle/>
                    <a:p>
                      <a:endParaRPr lang="es-ES" dirty="0"/>
                    </a:p>
                  </a:txBody>
                  <a:tcPr/>
                </a:tc>
              </a:tr>
              <a:tr h="370840">
                <a:tc>
                  <a:txBody>
                    <a:bodyPr/>
                    <a:lstStyle/>
                    <a:p>
                      <a:r>
                        <a:rPr lang="es-ES" dirty="0" smtClean="0">
                          <a:solidFill>
                            <a:srgbClr val="FF0000"/>
                          </a:solidFill>
                          <a:latin typeface="Helvetica Neue"/>
                        </a:rPr>
                        <a:t>@media (min-</a:t>
                      </a:r>
                      <a:r>
                        <a:rPr lang="es-ES" dirty="0" err="1" smtClean="0">
                          <a:solidFill>
                            <a:srgbClr val="FF0000"/>
                          </a:solidFill>
                          <a:latin typeface="Helvetica Neue"/>
                        </a:rPr>
                        <a:t>width</a:t>
                      </a:r>
                      <a:r>
                        <a:rPr lang="es-ES" dirty="0" smtClean="0">
                          <a:solidFill>
                            <a:srgbClr val="FF0000"/>
                          </a:solidFill>
                          <a:latin typeface="Helvetica Neue"/>
                        </a:rPr>
                        <a:t>: 1024px) </a:t>
                      </a:r>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50000"/>
                            </a:schemeClr>
                          </a:solidFill>
                        </a:rPr>
                        <a:t>@media (max-width: 1199px) </a:t>
                      </a:r>
                      <a:endParaRPr lang="es-ES" dirty="0" smtClean="0">
                        <a:solidFill>
                          <a:schemeClr val="accent2">
                            <a:lumMod val="50000"/>
                          </a:schemeClr>
                        </a:solidFill>
                      </a:endParaRPr>
                    </a:p>
                    <a:p>
                      <a:r>
                        <a:rPr lang="en-US" dirty="0" smtClean="0">
                          <a:solidFill>
                            <a:schemeClr val="accent2">
                              <a:lumMod val="50000"/>
                            </a:schemeClr>
                          </a:solidFill>
                        </a:rPr>
                        <a:t>and (min-width: 1024px)</a:t>
                      </a:r>
                      <a:endParaRPr lang="es-ES" dirty="0">
                        <a:solidFill>
                          <a:schemeClr val="accent2">
                            <a:lumMod val="50000"/>
                          </a:schemeClr>
                        </a:solidFill>
                      </a:endParaRPr>
                    </a:p>
                  </a:txBody>
                  <a:tcPr/>
                </a:tc>
              </a:tr>
              <a:tr h="370840">
                <a:tc gridSpan="2">
                  <a:txBody>
                    <a:bodyPr/>
                    <a:lstStyle/>
                    <a:p>
                      <a:r>
                        <a:rPr lang="es-ES" dirty="0" err="1" smtClean="0">
                          <a:solidFill>
                            <a:srgbClr val="222222"/>
                          </a:solidFill>
                          <a:latin typeface="Helvetica Neue"/>
                        </a:rPr>
                        <a:t>tablet</a:t>
                      </a:r>
                      <a:r>
                        <a:rPr lang="es-ES" dirty="0" smtClean="0">
                          <a:solidFill>
                            <a:srgbClr val="222222"/>
                          </a:solidFill>
                          <a:latin typeface="Helvetica Neue"/>
                        </a:rPr>
                        <a:t> horizontal más de 768px (y menos de 1024px)</a:t>
                      </a:r>
                      <a:endParaRPr lang="es-ES" dirty="0"/>
                    </a:p>
                  </a:txBody>
                  <a:tcPr/>
                </a:tc>
                <a:tc hMerge="1">
                  <a:txBody>
                    <a:bodyPr/>
                    <a:lstStyle/>
                    <a:p>
                      <a:endParaRPr lang="es-ES" dirty="0">
                        <a:solidFill>
                          <a:schemeClr val="accent2">
                            <a:lumMod val="50000"/>
                          </a:schemeClr>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solidFill>
                            <a:srgbClr val="FF0000"/>
                          </a:solidFill>
                          <a:latin typeface="Helvetica Neue"/>
                        </a:rPr>
                        <a:t>@media (min-</a:t>
                      </a:r>
                      <a:r>
                        <a:rPr lang="es-ES" dirty="0" err="1" smtClean="0">
                          <a:solidFill>
                            <a:srgbClr val="FF0000"/>
                          </a:solidFill>
                          <a:latin typeface="Helvetica Neue"/>
                        </a:rPr>
                        <a:t>width</a:t>
                      </a:r>
                      <a:r>
                        <a:rPr lang="es-ES" dirty="0" smtClean="0">
                          <a:solidFill>
                            <a:srgbClr val="FF0000"/>
                          </a:solidFill>
                          <a:latin typeface="Helvetica Neue"/>
                        </a:rPr>
                        <a:t>: 768px)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solidFill>
                            <a:schemeClr val="accent2">
                              <a:lumMod val="50000"/>
                            </a:schemeClr>
                          </a:solidFill>
                        </a:rPr>
                        <a:t>@media (</a:t>
                      </a:r>
                      <a:r>
                        <a:rPr lang="es-ES" dirty="0" err="1" smtClean="0">
                          <a:solidFill>
                            <a:schemeClr val="accent2">
                              <a:lumMod val="50000"/>
                            </a:schemeClr>
                          </a:solidFill>
                        </a:rPr>
                        <a:t>max-width</a:t>
                      </a:r>
                      <a:r>
                        <a:rPr lang="es-ES" dirty="0" smtClean="0">
                          <a:solidFill>
                            <a:schemeClr val="accent2">
                              <a:lumMod val="50000"/>
                            </a:schemeClr>
                          </a:solidFill>
                        </a:rPr>
                        <a:t>: 1023px)</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50000"/>
                            </a:schemeClr>
                          </a:solidFill>
                        </a:rPr>
                        <a:t>and (min-width: 768px)</a:t>
                      </a:r>
                      <a:endParaRPr lang="es-ES" dirty="0" smtClean="0">
                        <a:solidFill>
                          <a:schemeClr val="accent2">
                            <a:lumMod val="50000"/>
                          </a:schemeClr>
                        </a:solidFill>
                      </a:endParaRPr>
                    </a:p>
                  </a:txBody>
                  <a:tcPr/>
                </a:tc>
              </a:tr>
              <a:tr h="370840">
                <a:tc gridSpan="2">
                  <a:txBody>
                    <a:bodyPr/>
                    <a:lstStyle/>
                    <a:p>
                      <a:r>
                        <a:rPr lang="es-ES" dirty="0" smtClean="0">
                          <a:solidFill>
                            <a:srgbClr val="222222"/>
                          </a:solidFill>
                          <a:latin typeface="Helvetica Neue"/>
                        </a:rPr>
                        <a:t>móvil horizontal / </a:t>
                      </a:r>
                      <a:r>
                        <a:rPr lang="es-ES" dirty="0" err="1" smtClean="0">
                          <a:solidFill>
                            <a:srgbClr val="222222"/>
                          </a:solidFill>
                          <a:latin typeface="Helvetica Neue"/>
                        </a:rPr>
                        <a:t>tablet</a:t>
                      </a:r>
                      <a:r>
                        <a:rPr lang="es-ES" dirty="0" smtClean="0">
                          <a:solidFill>
                            <a:srgbClr val="222222"/>
                          </a:solidFill>
                          <a:latin typeface="Helvetica Neue"/>
                        </a:rPr>
                        <a:t> vertical más de 480px (y menos de 768px)</a:t>
                      </a:r>
                      <a:endParaRPr lang="es-ES" dirty="0"/>
                    </a:p>
                  </a:txBody>
                  <a:tcPr/>
                </a:tc>
                <a:tc hMerge="1">
                  <a:txBody>
                    <a:bodyPr/>
                    <a:lstStyle/>
                    <a:p>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solidFill>
                            <a:srgbClr val="FF0000"/>
                          </a:solidFill>
                          <a:latin typeface="Helvetica Neue"/>
                        </a:rPr>
                        <a:t>@media (min-</a:t>
                      </a:r>
                      <a:r>
                        <a:rPr lang="es-ES" dirty="0" err="1" smtClean="0">
                          <a:solidFill>
                            <a:srgbClr val="FF0000"/>
                          </a:solidFill>
                          <a:latin typeface="Helvetica Neue"/>
                        </a:rPr>
                        <a:t>width</a:t>
                      </a:r>
                      <a:r>
                        <a:rPr lang="es-ES" dirty="0" smtClean="0">
                          <a:solidFill>
                            <a:srgbClr val="FF0000"/>
                          </a:solidFill>
                          <a:latin typeface="Helvetica Neue"/>
                        </a:rPr>
                        <a:t>: 480px)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solidFill>
                            <a:schemeClr val="accent2">
                              <a:lumMod val="50000"/>
                            </a:schemeClr>
                          </a:solidFill>
                        </a:rPr>
                        <a:t>@media (</a:t>
                      </a:r>
                      <a:r>
                        <a:rPr lang="es-ES" dirty="0" err="1" smtClean="0">
                          <a:solidFill>
                            <a:schemeClr val="accent2">
                              <a:lumMod val="50000"/>
                            </a:schemeClr>
                          </a:solidFill>
                        </a:rPr>
                        <a:t>max-width</a:t>
                      </a:r>
                      <a:r>
                        <a:rPr lang="es-ES" dirty="0" smtClean="0">
                          <a:solidFill>
                            <a:schemeClr val="accent2">
                              <a:lumMod val="50000"/>
                            </a:schemeClr>
                          </a:solidFill>
                        </a:rPr>
                        <a:t>: 767px)</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50000"/>
                            </a:schemeClr>
                          </a:solidFill>
                        </a:rPr>
                        <a:t>and (min-width: 480px)</a:t>
                      </a:r>
                      <a:endParaRPr lang="es-ES" dirty="0" smtClean="0">
                        <a:solidFill>
                          <a:schemeClr val="accent2">
                            <a:lumMod val="50000"/>
                          </a:schemeClr>
                        </a:solidFill>
                      </a:endParaRPr>
                    </a:p>
                  </a:txBody>
                  <a:tcPr/>
                </a:tc>
              </a:tr>
              <a:tr h="370840">
                <a:tc gridSpan="2">
                  <a:txBody>
                    <a:bodyPr/>
                    <a:lstStyle/>
                    <a:p>
                      <a:r>
                        <a:rPr lang="es-ES" dirty="0" smtClean="0">
                          <a:solidFill>
                            <a:srgbClr val="222222"/>
                          </a:solidFill>
                          <a:latin typeface="Helvetica Neue"/>
                        </a:rPr>
                        <a:t>móvil vertical, menos de 480px </a:t>
                      </a:r>
                      <a:endParaRPr lang="es-ES" dirty="0"/>
                    </a:p>
                  </a:txBody>
                  <a:tcPr/>
                </a:tc>
                <a:tc hMerge="1">
                  <a:txBody>
                    <a:bodyPr/>
                    <a:lstStyle/>
                    <a:p>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err="1" smtClean="0"/>
                        <a:t>Defatut</a:t>
                      </a:r>
                      <a:r>
                        <a:rPr lang="es-ES" dirty="0" smtClean="0"/>
                        <a:t> [</a:t>
                      </a:r>
                      <a:r>
                        <a:rPr lang="es-ES" dirty="0" smtClean="0">
                          <a:solidFill>
                            <a:srgbClr val="FF0000"/>
                          </a:solidFill>
                          <a:latin typeface="Helvetica Neue"/>
                        </a:rPr>
                        <a:t>@media (</a:t>
                      </a:r>
                      <a:r>
                        <a:rPr lang="es-ES" dirty="0" err="1" smtClean="0">
                          <a:solidFill>
                            <a:srgbClr val="FF0000"/>
                          </a:solidFill>
                          <a:latin typeface="Helvetica Neue"/>
                        </a:rPr>
                        <a:t>max-width</a:t>
                      </a:r>
                      <a:r>
                        <a:rPr lang="es-ES" dirty="0" smtClean="0">
                          <a:solidFill>
                            <a:srgbClr val="FF0000"/>
                          </a:solidFill>
                          <a:latin typeface="Helvetica Neue"/>
                        </a:rPr>
                        <a:t>: 480px)</a:t>
                      </a:r>
                      <a:r>
                        <a:rPr lang="es-ES" dirty="0" smtClean="0"/>
                        <a:t>]</a:t>
                      </a:r>
                      <a:endParaRPr lang="es-ES" dirty="0" smtClean="0">
                        <a:solidFill>
                          <a:srgbClr val="222222"/>
                        </a:solidFill>
                        <a:latin typeface="Helvetica Neue"/>
                      </a:endParaRPr>
                    </a:p>
                  </a:txBody>
                  <a:tcPr/>
                </a:tc>
                <a:tc>
                  <a:txBody>
                    <a:bodyPr/>
                    <a:lstStyle/>
                    <a:p>
                      <a:r>
                        <a:rPr lang="es-ES" dirty="0" smtClean="0">
                          <a:solidFill>
                            <a:schemeClr val="accent2">
                              <a:lumMod val="50000"/>
                            </a:schemeClr>
                          </a:solidFill>
                          <a:latin typeface="Helvetica Neue"/>
                        </a:rPr>
                        <a:t>@media (</a:t>
                      </a:r>
                      <a:r>
                        <a:rPr lang="es-ES" dirty="0" err="1" smtClean="0">
                          <a:solidFill>
                            <a:schemeClr val="accent2">
                              <a:lumMod val="50000"/>
                            </a:schemeClr>
                          </a:solidFill>
                          <a:latin typeface="Helvetica Neue"/>
                        </a:rPr>
                        <a:t>max-width</a:t>
                      </a:r>
                      <a:r>
                        <a:rPr lang="es-ES" dirty="0" smtClean="0">
                          <a:solidFill>
                            <a:schemeClr val="accent2">
                              <a:lumMod val="50000"/>
                            </a:schemeClr>
                          </a:solidFill>
                          <a:latin typeface="Helvetica Neue"/>
                        </a:rPr>
                        <a:t>: 480px)</a:t>
                      </a:r>
                      <a:endParaRPr lang="es-ES" dirty="0">
                        <a:solidFill>
                          <a:schemeClr val="accent2">
                            <a:lumMod val="50000"/>
                          </a:schemeClr>
                        </a:solidFill>
                      </a:endParaRPr>
                    </a:p>
                  </a:txBody>
                  <a:tcPr/>
                </a:tc>
              </a:tr>
            </a:tbl>
          </a:graphicData>
        </a:graphic>
      </p:graphicFrame>
      <p:cxnSp>
        <p:nvCxnSpPr>
          <p:cNvPr id="7" name="Conector recto de flecha 6"/>
          <p:cNvCxnSpPr/>
          <p:nvPr/>
        </p:nvCxnSpPr>
        <p:spPr>
          <a:xfrm flipH="1" flipV="1">
            <a:off x="424070" y="1338470"/>
            <a:ext cx="24847" cy="44527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126435" y="6028875"/>
            <a:ext cx="3187860" cy="369332"/>
          </a:xfrm>
          <a:prstGeom prst="rect">
            <a:avLst/>
          </a:prstGeom>
          <a:noFill/>
        </p:spPr>
        <p:txBody>
          <a:bodyPr wrap="none" rtlCol="0">
            <a:spAutoFit/>
          </a:bodyPr>
          <a:lstStyle/>
          <a:p>
            <a:pPr defTabSz="457200"/>
            <a:r>
              <a:rPr lang="es-ES" dirty="0" smtClean="0">
                <a:solidFill>
                  <a:prstClr val="black"/>
                </a:solidFill>
              </a:rPr>
              <a:t>Diseño </a:t>
            </a:r>
            <a:r>
              <a:rPr lang="es-ES" dirty="0" err="1" smtClean="0">
                <a:solidFill>
                  <a:prstClr val="black"/>
                </a:solidFill>
              </a:rPr>
              <a:t>bottom</a:t>
            </a:r>
            <a:r>
              <a:rPr lang="es-ES" dirty="0" smtClean="0">
                <a:solidFill>
                  <a:prstClr val="black"/>
                </a:solidFill>
              </a:rPr>
              <a:t>-up o </a:t>
            </a:r>
            <a:r>
              <a:rPr lang="es-ES" dirty="0" err="1" smtClean="0">
                <a:solidFill>
                  <a:prstClr val="black"/>
                </a:solidFill>
              </a:rPr>
              <a:t>mobile</a:t>
            </a:r>
            <a:r>
              <a:rPr lang="es-ES" dirty="0" smtClean="0">
                <a:solidFill>
                  <a:prstClr val="black"/>
                </a:solidFill>
              </a:rPr>
              <a:t> </a:t>
            </a:r>
            <a:r>
              <a:rPr lang="es-ES" dirty="0" err="1" smtClean="0">
                <a:solidFill>
                  <a:prstClr val="black"/>
                </a:solidFill>
              </a:rPr>
              <a:t>first</a:t>
            </a:r>
            <a:endParaRPr lang="es-ES" dirty="0">
              <a:solidFill>
                <a:prstClr val="black"/>
              </a:solidFill>
            </a:endParaRPr>
          </a:p>
        </p:txBody>
      </p:sp>
      <p:cxnSp>
        <p:nvCxnSpPr>
          <p:cNvPr id="10" name="Conector recto de flecha 9"/>
          <p:cNvCxnSpPr/>
          <p:nvPr/>
        </p:nvCxnSpPr>
        <p:spPr>
          <a:xfrm flipH="1">
            <a:off x="8759687" y="1338470"/>
            <a:ext cx="39757" cy="4452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6314662" y="6028875"/>
            <a:ext cx="2039597" cy="369332"/>
          </a:xfrm>
          <a:prstGeom prst="rect">
            <a:avLst/>
          </a:prstGeom>
          <a:noFill/>
        </p:spPr>
        <p:txBody>
          <a:bodyPr wrap="none" rtlCol="0">
            <a:spAutoFit/>
          </a:bodyPr>
          <a:lstStyle/>
          <a:p>
            <a:pPr defTabSz="457200"/>
            <a:r>
              <a:rPr lang="es-ES" dirty="0" smtClean="0">
                <a:solidFill>
                  <a:prstClr val="black"/>
                </a:solidFill>
              </a:rPr>
              <a:t>Diseño top-</a:t>
            </a:r>
            <a:r>
              <a:rPr lang="es-ES" dirty="0" err="1" smtClean="0">
                <a:solidFill>
                  <a:prstClr val="black"/>
                </a:solidFill>
              </a:rPr>
              <a:t>bottom</a:t>
            </a:r>
            <a:endParaRPr lang="es-ES" dirty="0">
              <a:solidFill>
                <a:prstClr val="black"/>
              </a:solidFill>
            </a:endParaRPr>
          </a:p>
        </p:txBody>
      </p:sp>
    </p:spTree>
    <p:extLst>
      <p:ext uri="{BB962C8B-B14F-4D97-AF65-F5344CB8AC3E}">
        <p14:creationId xmlns:p14="http://schemas.microsoft.com/office/powerpoint/2010/main" val="1680370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err="1" smtClean="0"/>
              <a:t>Viewport</a:t>
            </a:r>
            <a:endParaRPr lang="es-ES" dirty="0"/>
          </a:p>
        </p:txBody>
      </p:sp>
      <p:sp>
        <p:nvSpPr>
          <p:cNvPr id="3" name="CuadroTexto 2"/>
          <p:cNvSpPr txBox="1"/>
          <p:nvPr/>
        </p:nvSpPr>
        <p:spPr>
          <a:xfrm>
            <a:off x="967408" y="1469500"/>
            <a:ext cx="6794759" cy="646331"/>
          </a:xfrm>
          <a:prstGeom prst="rect">
            <a:avLst/>
          </a:prstGeom>
          <a:noFill/>
        </p:spPr>
        <p:txBody>
          <a:bodyPr wrap="square" rtlCol="0">
            <a:spAutoFit/>
          </a:bodyPr>
          <a:lstStyle/>
          <a:p>
            <a:pPr defTabSz="457200"/>
            <a:r>
              <a:rPr lang="es-ES" dirty="0" smtClean="0">
                <a:solidFill>
                  <a:prstClr val="black"/>
                </a:solidFill>
              </a:rPr>
              <a:t>Por defecto el </a:t>
            </a:r>
            <a:r>
              <a:rPr lang="es-ES" dirty="0" err="1" smtClean="0">
                <a:solidFill>
                  <a:prstClr val="black"/>
                </a:solidFill>
              </a:rPr>
              <a:t>viewport</a:t>
            </a:r>
            <a:r>
              <a:rPr lang="es-ES" dirty="0" smtClean="0">
                <a:solidFill>
                  <a:prstClr val="black"/>
                </a:solidFill>
              </a:rPr>
              <a:t> está definida a 960px: el navegador supone que este es el ancho de la web</a:t>
            </a:r>
            <a:endParaRPr lang="es-ES" dirty="0">
              <a:solidFill>
                <a:prstClr val="black"/>
              </a:solidFill>
            </a:endParaRPr>
          </a:p>
        </p:txBody>
      </p:sp>
      <p:sp>
        <p:nvSpPr>
          <p:cNvPr id="4" name="CuadroTexto 3"/>
          <p:cNvSpPr txBox="1"/>
          <p:nvPr/>
        </p:nvSpPr>
        <p:spPr>
          <a:xfrm>
            <a:off x="967408" y="2331261"/>
            <a:ext cx="6794759" cy="923330"/>
          </a:xfrm>
          <a:prstGeom prst="rect">
            <a:avLst/>
          </a:prstGeom>
          <a:noFill/>
        </p:spPr>
        <p:txBody>
          <a:bodyPr wrap="square" rtlCol="0">
            <a:spAutoFit/>
          </a:bodyPr>
          <a:lstStyle/>
          <a:p>
            <a:pPr defTabSz="457200"/>
            <a:r>
              <a:rPr lang="es-ES" dirty="0" smtClean="0">
                <a:solidFill>
                  <a:prstClr val="black"/>
                </a:solidFill>
              </a:rPr>
              <a:t>Existe el </a:t>
            </a:r>
            <a:r>
              <a:rPr lang="es-ES" dirty="0" err="1" smtClean="0">
                <a:solidFill>
                  <a:prstClr val="black"/>
                </a:solidFill>
              </a:rPr>
              <a:t>metadata</a:t>
            </a:r>
            <a:r>
              <a:rPr lang="es-ES" dirty="0" smtClean="0">
                <a:solidFill>
                  <a:prstClr val="black"/>
                </a:solidFill>
              </a:rPr>
              <a:t> </a:t>
            </a:r>
            <a:r>
              <a:rPr lang="es-ES" dirty="0" err="1" smtClean="0">
                <a:solidFill>
                  <a:prstClr val="black"/>
                </a:solidFill>
              </a:rPr>
              <a:t>viewport</a:t>
            </a:r>
            <a:r>
              <a:rPr lang="es-ES" dirty="0" smtClean="0">
                <a:solidFill>
                  <a:prstClr val="black"/>
                </a:solidFill>
              </a:rPr>
              <a:t> en el head, solo válido para dispositivos móviles, que permite cambiar el valor por defecto y el comportamiento del navegador</a:t>
            </a:r>
            <a:endParaRPr lang="es-ES" dirty="0">
              <a:solidFill>
                <a:prstClr val="black"/>
              </a:solidFill>
            </a:endParaRPr>
          </a:p>
        </p:txBody>
      </p:sp>
      <p:sp>
        <p:nvSpPr>
          <p:cNvPr id="6" name="Rectángulo 5"/>
          <p:cNvSpPr/>
          <p:nvPr/>
        </p:nvSpPr>
        <p:spPr>
          <a:xfrm>
            <a:off x="967408" y="3486831"/>
            <a:ext cx="3707040" cy="369332"/>
          </a:xfrm>
          <a:prstGeom prst="rect">
            <a:avLst/>
          </a:prstGeom>
        </p:spPr>
        <p:txBody>
          <a:bodyPr wrap="none">
            <a:spAutoFit/>
          </a:bodyPr>
          <a:lstStyle/>
          <a:p>
            <a:pPr defTabSz="457200"/>
            <a:r>
              <a:rPr lang="es-ES" dirty="0">
                <a:solidFill>
                  <a:prstClr val="black"/>
                </a:solidFill>
              </a:rPr>
              <a:t>&lt;meta </a:t>
            </a:r>
            <a:r>
              <a:rPr lang="es-ES" dirty="0" err="1">
                <a:solidFill>
                  <a:prstClr val="black"/>
                </a:solidFill>
              </a:rPr>
              <a:t>name</a:t>
            </a:r>
            <a:r>
              <a:rPr lang="es-ES" dirty="0">
                <a:solidFill>
                  <a:prstClr val="black"/>
                </a:solidFill>
              </a:rPr>
              <a:t>="</a:t>
            </a:r>
            <a:r>
              <a:rPr lang="es-ES" dirty="0" err="1">
                <a:solidFill>
                  <a:prstClr val="black"/>
                </a:solidFill>
              </a:rPr>
              <a:t>viewport</a:t>
            </a:r>
            <a:r>
              <a:rPr lang="es-ES" dirty="0">
                <a:solidFill>
                  <a:prstClr val="black"/>
                </a:solidFill>
              </a:rPr>
              <a:t>" </a:t>
            </a:r>
            <a:r>
              <a:rPr lang="es-ES" dirty="0" err="1">
                <a:solidFill>
                  <a:prstClr val="black"/>
                </a:solidFill>
              </a:rPr>
              <a:t>content</a:t>
            </a:r>
            <a:r>
              <a:rPr lang="es-ES" dirty="0" smtClean="0">
                <a:solidFill>
                  <a:prstClr val="black"/>
                </a:solidFill>
              </a:rPr>
              <a:t>=“”&gt;</a:t>
            </a:r>
            <a:endParaRPr lang="es-ES" dirty="0">
              <a:solidFill>
                <a:prstClr val="black"/>
              </a:solidFill>
            </a:endParaRPr>
          </a:p>
        </p:txBody>
      </p:sp>
      <p:sp>
        <p:nvSpPr>
          <p:cNvPr id="8" name="Rectángulo 7"/>
          <p:cNvSpPr/>
          <p:nvPr/>
        </p:nvSpPr>
        <p:spPr>
          <a:xfrm>
            <a:off x="4935478" y="3254591"/>
            <a:ext cx="3579872" cy="2585323"/>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defRPr/>
            </a:pPr>
            <a:r>
              <a:rPr lang="es-ES" dirty="0" err="1" smtClean="0">
                <a:solidFill>
                  <a:prstClr val="white"/>
                </a:solidFill>
              </a:rPr>
              <a:t>width</a:t>
            </a:r>
            <a:r>
              <a:rPr lang="es-ES" dirty="0" smtClean="0">
                <a:solidFill>
                  <a:prstClr val="white"/>
                </a:solidFill>
              </a:rPr>
              <a:t> </a:t>
            </a:r>
            <a:r>
              <a:rPr lang="es-ES" dirty="0">
                <a:solidFill>
                  <a:prstClr val="white"/>
                </a:solidFill>
              </a:rPr>
              <a:t>(min-</a:t>
            </a:r>
            <a:r>
              <a:rPr lang="es-ES" dirty="0" err="1">
                <a:solidFill>
                  <a:prstClr val="white"/>
                </a:solidFill>
              </a:rPr>
              <a:t>width</a:t>
            </a:r>
            <a:r>
              <a:rPr lang="es-ES" dirty="0">
                <a:solidFill>
                  <a:prstClr val="white"/>
                </a:solidFill>
              </a:rPr>
              <a:t> - </a:t>
            </a:r>
            <a:r>
              <a:rPr lang="es-ES" dirty="0" err="1">
                <a:solidFill>
                  <a:prstClr val="white"/>
                </a:solidFill>
              </a:rPr>
              <a:t>max-width</a:t>
            </a:r>
            <a:r>
              <a:rPr lang="es-ES" dirty="0">
                <a:solidFill>
                  <a:prstClr val="white"/>
                </a:solidFill>
              </a:rPr>
              <a:t>)</a:t>
            </a:r>
          </a:p>
          <a:p>
            <a:pPr>
              <a:defRPr/>
            </a:pPr>
            <a:r>
              <a:rPr lang="es-ES" dirty="0" err="1">
                <a:solidFill>
                  <a:prstClr val="white"/>
                </a:solidFill>
              </a:rPr>
              <a:t>height</a:t>
            </a:r>
            <a:r>
              <a:rPr lang="es-ES" dirty="0">
                <a:solidFill>
                  <a:prstClr val="white"/>
                </a:solidFill>
              </a:rPr>
              <a:t> (min-</a:t>
            </a:r>
            <a:r>
              <a:rPr lang="es-ES" dirty="0" err="1">
                <a:solidFill>
                  <a:prstClr val="white"/>
                </a:solidFill>
              </a:rPr>
              <a:t>height</a:t>
            </a:r>
            <a:r>
              <a:rPr lang="es-ES" dirty="0">
                <a:solidFill>
                  <a:prstClr val="white"/>
                </a:solidFill>
              </a:rPr>
              <a:t>’ - </a:t>
            </a:r>
            <a:r>
              <a:rPr lang="es-ES" dirty="0" err="1">
                <a:solidFill>
                  <a:prstClr val="white"/>
                </a:solidFill>
              </a:rPr>
              <a:t>max-height</a:t>
            </a:r>
            <a:r>
              <a:rPr lang="es-ES" dirty="0">
                <a:solidFill>
                  <a:prstClr val="white"/>
                </a:solidFill>
              </a:rPr>
              <a:t>)</a:t>
            </a:r>
          </a:p>
          <a:p>
            <a:pPr defTabSz="457200"/>
            <a:r>
              <a:rPr lang="es-ES" dirty="0">
                <a:solidFill>
                  <a:prstClr val="white"/>
                </a:solidFill>
              </a:rPr>
              <a:t>zoom</a:t>
            </a:r>
          </a:p>
          <a:p>
            <a:pPr defTabSz="457200"/>
            <a:r>
              <a:rPr lang="es-ES" dirty="0">
                <a:solidFill>
                  <a:prstClr val="white"/>
                </a:solidFill>
              </a:rPr>
              <a:t>min-zoom</a:t>
            </a:r>
          </a:p>
          <a:p>
            <a:pPr defTabSz="457200"/>
            <a:r>
              <a:rPr lang="es-ES" dirty="0" err="1">
                <a:solidFill>
                  <a:prstClr val="white"/>
                </a:solidFill>
              </a:rPr>
              <a:t>max</a:t>
            </a:r>
            <a:r>
              <a:rPr lang="es-ES" dirty="0">
                <a:solidFill>
                  <a:prstClr val="white"/>
                </a:solidFill>
              </a:rPr>
              <a:t>-zoom</a:t>
            </a:r>
          </a:p>
          <a:p>
            <a:pPr defTabSz="457200"/>
            <a:r>
              <a:rPr lang="es-ES" dirty="0" err="1">
                <a:solidFill>
                  <a:prstClr val="white"/>
                </a:solidFill>
              </a:rPr>
              <a:t>user</a:t>
            </a:r>
            <a:r>
              <a:rPr lang="es-ES" dirty="0">
                <a:solidFill>
                  <a:prstClr val="white"/>
                </a:solidFill>
              </a:rPr>
              <a:t>-zoom</a:t>
            </a:r>
          </a:p>
          <a:p>
            <a:pPr defTabSz="457200"/>
            <a:r>
              <a:rPr lang="es-ES" dirty="0" err="1">
                <a:solidFill>
                  <a:prstClr val="white"/>
                </a:solidFill>
              </a:rPr>
              <a:t>orientation</a:t>
            </a:r>
            <a:endParaRPr lang="es-ES" dirty="0">
              <a:solidFill>
                <a:prstClr val="white"/>
              </a:solidFill>
            </a:endParaRPr>
          </a:p>
          <a:p>
            <a:pPr defTabSz="457200"/>
            <a:r>
              <a:rPr lang="es-ES" dirty="0" err="1" smtClean="0">
                <a:solidFill>
                  <a:prstClr val="white"/>
                </a:solidFill>
              </a:rPr>
              <a:t>initial-scale</a:t>
            </a:r>
            <a:endParaRPr lang="es-ES" dirty="0" smtClean="0">
              <a:solidFill>
                <a:prstClr val="white"/>
              </a:solidFill>
            </a:endParaRPr>
          </a:p>
          <a:p>
            <a:pPr defTabSz="457200"/>
            <a:r>
              <a:rPr lang="es-ES" dirty="0" err="1" smtClean="0">
                <a:solidFill>
                  <a:prstClr val="white"/>
                </a:solidFill>
              </a:rPr>
              <a:t>maximum-scale</a:t>
            </a:r>
            <a:endParaRPr lang="es-ES" dirty="0">
              <a:solidFill>
                <a:prstClr val="white"/>
              </a:solidFill>
            </a:endParaRPr>
          </a:p>
        </p:txBody>
      </p:sp>
      <p:sp>
        <p:nvSpPr>
          <p:cNvPr id="9" name="CuadroTexto 8"/>
          <p:cNvSpPr txBox="1"/>
          <p:nvPr/>
        </p:nvSpPr>
        <p:spPr>
          <a:xfrm>
            <a:off x="914400" y="4088403"/>
            <a:ext cx="3657599" cy="646331"/>
          </a:xfrm>
          <a:prstGeom prst="rect">
            <a:avLst/>
          </a:prstGeom>
          <a:noFill/>
        </p:spPr>
        <p:txBody>
          <a:bodyPr wrap="square" rtlCol="0">
            <a:spAutoFit/>
          </a:bodyPr>
          <a:lstStyle/>
          <a:p>
            <a:pPr defTabSz="457200"/>
            <a:r>
              <a:rPr lang="es-ES" dirty="0" smtClean="0">
                <a:solidFill>
                  <a:prstClr val="black"/>
                </a:solidFill>
              </a:rPr>
              <a:t>Content admite diversos parámetros con su valor, separados por comas</a:t>
            </a:r>
            <a:endParaRPr lang="es-ES" dirty="0">
              <a:solidFill>
                <a:prstClr val="black"/>
              </a:solidFill>
            </a:endParaRPr>
          </a:p>
        </p:txBody>
      </p:sp>
      <p:sp>
        <p:nvSpPr>
          <p:cNvPr id="11" name="Rectángulo 10"/>
          <p:cNvSpPr/>
          <p:nvPr/>
        </p:nvSpPr>
        <p:spPr>
          <a:xfrm>
            <a:off x="1152215" y="4968381"/>
            <a:ext cx="3181970" cy="1200329"/>
          </a:xfrm>
          <a:prstGeom prst="rect">
            <a:avLst/>
          </a:prstGeom>
          <a:ln>
            <a:solidFill>
              <a:schemeClr val="accent1">
                <a:lumMod val="75000"/>
              </a:schemeClr>
            </a:solidFill>
          </a:ln>
        </p:spPr>
        <p:txBody>
          <a:bodyPr wrap="square">
            <a:spAutoFit/>
          </a:bodyPr>
          <a:lstStyle/>
          <a:p>
            <a:pPr defTabSz="457200"/>
            <a:r>
              <a:rPr lang="en-US" dirty="0">
                <a:solidFill>
                  <a:prstClr val="black"/>
                </a:solidFill>
              </a:rPr>
              <a:t>&lt;meta name="viewport" content="width=device-width</a:t>
            </a:r>
            <a:r>
              <a:rPr lang="en-US" dirty="0" smtClean="0">
                <a:solidFill>
                  <a:prstClr val="black"/>
                </a:solidFill>
              </a:rPr>
              <a:t>,</a:t>
            </a:r>
          </a:p>
          <a:p>
            <a:pPr defTabSz="457200"/>
            <a:r>
              <a:rPr lang="en-US" dirty="0">
                <a:solidFill>
                  <a:prstClr val="black"/>
                </a:solidFill>
              </a:rPr>
              <a:t> </a:t>
            </a:r>
            <a:r>
              <a:rPr lang="en-US" dirty="0" smtClean="0">
                <a:solidFill>
                  <a:prstClr val="black"/>
                </a:solidFill>
              </a:rPr>
              <a:t>                 initial-scale=1</a:t>
            </a:r>
            <a:r>
              <a:rPr lang="en-US" dirty="0">
                <a:solidFill>
                  <a:prstClr val="black"/>
                </a:solidFill>
              </a:rPr>
              <a:t>, </a:t>
            </a:r>
            <a:endParaRPr lang="en-US" dirty="0" smtClean="0">
              <a:solidFill>
                <a:prstClr val="black"/>
              </a:solidFill>
            </a:endParaRPr>
          </a:p>
          <a:p>
            <a:pPr defTabSz="457200"/>
            <a:r>
              <a:rPr lang="en-US" dirty="0">
                <a:solidFill>
                  <a:prstClr val="black"/>
                </a:solidFill>
              </a:rPr>
              <a:t> </a:t>
            </a:r>
            <a:r>
              <a:rPr lang="en-US" dirty="0" smtClean="0">
                <a:solidFill>
                  <a:prstClr val="black"/>
                </a:solidFill>
              </a:rPr>
              <a:t>                 maximum-scale=1</a:t>
            </a:r>
            <a:r>
              <a:rPr lang="en-US" dirty="0">
                <a:solidFill>
                  <a:prstClr val="black"/>
                </a:solidFill>
              </a:rPr>
              <a:t>"&gt;</a:t>
            </a:r>
            <a:endParaRPr lang="es-ES" dirty="0">
              <a:solidFill>
                <a:prstClr val="black"/>
              </a:solidFill>
            </a:endParaRPr>
          </a:p>
        </p:txBody>
      </p:sp>
      <p:cxnSp>
        <p:nvCxnSpPr>
          <p:cNvPr id="13" name="Conector recto de flecha 12"/>
          <p:cNvCxnSpPr>
            <a:stCxn id="9" idx="3"/>
            <a:endCxn id="8" idx="1"/>
          </p:cNvCxnSpPr>
          <p:nvPr/>
        </p:nvCxnSpPr>
        <p:spPr>
          <a:xfrm>
            <a:off x="4571999" y="4411569"/>
            <a:ext cx="363479" cy="13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09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Pruebas de Web Mobile</a:t>
            </a:r>
            <a:endParaRPr lang="es-ES" dirty="0"/>
          </a:p>
        </p:txBody>
      </p:sp>
      <p:sp>
        <p:nvSpPr>
          <p:cNvPr id="3" name="CuadroTexto 2"/>
          <p:cNvSpPr txBox="1"/>
          <p:nvPr/>
        </p:nvSpPr>
        <p:spPr>
          <a:xfrm>
            <a:off x="628650" y="3908546"/>
            <a:ext cx="1465193" cy="923330"/>
          </a:xfrm>
          <a:prstGeom prst="rect">
            <a:avLst/>
          </a:prstGeom>
          <a:noFill/>
        </p:spPr>
        <p:txBody>
          <a:bodyPr wrap="square" rtlCol="0">
            <a:spAutoFit/>
          </a:bodyPr>
          <a:lstStyle/>
          <a:p>
            <a:pPr defTabSz="457200"/>
            <a:r>
              <a:rPr lang="es-ES" dirty="0" smtClean="0">
                <a:solidFill>
                  <a:prstClr val="black"/>
                </a:solidFill>
              </a:rPr>
              <a:t>Emuladores de IPhone / Android /…</a:t>
            </a:r>
            <a:endParaRPr lang="es-ES" dirty="0">
              <a:solidFill>
                <a:prstClr val="black"/>
              </a:solidFill>
            </a:endParaRPr>
          </a:p>
        </p:txBody>
      </p:sp>
      <p:sp>
        <p:nvSpPr>
          <p:cNvPr id="4" name="CuadroTexto 3"/>
          <p:cNvSpPr txBox="1"/>
          <p:nvPr/>
        </p:nvSpPr>
        <p:spPr>
          <a:xfrm>
            <a:off x="628650" y="1613898"/>
            <a:ext cx="1143999" cy="923330"/>
          </a:xfrm>
          <a:prstGeom prst="rect">
            <a:avLst/>
          </a:prstGeom>
          <a:noFill/>
        </p:spPr>
        <p:txBody>
          <a:bodyPr wrap="square" rtlCol="0">
            <a:spAutoFit/>
          </a:bodyPr>
          <a:lstStyle/>
          <a:p>
            <a:pPr defTabSz="457200"/>
            <a:r>
              <a:rPr lang="es-ES" dirty="0" smtClean="0">
                <a:solidFill>
                  <a:prstClr val="black"/>
                </a:solidFill>
              </a:rPr>
              <a:t>Emuladores de iPhone</a:t>
            </a:r>
            <a:endParaRPr lang="es-ES" dirty="0">
              <a:solidFill>
                <a:prstClr val="black"/>
              </a:solidFill>
            </a:endParaRPr>
          </a:p>
        </p:txBody>
      </p:sp>
      <p:sp>
        <p:nvSpPr>
          <p:cNvPr id="5" name="Rectángulo 4"/>
          <p:cNvSpPr/>
          <p:nvPr/>
        </p:nvSpPr>
        <p:spPr>
          <a:xfrm>
            <a:off x="2410665" y="1517727"/>
            <a:ext cx="4070410" cy="369332"/>
          </a:xfrm>
          <a:prstGeom prst="rect">
            <a:avLst/>
          </a:prstGeom>
        </p:spPr>
        <p:txBody>
          <a:bodyPr wrap="none">
            <a:spAutoFit/>
          </a:bodyPr>
          <a:lstStyle/>
          <a:p>
            <a:pPr defTabSz="457200"/>
            <a:r>
              <a:rPr lang="es-ES" dirty="0">
                <a:solidFill>
                  <a:prstClr val="black"/>
                </a:solidFill>
                <a:hlinkClick r:id="rId3"/>
              </a:rPr>
              <a:t>http://iphone4simulator.com</a:t>
            </a:r>
            <a:r>
              <a:rPr lang="es-ES" dirty="0" smtClean="0">
                <a:solidFill>
                  <a:prstClr val="black"/>
                </a:solidFill>
                <a:hlinkClick r:id="rId3"/>
              </a:rPr>
              <a:t>/</a:t>
            </a:r>
            <a:r>
              <a:rPr lang="es-ES" dirty="0" smtClean="0">
                <a:solidFill>
                  <a:prstClr val="black"/>
                </a:solidFill>
              </a:rPr>
              <a:t> (no escala)</a:t>
            </a:r>
            <a:endParaRPr lang="es-ES" dirty="0">
              <a:solidFill>
                <a:prstClr val="black"/>
              </a:solidFill>
            </a:endParaRPr>
          </a:p>
        </p:txBody>
      </p:sp>
      <p:sp>
        <p:nvSpPr>
          <p:cNvPr id="6" name="Rectángulo 5"/>
          <p:cNvSpPr/>
          <p:nvPr/>
        </p:nvSpPr>
        <p:spPr>
          <a:xfrm>
            <a:off x="2456446" y="4453851"/>
            <a:ext cx="3617529" cy="369332"/>
          </a:xfrm>
          <a:prstGeom prst="rect">
            <a:avLst/>
          </a:prstGeom>
        </p:spPr>
        <p:txBody>
          <a:bodyPr wrap="none">
            <a:spAutoFit/>
          </a:bodyPr>
          <a:lstStyle/>
          <a:p>
            <a:pPr defTabSz="457200"/>
            <a:r>
              <a:rPr lang="es-ES" dirty="0">
                <a:solidFill>
                  <a:prstClr val="black"/>
                </a:solidFill>
                <a:hlinkClick r:id="rId4"/>
              </a:rPr>
              <a:t>http://mobiletest.me</a:t>
            </a:r>
            <a:r>
              <a:rPr lang="es-ES" dirty="0" smtClean="0">
                <a:solidFill>
                  <a:prstClr val="black"/>
                </a:solidFill>
                <a:hlinkClick r:id="rId4"/>
              </a:rPr>
              <a:t>/</a:t>
            </a:r>
            <a:r>
              <a:rPr lang="es-ES" dirty="0" smtClean="0">
                <a:solidFill>
                  <a:prstClr val="black"/>
                </a:solidFill>
              </a:rPr>
              <a:t> (no escala) **</a:t>
            </a:r>
            <a:endParaRPr lang="es-ES" dirty="0">
              <a:solidFill>
                <a:prstClr val="black"/>
              </a:solidFill>
            </a:endParaRPr>
          </a:p>
        </p:txBody>
      </p:sp>
      <p:sp>
        <p:nvSpPr>
          <p:cNvPr id="7" name="Rectángulo 6"/>
          <p:cNvSpPr/>
          <p:nvPr/>
        </p:nvSpPr>
        <p:spPr>
          <a:xfrm>
            <a:off x="2456446" y="5003362"/>
            <a:ext cx="4937570" cy="369332"/>
          </a:xfrm>
          <a:prstGeom prst="rect">
            <a:avLst/>
          </a:prstGeom>
        </p:spPr>
        <p:txBody>
          <a:bodyPr wrap="none">
            <a:spAutoFit/>
          </a:bodyPr>
          <a:lstStyle/>
          <a:p>
            <a:pPr defTabSz="457200"/>
            <a:r>
              <a:rPr lang="es-ES" dirty="0">
                <a:solidFill>
                  <a:prstClr val="black"/>
                </a:solidFill>
                <a:hlinkClick r:id="rId5"/>
              </a:rPr>
              <a:t>http://transmog.net/iphone-simulator</a:t>
            </a:r>
            <a:r>
              <a:rPr lang="es-ES" dirty="0" smtClean="0">
                <a:solidFill>
                  <a:prstClr val="black"/>
                </a:solidFill>
                <a:hlinkClick r:id="rId5"/>
              </a:rPr>
              <a:t>/</a:t>
            </a:r>
            <a:r>
              <a:rPr lang="es-ES" dirty="0" smtClean="0">
                <a:solidFill>
                  <a:prstClr val="black"/>
                </a:solidFill>
              </a:rPr>
              <a:t> (no escala)</a:t>
            </a:r>
            <a:endParaRPr lang="es-ES" dirty="0">
              <a:solidFill>
                <a:prstClr val="black"/>
              </a:solidFill>
            </a:endParaRPr>
          </a:p>
        </p:txBody>
      </p:sp>
      <p:sp>
        <p:nvSpPr>
          <p:cNvPr id="8" name="Rectángulo 7"/>
          <p:cNvSpPr/>
          <p:nvPr/>
        </p:nvSpPr>
        <p:spPr>
          <a:xfrm>
            <a:off x="2456446" y="1999534"/>
            <a:ext cx="3978846" cy="369332"/>
          </a:xfrm>
          <a:prstGeom prst="rect">
            <a:avLst/>
          </a:prstGeom>
        </p:spPr>
        <p:txBody>
          <a:bodyPr wrap="none">
            <a:spAutoFit/>
          </a:bodyPr>
          <a:lstStyle/>
          <a:p>
            <a:pPr defTabSz="457200"/>
            <a:r>
              <a:rPr lang="es-ES" dirty="0">
                <a:solidFill>
                  <a:prstClr val="black"/>
                </a:solidFill>
                <a:hlinkClick r:id="rId6"/>
              </a:rPr>
              <a:t>http://www.testiphone.com</a:t>
            </a:r>
            <a:r>
              <a:rPr lang="es-ES" dirty="0" smtClean="0">
                <a:solidFill>
                  <a:prstClr val="black"/>
                </a:solidFill>
                <a:hlinkClick r:id="rId6"/>
              </a:rPr>
              <a:t>/</a:t>
            </a:r>
            <a:r>
              <a:rPr lang="es-ES" dirty="0" smtClean="0">
                <a:solidFill>
                  <a:prstClr val="black"/>
                </a:solidFill>
              </a:rPr>
              <a:t> (no escala)</a:t>
            </a:r>
            <a:endParaRPr lang="es-ES" dirty="0">
              <a:solidFill>
                <a:prstClr val="black"/>
              </a:solidFill>
            </a:endParaRPr>
          </a:p>
        </p:txBody>
      </p:sp>
      <p:sp>
        <p:nvSpPr>
          <p:cNvPr id="9" name="Rectángulo 8"/>
          <p:cNvSpPr/>
          <p:nvPr/>
        </p:nvSpPr>
        <p:spPr>
          <a:xfrm>
            <a:off x="2456446" y="2512517"/>
            <a:ext cx="4168192" cy="369332"/>
          </a:xfrm>
          <a:prstGeom prst="rect">
            <a:avLst/>
          </a:prstGeom>
        </p:spPr>
        <p:txBody>
          <a:bodyPr wrap="none">
            <a:spAutoFit/>
          </a:bodyPr>
          <a:lstStyle/>
          <a:p>
            <a:pPr defTabSz="457200"/>
            <a:r>
              <a:rPr lang="es-ES" dirty="0">
                <a:solidFill>
                  <a:prstClr val="black"/>
                </a:solidFill>
                <a:hlinkClick r:id="rId7"/>
              </a:rPr>
              <a:t>http://iphone5csimulator.com</a:t>
            </a:r>
            <a:r>
              <a:rPr lang="es-ES" dirty="0" smtClean="0">
                <a:solidFill>
                  <a:prstClr val="black"/>
                </a:solidFill>
                <a:hlinkClick r:id="rId7"/>
              </a:rPr>
              <a:t>/</a:t>
            </a:r>
            <a:r>
              <a:rPr lang="es-ES" dirty="0" smtClean="0">
                <a:solidFill>
                  <a:prstClr val="black"/>
                </a:solidFill>
              </a:rPr>
              <a:t> (no escala)</a:t>
            </a:r>
            <a:endParaRPr lang="es-ES" dirty="0">
              <a:solidFill>
                <a:prstClr val="black"/>
              </a:solidFill>
            </a:endParaRPr>
          </a:p>
        </p:txBody>
      </p:sp>
      <p:sp>
        <p:nvSpPr>
          <p:cNvPr id="11" name="Rectángulo 10"/>
          <p:cNvSpPr/>
          <p:nvPr/>
        </p:nvSpPr>
        <p:spPr>
          <a:xfrm>
            <a:off x="2456446" y="3059864"/>
            <a:ext cx="3302892" cy="369332"/>
          </a:xfrm>
          <a:prstGeom prst="rect">
            <a:avLst/>
          </a:prstGeom>
        </p:spPr>
        <p:txBody>
          <a:bodyPr wrap="none">
            <a:spAutoFit/>
          </a:bodyPr>
          <a:lstStyle/>
          <a:p>
            <a:pPr defTabSz="457200"/>
            <a:r>
              <a:rPr lang="es-ES" dirty="0">
                <a:solidFill>
                  <a:prstClr val="black"/>
                </a:solidFill>
                <a:hlinkClick r:id="rId8"/>
              </a:rPr>
              <a:t>http://</a:t>
            </a:r>
            <a:r>
              <a:rPr lang="es-ES" dirty="0" smtClean="0">
                <a:solidFill>
                  <a:prstClr val="black"/>
                </a:solidFill>
                <a:hlinkClick r:id="rId8"/>
              </a:rPr>
              <a:t>ipadpeek.com/</a:t>
            </a:r>
            <a:r>
              <a:rPr lang="es-ES" dirty="0" smtClean="0">
                <a:solidFill>
                  <a:prstClr val="black"/>
                </a:solidFill>
              </a:rPr>
              <a:t> (no escala)</a:t>
            </a:r>
            <a:endParaRPr lang="es-ES" dirty="0">
              <a:solidFill>
                <a:prstClr val="black"/>
              </a:solidFill>
            </a:endParaRPr>
          </a:p>
        </p:txBody>
      </p:sp>
      <p:pic>
        <p:nvPicPr>
          <p:cNvPr id="12" name="Imagen 11"/>
          <p:cNvPicPr>
            <a:picLocks noChangeAspect="1"/>
          </p:cNvPicPr>
          <p:nvPr/>
        </p:nvPicPr>
        <p:blipFill rotWithShape="1">
          <a:blip r:embed="rId9"/>
          <a:srcRect l="9837" t="3510" r="9070" b="6387"/>
          <a:stretch/>
        </p:blipFill>
        <p:spPr>
          <a:xfrm>
            <a:off x="7377132" y="1419608"/>
            <a:ext cx="1143911" cy="2185817"/>
          </a:xfrm>
          <a:prstGeom prst="rect">
            <a:avLst/>
          </a:prstGeom>
        </p:spPr>
      </p:pic>
      <p:sp>
        <p:nvSpPr>
          <p:cNvPr id="16" name="Rectángulo 15"/>
          <p:cNvSpPr/>
          <p:nvPr/>
        </p:nvSpPr>
        <p:spPr>
          <a:xfrm>
            <a:off x="6334540" y="3878082"/>
            <a:ext cx="1042592"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s-ES">
              <a:solidFill>
                <a:prstClr val="white"/>
              </a:solidFill>
            </a:endParaRPr>
          </a:p>
        </p:txBody>
      </p:sp>
      <p:sp>
        <p:nvSpPr>
          <p:cNvPr id="10" name="Rectángulo 9"/>
          <p:cNvSpPr/>
          <p:nvPr/>
        </p:nvSpPr>
        <p:spPr>
          <a:xfrm>
            <a:off x="2456446" y="3878082"/>
            <a:ext cx="5049716" cy="369332"/>
          </a:xfrm>
          <a:prstGeom prst="rect">
            <a:avLst/>
          </a:prstGeom>
        </p:spPr>
        <p:txBody>
          <a:bodyPr wrap="none">
            <a:spAutoFit/>
          </a:bodyPr>
          <a:lstStyle/>
          <a:p>
            <a:pPr defTabSz="457200"/>
            <a:r>
              <a:rPr lang="es-ES" dirty="0">
                <a:solidFill>
                  <a:prstClr val="black"/>
                </a:solidFill>
                <a:hlinkClick r:id="rId10"/>
              </a:rPr>
              <a:t>http://</a:t>
            </a:r>
            <a:r>
              <a:rPr lang="es-ES" dirty="0" smtClean="0">
                <a:solidFill>
                  <a:prstClr val="black"/>
                </a:solidFill>
                <a:hlinkClick r:id="rId10"/>
              </a:rPr>
              <a:t>www.mobilephoneemulator.com/</a:t>
            </a:r>
            <a:r>
              <a:rPr lang="es-ES" dirty="0" smtClean="0">
                <a:solidFill>
                  <a:prstClr val="black"/>
                </a:solidFill>
              </a:rPr>
              <a:t> (escala) **</a:t>
            </a:r>
            <a:endParaRPr lang="es-ES" dirty="0">
              <a:solidFill>
                <a:prstClr val="black"/>
              </a:solidFill>
            </a:endParaRPr>
          </a:p>
        </p:txBody>
      </p:sp>
      <p:cxnSp>
        <p:nvCxnSpPr>
          <p:cNvPr id="18" name="Conector angular 17"/>
          <p:cNvCxnSpPr>
            <a:stCxn id="16" idx="3"/>
            <a:endCxn id="12" idx="2"/>
          </p:cNvCxnSpPr>
          <p:nvPr/>
        </p:nvCxnSpPr>
        <p:spPr>
          <a:xfrm flipV="1">
            <a:off x="7377132" y="3605425"/>
            <a:ext cx="571956" cy="4573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390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“Patrones de navegación”</a:t>
            </a:r>
            <a:endParaRPr lang="es-ES" dirty="0"/>
          </a:p>
        </p:txBody>
      </p:sp>
      <p:sp>
        <p:nvSpPr>
          <p:cNvPr id="3" name="Rectángulo 2"/>
          <p:cNvSpPr/>
          <p:nvPr/>
        </p:nvSpPr>
        <p:spPr>
          <a:xfrm>
            <a:off x="1294326" y="2226919"/>
            <a:ext cx="2286001" cy="646331"/>
          </a:xfrm>
          <a:prstGeom prst="rect">
            <a:avLst/>
          </a:prstGeom>
        </p:spPr>
        <p:txBody>
          <a:bodyPr wrap="square">
            <a:spAutoFit/>
          </a:bodyPr>
          <a:lstStyle/>
          <a:p>
            <a:pPr defTabSz="457200"/>
            <a:r>
              <a:rPr lang="es-ES" b="1" dirty="0" smtClean="0">
                <a:solidFill>
                  <a:prstClr val="black"/>
                </a:solidFill>
                <a:hlinkClick r:id="rId2"/>
              </a:rPr>
              <a:t>Brad </a:t>
            </a:r>
            <a:r>
              <a:rPr lang="en-US" b="1" dirty="0" smtClean="0">
                <a:solidFill>
                  <a:prstClr val="black"/>
                </a:solidFill>
                <a:hlinkClick r:id="rId2"/>
              </a:rPr>
              <a:t>Frost</a:t>
            </a:r>
            <a:r>
              <a:rPr lang="es-ES" dirty="0" smtClean="0">
                <a:solidFill>
                  <a:prstClr val="black"/>
                </a:solidFill>
                <a:hlinkClick r:id="rId2"/>
              </a:rPr>
              <a:t>: </a:t>
            </a:r>
            <a:r>
              <a:rPr lang="en-US" i="1" dirty="0" smtClean="0">
                <a:solidFill>
                  <a:prstClr val="black"/>
                </a:solidFill>
                <a:hlinkClick r:id="rId2"/>
              </a:rPr>
              <a:t>Responsive Navigation Patterns</a:t>
            </a:r>
            <a:endParaRPr lang="en-US" i="1" dirty="0">
              <a:solidFill>
                <a:prstClr val="black"/>
              </a:solidFill>
            </a:endParaRPr>
          </a:p>
        </p:txBody>
      </p:sp>
      <p:sp>
        <p:nvSpPr>
          <p:cNvPr id="4" name="Rectángulo 3"/>
          <p:cNvSpPr/>
          <p:nvPr/>
        </p:nvSpPr>
        <p:spPr>
          <a:xfrm>
            <a:off x="4406972" y="1534423"/>
            <a:ext cx="3763851" cy="2031325"/>
          </a:xfrm>
          <a:prstGeom prst="rect">
            <a:avLst/>
          </a:prstGeom>
        </p:spPr>
        <p:txBody>
          <a:bodyPr wrap="square">
            <a:spAutoFit/>
          </a:bodyPr>
          <a:lstStyle/>
          <a:p>
            <a:pPr marL="285750" indent="-285750" defTabSz="457200">
              <a:buFont typeface="Arial" panose="020B0604020202020204" pitchFamily="34" charset="0"/>
              <a:buChar char="•"/>
            </a:pPr>
            <a:r>
              <a:rPr lang="en-US" dirty="0">
                <a:solidFill>
                  <a:prstClr val="black"/>
                </a:solidFill>
              </a:rPr>
              <a:t>Top </a:t>
            </a:r>
            <a:r>
              <a:rPr lang="en-US" dirty="0" err="1">
                <a:solidFill>
                  <a:prstClr val="black"/>
                </a:solidFill>
              </a:rPr>
              <a:t>Nav</a:t>
            </a:r>
            <a:r>
              <a:rPr lang="en-US" dirty="0">
                <a:solidFill>
                  <a:prstClr val="black"/>
                </a:solidFill>
              </a:rPr>
              <a:t> or “Do Nothing” Approach</a:t>
            </a:r>
          </a:p>
          <a:p>
            <a:pPr marL="285750" indent="-285750" defTabSz="457200">
              <a:buFont typeface="Arial" panose="020B0604020202020204" pitchFamily="34" charset="0"/>
              <a:buChar char="•"/>
            </a:pPr>
            <a:r>
              <a:rPr lang="en-US" dirty="0">
                <a:solidFill>
                  <a:prstClr val="black"/>
                </a:solidFill>
              </a:rPr>
              <a:t>The Footer Anchor</a:t>
            </a:r>
          </a:p>
          <a:p>
            <a:pPr marL="285750" indent="-285750" defTabSz="457200">
              <a:buFont typeface="Arial" panose="020B0604020202020204" pitchFamily="34" charset="0"/>
              <a:buChar char="•"/>
            </a:pPr>
            <a:r>
              <a:rPr lang="en-US" dirty="0">
                <a:solidFill>
                  <a:prstClr val="black"/>
                </a:solidFill>
              </a:rPr>
              <a:t>The Select Menu</a:t>
            </a:r>
          </a:p>
          <a:p>
            <a:pPr marL="285750" indent="-285750" defTabSz="457200">
              <a:buFont typeface="Arial" panose="020B0604020202020204" pitchFamily="34" charset="0"/>
              <a:buChar char="•"/>
            </a:pPr>
            <a:r>
              <a:rPr lang="en-US" dirty="0">
                <a:solidFill>
                  <a:prstClr val="black"/>
                </a:solidFill>
              </a:rPr>
              <a:t>The Toggle</a:t>
            </a:r>
          </a:p>
          <a:p>
            <a:pPr marL="285750" indent="-285750" defTabSz="457200">
              <a:buFont typeface="Arial" panose="020B0604020202020204" pitchFamily="34" charset="0"/>
              <a:buChar char="•"/>
            </a:pPr>
            <a:r>
              <a:rPr lang="en-US" dirty="0">
                <a:solidFill>
                  <a:prstClr val="black"/>
                </a:solidFill>
              </a:rPr>
              <a:t>The Left </a:t>
            </a:r>
            <a:r>
              <a:rPr lang="en-US" dirty="0" err="1">
                <a:solidFill>
                  <a:prstClr val="black"/>
                </a:solidFill>
              </a:rPr>
              <a:t>Nav</a:t>
            </a:r>
            <a:r>
              <a:rPr lang="en-US" dirty="0">
                <a:solidFill>
                  <a:prstClr val="black"/>
                </a:solidFill>
              </a:rPr>
              <a:t> </a:t>
            </a:r>
            <a:r>
              <a:rPr lang="en-US" dirty="0" err="1">
                <a:solidFill>
                  <a:prstClr val="black"/>
                </a:solidFill>
              </a:rPr>
              <a:t>Flyout</a:t>
            </a:r>
            <a:endParaRPr lang="en-US" dirty="0">
              <a:solidFill>
                <a:prstClr val="black"/>
              </a:solidFill>
            </a:endParaRPr>
          </a:p>
          <a:p>
            <a:pPr marL="285750" indent="-285750" defTabSz="457200">
              <a:buFont typeface="Arial" panose="020B0604020202020204" pitchFamily="34" charset="0"/>
              <a:buChar char="•"/>
            </a:pPr>
            <a:r>
              <a:rPr lang="en-US" dirty="0">
                <a:solidFill>
                  <a:prstClr val="black"/>
                </a:solidFill>
              </a:rPr>
              <a:t>The Footer Only</a:t>
            </a:r>
          </a:p>
          <a:p>
            <a:pPr marL="285750" indent="-285750" defTabSz="457200">
              <a:buFont typeface="Arial" panose="020B0604020202020204" pitchFamily="34" charset="0"/>
              <a:buChar char="•"/>
            </a:pPr>
            <a:r>
              <a:rPr lang="en-US" dirty="0">
                <a:solidFill>
                  <a:prstClr val="black"/>
                </a:solidFill>
              </a:rPr>
              <a:t>The “Hide and Cry”</a:t>
            </a:r>
            <a:endParaRPr lang="es-ES" dirty="0">
              <a:solidFill>
                <a:prstClr val="black"/>
              </a:solidFill>
            </a:endParaRPr>
          </a:p>
        </p:txBody>
      </p:sp>
      <p:sp>
        <p:nvSpPr>
          <p:cNvPr id="5" name="Rectángulo 4"/>
          <p:cNvSpPr/>
          <p:nvPr/>
        </p:nvSpPr>
        <p:spPr>
          <a:xfrm>
            <a:off x="1294326" y="4463645"/>
            <a:ext cx="2286001" cy="923330"/>
          </a:xfrm>
          <a:prstGeom prst="rect">
            <a:avLst/>
          </a:prstGeom>
        </p:spPr>
        <p:txBody>
          <a:bodyPr wrap="square">
            <a:spAutoFit/>
          </a:bodyPr>
          <a:lstStyle/>
          <a:p>
            <a:pPr defTabSz="457200"/>
            <a:r>
              <a:rPr lang="es-ES" b="1" dirty="0" smtClean="0">
                <a:solidFill>
                  <a:prstClr val="black"/>
                </a:solidFill>
                <a:hlinkClick r:id="rId3"/>
              </a:rPr>
              <a:t>Brad </a:t>
            </a:r>
            <a:r>
              <a:rPr lang="en-US" b="1" dirty="0" smtClean="0">
                <a:solidFill>
                  <a:prstClr val="black"/>
                </a:solidFill>
                <a:hlinkClick r:id="rId3"/>
              </a:rPr>
              <a:t>Frost</a:t>
            </a:r>
            <a:r>
              <a:rPr lang="es-ES" dirty="0" smtClean="0">
                <a:solidFill>
                  <a:prstClr val="black"/>
                </a:solidFill>
                <a:hlinkClick r:id="rId3"/>
              </a:rPr>
              <a:t>: </a:t>
            </a:r>
            <a:r>
              <a:rPr lang="en-US" i="1" dirty="0" smtClean="0">
                <a:solidFill>
                  <a:prstClr val="black"/>
                </a:solidFill>
                <a:hlinkClick r:id="rId3"/>
              </a:rPr>
              <a:t>Complex Responsive Navigation Patterns</a:t>
            </a:r>
            <a:endParaRPr lang="en-US" i="1" dirty="0">
              <a:solidFill>
                <a:prstClr val="black"/>
              </a:solidFill>
            </a:endParaRPr>
          </a:p>
        </p:txBody>
      </p:sp>
      <p:sp>
        <p:nvSpPr>
          <p:cNvPr id="7" name="Rectángulo 6"/>
          <p:cNvSpPr/>
          <p:nvPr/>
        </p:nvSpPr>
        <p:spPr>
          <a:xfrm>
            <a:off x="4406972" y="4048147"/>
            <a:ext cx="2908228" cy="1754326"/>
          </a:xfrm>
          <a:prstGeom prst="rect">
            <a:avLst/>
          </a:prstGeom>
        </p:spPr>
        <p:txBody>
          <a:bodyPr wrap="square">
            <a:spAutoFit/>
          </a:bodyPr>
          <a:lstStyle/>
          <a:p>
            <a:pPr marL="285750" indent="-285750" defTabSz="457200">
              <a:buFont typeface="Arial" panose="020B0604020202020204" pitchFamily="34" charset="0"/>
              <a:buChar char="•"/>
            </a:pPr>
            <a:r>
              <a:rPr lang="en-US" dirty="0">
                <a:solidFill>
                  <a:prstClr val="black"/>
                </a:solidFill>
              </a:rPr>
              <a:t>The Multi-Toggle</a:t>
            </a:r>
          </a:p>
          <a:p>
            <a:pPr marL="285750" indent="-285750" defTabSz="457200">
              <a:buFont typeface="Arial" panose="020B0604020202020204" pitchFamily="34" charset="0"/>
              <a:buChar char="•"/>
            </a:pPr>
            <a:r>
              <a:rPr lang="en-US" dirty="0">
                <a:solidFill>
                  <a:prstClr val="black"/>
                </a:solidFill>
              </a:rPr>
              <a:t>The </a:t>
            </a:r>
            <a:r>
              <a:rPr lang="en-US" dirty="0" err="1">
                <a:solidFill>
                  <a:prstClr val="black"/>
                </a:solidFill>
              </a:rPr>
              <a:t>Ol</a:t>
            </a:r>
            <a:r>
              <a:rPr lang="en-US" dirty="0">
                <a:solidFill>
                  <a:prstClr val="black"/>
                </a:solidFill>
              </a:rPr>
              <a:t>’ Right to Left</a:t>
            </a:r>
          </a:p>
          <a:p>
            <a:pPr marL="285750" indent="-285750" defTabSz="457200">
              <a:buFont typeface="Arial" panose="020B0604020202020204" pitchFamily="34" charset="0"/>
              <a:buChar char="•"/>
            </a:pPr>
            <a:r>
              <a:rPr lang="en-US" dirty="0">
                <a:solidFill>
                  <a:prstClr val="black"/>
                </a:solidFill>
              </a:rPr>
              <a:t>The ‘Skip the Sub-</a:t>
            </a:r>
            <a:r>
              <a:rPr lang="en-US" dirty="0" err="1">
                <a:solidFill>
                  <a:prstClr val="black"/>
                </a:solidFill>
              </a:rPr>
              <a:t>Nav</a:t>
            </a:r>
            <a:r>
              <a:rPr lang="en-US" dirty="0">
                <a:solidFill>
                  <a:prstClr val="black"/>
                </a:solidFill>
              </a:rPr>
              <a:t>’</a:t>
            </a:r>
          </a:p>
          <a:p>
            <a:pPr marL="285750" indent="-285750" defTabSz="457200">
              <a:buFont typeface="Arial" panose="020B0604020202020204" pitchFamily="34" charset="0"/>
              <a:buChar char="•"/>
            </a:pPr>
            <a:r>
              <a:rPr lang="en-US" dirty="0">
                <a:solidFill>
                  <a:prstClr val="black"/>
                </a:solidFill>
              </a:rPr>
              <a:t>The Priority+</a:t>
            </a:r>
          </a:p>
          <a:p>
            <a:pPr marL="285750" indent="-285750" defTabSz="457200">
              <a:buFont typeface="Arial" panose="020B0604020202020204" pitchFamily="34" charset="0"/>
              <a:buChar char="•"/>
            </a:pPr>
            <a:r>
              <a:rPr lang="en-US" dirty="0">
                <a:solidFill>
                  <a:prstClr val="black"/>
                </a:solidFill>
              </a:rPr>
              <a:t>Off-Canvas </a:t>
            </a:r>
            <a:r>
              <a:rPr lang="en-US" dirty="0" err="1">
                <a:solidFill>
                  <a:prstClr val="black"/>
                </a:solidFill>
              </a:rPr>
              <a:t>Flyout</a:t>
            </a:r>
            <a:endParaRPr lang="en-US" dirty="0">
              <a:solidFill>
                <a:prstClr val="black"/>
              </a:solidFill>
            </a:endParaRPr>
          </a:p>
          <a:p>
            <a:pPr marL="285750" indent="-285750" defTabSz="457200">
              <a:buFont typeface="Arial" panose="020B0604020202020204" pitchFamily="34" charset="0"/>
              <a:buChar char="•"/>
            </a:pPr>
            <a:r>
              <a:rPr lang="en-US" dirty="0">
                <a:solidFill>
                  <a:prstClr val="black"/>
                </a:solidFill>
              </a:rPr>
              <a:t>The Carousel+</a:t>
            </a:r>
            <a:endParaRPr lang="es-ES" dirty="0">
              <a:solidFill>
                <a:prstClr val="black"/>
              </a:solidFill>
            </a:endParaRPr>
          </a:p>
        </p:txBody>
      </p:sp>
    </p:spTree>
    <p:extLst>
      <p:ext uri="{BB962C8B-B14F-4D97-AF65-F5344CB8AC3E}">
        <p14:creationId xmlns:p14="http://schemas.microsoft.com/office/powerpoint/2010/main" val="382267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p:txBody>
          <a:bodyPr vert="horz" lIns="91440" tIns="45720" rIns="91440" bIns="45720" rtlCol="0" anchor="ctr">
            <a:normAutofit fontScale="90000"/>
          </a:bodyPr>
          <a:lstStyle/>
          <a:p>
            <a:pPr defTabSz="762000">
              <a:lnSpc>
                <a:spcPct val="100000"/>
              </a:lnSpc>
              <a:spcBef>
                <a:spcPts val="0"/>
              </a:spcBef>
            </a:pPr>
            <a:r>
              <a:rPr lang="es-ES" sz="3600" b="1" i="1" dirty="0" smtClean="0">
                <a:solidFill>
                  <a:srgbClr val="04617B"/>
                </a:solidFill>
                <a:effectLst>
                  <a:outerShdw blurRad="38100" dist="38100" dir="2700000" algn="tl">
                    <a:srgbClr val="C0C0C0"/>
                  </a:outerShdw>
                </a:effectLst>
                <a:latin typeface="Constantia"/>
                <a:cs typeface="+mn-cs"/>
              </a:rPr>
              <a:t>Ejemplo: </a:t>
            </a:r>
            <a:r>
              <a:rPr lang="es-ES" dirty="0"/>
              <a:t>La trilogía del Neuromante</a:t>
            </a:r>
            <a:endParaRPr lang="es-ES" sz="3600" b="1" i="1" dirty="0">
              <a:solidFill>
                <a:srgbClr val="04617B"/>
              </a:solidFill>
              <a:effectLst>
                <a:outerShdw blurRad="38100" dist="38100" dir="2700000" algn="tl">
                  <a:srgbClr val="C0C0C0"/>
                </a:outerShdw>
              </a:effectLst>
              <a:latin typeface="Constantia"/>
              <a:cs typeface="+mn-cs"/>
            </a:endParaRPr>
          </a:p>
        </p:txBody>
      </p:sp>
      <p:sp>
        <p:nvSpPr>
          <p:cNvPr id="2" name="CuadroTexto 1"/>
          <p:cNvSpPr txBox="1"/>
          <p:nvPr/>
        </p:nvSpPr>
        <p:spPr>
          <a:xfrm>
            <a:off x="770049" y="1513512"/>
            <a:ext cx="2646251" cy="2893100"/>
          </a:xfrm>
          <a:prstGeom prst="rect">
            <a:avLst/>
          </a:prstGeom>
          <a:noFill/>
        </p:spPr>
        <p:txBody>
          <a:bodyPr wrap="square" rtlCol="0">
            <a:spAutoFit/>
          </a:bodyPr>
          <a:lstStyle/>
          <a:p>
            <a:r>
              <a:rPr lang="es-ES" b="1" dirty="0" smtClean="0">
                <a:solidFill>
                  <a:prstClr val="black"/>
                </a:solidFill>
              </a:rPr>
              <a:t>Trilogía:</a:t>
            </a:r>
            <a:r>
              <a:rPr lang="es-ES" dirty="0" smtClean="0">
                <a:solidFill>
                  <a:prstClr val="black"/>
                </a:solidFill>
              </a:rPr>
              <a:t> Creamos una pagina web que presente información sobre una trilogía. La reseña de cada obra ocupará una columna y usaremos como modelos de distribución para conseguirlo Position: </a:t>
            </a:r>
            <a:r>
              <a:rPr lang="en-US" sz="2000" b="1" i="1" dirty="0" smtClean="0"/>
              <a:t>static</a:t>
            </a:r>
            <a:r>
              <a:rPr lang="es-ES" sz="2000" b="1" dirty="0" smtClean="0">
                <a:solidFill>
                  <a:prstClr val="black"/>
                </a:solidFill>
              </a:rPr>
              <a:t> y </a:t>
            </a:r>
            <a:r>
              <a:rPr lang="en-US" sz="2000" b="1" i="1" dirty="0" smtClean="0"/>
              <a:t>flow/clear</a:t>
            </a:r>
            <a:endParaRPr lang="en-US" sz="2000" b="1" i="1" dirty="0"/>
          </a:p>
        </p:txBody>
      </p:sp>
      <p:pic>
        <p:nvPicPr>
          <p:cNvPr id="4" name="Imagen 3"/>
          <p:cNvPicPr>
            <a:picLocks noChangeAspect="1"/>
          </p:cNvPicPr>
          <p:nvPr/>
        </p:nvPicPr>
        <p:blipFill>
          <a:blip r:embed="rId3"/>
          <a:stretch>
            <a:fillRect/>
          </a:stretch>
        </p:blipFill>
        <p:spPr>
          <a:xfrm>
            <a:off x="3657599" y="1513512"/>
            <a:ext cx="4657272" cy="4346060"/>
          </a:xfrm>
          <a:prstGeom prst="rect">
            <a:avLst/>
          </a:prstGeom>
        </p:spPr>
      </p:pic>
      <p:sp>
        <p:nvSpPr>
          <p:cNvPr id="11" name="CuadroTexto 10"/>
          <p:cNvSpPr txBox="1"/>
          <p:nvPr/>
        </p:nvSpPr>
        <p:spPr>
          <a:xfrm>
            <a:off x="838200" y="4635500"/>
            <a:ext cx="2819399" cy="1200329"/>
          </a:xfrm>
          <a:prstGeom prst="rect">
            <a:avLst/>
          </a:prstGeom>
          <a:noFill/>
        </p:spPr>
        <p:txBody>
          <a:bodyPr wrap="square" rtlCol="0">
            <a:spAutoFit/>
          </a:bodyPr>
          <a:lstStyle/>
          <a:p>
            <a:r>
              <a:rPr lang="es-ES" dirty="0" smtClean="0"/>
              <a:t>Problemas:</a:t>
            </a:r>
          </a:p>
          <a:p>
            <a:pPr marL="285750" indent="-285750">
              <a:buFont typeface="Arial" panose="020B0604020202020204" pitchFamily="34" charset="0"/>
              <a:buChar char="•"/>
            </a:pPr>
            <a:r>
              <a:rPr lang="es-ES" dirty="0" smtClean="0"/>
              <a:t>el </a:t>
            </a:r>
            <a:r>
              <a:rPr lang="en-US" i="1" dirty="0" smtClean="0"/>
              <a:t>overflow</a:t>
            </a:r>
            <a:r>
              <a:rPr lang="es-ES" dirty="0" smtClean="0"/>
              <a:t> de los elementos flotantes</a:t>
            </a:r>
          </a:p>
          <a:p>
            <a:pPr marL="285750" indent="-285750">
              <a:buFont typeface="Arial" panose="020B0604020202020204" pitchFamily="34" charset="0"/>
              <a:buChar char="•"/>
            </a:pPr>
            <a:r>
              <a:rPr lang="es-ES" dirty="0" smtClean="0"/>
              <a:t>su diferente altura</a:t>
            </a:r>
            <a:endParaRPr lang="es-ES" dirty="0"/>
          </a:p>
        </p:txBody>
      </p:sp>
    </p:spTree>
    <p:extLst>
      <p:ext uri="{BB962C8B-B14F-4D97-AF65-F5344CB8AC3E}">
        <p14:creationId xmlns:p14="http://schemas.microsoft.com/office/powerpoint/2010/main" val="3786703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Ejemplo de diseño responsivo</a:t>
            </a:r>
            <a:endParaRPr lang="es-ES" dirty="0"/>
          </a:p>
        </p:txBody>
      </p:sp>
      <p:pic>
        <p:nvPicPr>
          <p:cNvPr id="3" name="Imagen 2"/>
          <p:cNvPicPr>
            <a:picLocks noChangeAspect="1"/>
          </p:cNvPicPr>
          <p:nvPr/>
        </p:nvPicPr>
        <p:blipFill>
          <a:blip r:embed="rId2"/>
          <a:stretch>
            <a:fillRect/>
          </a:stretch>
        </p:blipFill>
        <p:spPr>
          <a:xfrm>
            <a:off x="628650" y="1335742"/>
            <a:ext cx="2200193" cy="3834342"/>
          </a:xfrm>
          <a:prstGeom prst="rect">
            <a:avLst/>
          </a:prstGeom>
        </p:spPr>
      </p:pic>
      <p:pic>
        <p:nvPicPr>
          <p:cNvPr id="4" name="Imagen 3"/>
          <p:cNvPicPr>
            <a:picLocks noChangeAspect="1"/>
          </p:cNvPicPr>
          <p:nvPr/>
        </p:nvPicPr>
        <p:blipFill>
          <a:blip r:embed="rId3"/>
          <a:stretch>
            <a:fillRect/>
          </a:stretch>
        </p:blipFill>
        <p:spPr>
          <a:xfrm>
            <a:off x="3320767" y="1335742"/>
            <a:ext cx="4780203" cy="3834342"/>
          </a:xfrm>
          <a:prstGeom prst="rect">
            <a:avLst/>
          </a:prstGeom>
        </p:spPr>
      </p:pic>
    </p:spTree>
    <p:extLst>
      <p:ext uri="{BB962C8B-B14F-4D97-AF65-F5344CB8AC3E}">
        <p14:creationId xmlns:p14="http://schemas.microsoft.com/office/powerpoint/2010/main" val="42118566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8247336" cy="638174"/>
          </a:xfrm>
        </p:spPr>
        <p:txBody>
          <a:bodyPr>
            <a:normAutofit/>
          </a:bodyPr>
          <a:lstStyle/>
          <a:p>
            <a:r>
              <a:rPr lang="es-ES" dirty="0" smtClean="0"/>
              <a:t>Diseño “</a:t>
            </a:r>
            <a:r>
              <a:rPr lang="en-US" dirty="0" smtClean="0"/>
              <a:t>Responsive</a:t>
            </a:r>
            <a:r>
              <a:rPr lang="es-ES" dirty="0" smtClean="0"/>
              <a:t>” Responsable (1)</a:t>
            </a:r>
            <a:endParaRPr lang="es-ES" dirty="0"/>
          </a:p>
        </p:txBody>
      </p:sp>
      <p:pic>
        <p:nvPicPr>
          <p:cNvPr id="1026" name="Picture 2" descr="http://ecx.images-amazon.com/images/I/41Ss3%2BrHSXL._SY344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897" y="1224018"/>
            <a:ext cx="2759460" cy="4262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eyondtellerrand.com/content/02-events/201505-duesseldorf-2015/01-speakers/03-scott-jehl/scott-jeh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2183" y="4989788"/>
            <a:ext cx="1623849" cy="162384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5875993" y="2396380"/>
            <a:ext cx="2617679"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defTabSz="457200"/>
            <a:r>
              <a:rPr lang="en-US" dirty="0" smtClean="0">
                <a:solidFill>
                  <a:prstClr val="black"/>
                </a:solidFill>
              </a:rPr>
              <a:t>Responsible </a:t>
            </a:r>
            <a:r>
              <a:rPr lang="en-US" dirty="0">
                <a:solidFill>
                  <a:prstClr val="black"/>
                </a:solidFill>
              </a:rPr>
              <a:t>Responsive </a:t>
            </a:r>
            <a:r>
              <a:rPr lang="en-US" dirty="0" smtClean="0">
                <a:solidFill>
                  <a:prstClr val="black"/>
                </a:solidFill>
              </a:rPr>
              <a:t>Design. </a:t>
            </a:r>
            <a:r>
              <a:rPr lang="es-ES" dirty="0" smtClean="0">
                <a:solidFill>
                  <a:prstClr val="black"/>
                </a:solidFill>
              </a:rPr>
              <a:t>Scott </a:t>
            </a:r>
            <a:r>
              <a:rPr lang="es-ES" dirty="0" err="1" smtClean="0">
                <a:solidFill>
                  <a:prstClr val="black"/>
                </a:solidFill>
              </a:rPr>
              <a:t>Jehl</a:t>
            </a:r>
            <a:r>
              <a:rPr lang="es-ES" dirty="0" smtClean="0">
                <a:solidFill>
                  <a:prstClr val="black"/>
                </a:solidFill>
              </a:rPr>
              <a:t>, </a:t>
            </a:r>
          </a:p>
          <a:p>
            <a:pPr defTabSz="457200"/>
            <a:r>
              <a:rPr lang="en-US" dirty="0">
                <a:solidFill>
                  <a:prstClr val="black"/>
                </a:solidFill>
              </a:rPr>
              <a:t>A Book Apart, </a:t>
            </a:r>
            <a:r>
              <a:rPr lang="en-US" dirty="0" smtClean="0">
                <a:solidFill>
                  <a:prstClr val="black"/>
                </a:solidFill>
              </a:rPr>
              <a:t>2014.</a:t>
            </a:r>
            <a:endParaRPr lang="en-US" dirty="0">
              <a:solidFill>
                <a:prstClr val="black"/>
              </a:solidFill>
            </a:endParaRPr>
          </a:p>
        </p:txBody>
      </p:sp>
      <p:sp>
        <p:nvSpPr>
          <p:cNvPr id="4" name="CuadroTexto 3"/>
          <p:cNvSpPr txBox="1"/>
          <p:nvPr/>
        </p:nvSpPr>
        <p:spPr>
          <a:xfrm>
            <a:off x="1213082" y="3355209"/>
            <a:ext cx="2349062" cy="1754326"/>
          </a:xfrm>
          <a:prstGeom prst="rect">
            <a:avLst/>
          </a:prstGeom>
          <a:noFill/>
        </p:spPr>
        <p:txBody>
          <a:bodyPr wrap="square" rtlCol="0">
            <a:spAutoFit/>
          </a:bodyPr>
          <a:lstStyle/>
          <a:p>
            <a:pPr marL="285750" indent="-285750" defTabSz="457200">
              <a:buFont typeface="Arial" panose="020B0604020202020204" pitchFamily="34" charset="0"/>
              <a:buChar char="•"/>
            </a:pPr>
            <a:r>
              <a:rPr lang="es-ES" b="1" dirty="0" smtClean="0">
                <a:solidFill>
                  <a:prstClr val="black"/>
                </a:solidFill>
              </a:rPr>
              <a:t>Usabilidad</a:t>
            </a:r>
          </a:p>
          <a:p>
            <a:pPr marL="285750" indent="-285750" defTabSz="457200">
              <a:buFont typeface="Arial" panose="020B0604020202020204" pitchFamily="34" charset="0"/>
              <a:buChar char="•"/>
            </a:pPr>
            <a:r>
              <a:rPr lang="es-ES" b="1" dirty="0" smtClean="0">
                <a:solidFill>
                  <a:prstClr val="black"/>
                </a:solidFill>
              </a:rPr>
              <a:t>Accesibilidad</a:t>
            </a:r>
          </a:p>
          <a:p>
            <a:pPr marL="285750" indent="-285750" defTabSz="457200">
              <a:buFont typeface="Arial" panose="020B0604020202020204" pitchFamily="34" charset="0"/>
              <a:buChar char="•"/>
            </a:pPr>
            <a:r>
              <a:rPr lang="es-ES" b="1" dirty="0">
                <a:solidFill>
                  <a:prstClr val="black"/>
                </a:solidFill>
              </a:rPr>
              <a:t>Sostenibilidad</a:t>
            </a:r>
            <a:r>
              <a:rPr lang="es-ES" dirty="0">
                <a:solidFill>
                  <a:prstClr val="black"/>
                </a:solidFill>
              </a:rPr>
              <a:t> </a:t>
            </a:r>
            <a:r>
              <a:rPr lang="es-ES" dirty="0" smtClean="0">
                <a:solidFill>
                  <a:prstClr val="black"/>
                </a:solidFill>
              </a:rPr>
              <a:t>(</a:t>
            </a:r>
            <a:r>
              <a:rPr lang="en-US" i="1" dirty="0" smtClean="0">
                <a:solidFill>
                  <a:prstClr val="black"/>
                </a:solidFill>
              </a:rPr>
              <a:t>Sustainability</a:t>
            </a:r>
            <a:r>
              <a:rPr lang="es-ES" dirty="0" smtClean="0">
                <a:solidFill>
                  <a:prstClr val="black"/>
                </a:solidFill>
              </a:rPr>
              <a:t>)</a:t>
            </a:r>
          </a:p>
          <a:p>
            <a:pPr marL="285750" indent="-285750" defTabSz="457200">
              <a:buFont typeface="Arial" panose="020B0604020202020204" pitchFamily="34" charset="0"/>
              <a:buChar char="•"/>
            </a:pPr>
            <a:r>
              <a:rPr lang="es-ES" b="1" dirty="0">
                <a:solidFill>
                  <a:prstClr val="black"/>
                </a:solidFill>
              </a:rPr>
              <a:t>Rendimiento</a:t>
            </a:r>
            <a:r>
              <a:rPr lang="es-ES" dirty="0">
                <a:solidFill>
                  <a:prstClr val="black"/>
                </a:solidFill>
              </a:rPr>
              <a:t> </a:t>
            </a:r>
            <a:r>
              <a:rPr lang="es-ES" dirty="0" smtClean="0">
                <a:solidFill>
                  <a:prstClr val="black"/>
                </a:solidFill>
              </a:rPr>
              <a:t>(</a:t>
            </a:r>
            <a:r>
              <a:rPr lang="en-US" i="1" dirty="0" smtClean="0">
                <a:solidFill>
                  <a:prstClr val="black"/>
                </a:solidFill>
              </a:rPr>
              <a:t>Performance</a:t>
            </a:r>
            <a:r>
              <a:rPr lang="es-ES" dirty="0" smtClean="0">
                <a:solidFill>
                  <a:prstClr val="black"/>
                </a:solidFill>
              </a:rPr>
              <a:t>:)</a:t>
            </a:r>
          </a:p>
        </p:txBody>
      </p:sp>
      <p:sp>
        <p:nvSpPr>
          <p:cNvPr id="5" name="CuadroTexto 4"/>
          <p:cNvSpPr txBox="1"/>
          <p:nvPr/>
        </p:nvSpPr>
        <p:spPr>
          <a:xfrm>
            <a:off x="588004" y="1796215"/>
            <a:ext cx="3599218" cy="1200329"/>
          </a:xfrm>
          <a:prstGeom prst="rect">
            <a:avLst/>
          </a:prstGeom>
          <a:noFill/>
        </p:spPr>
        <p:txBody>
          <a:bodyPr wrap="square" rtlCol="0">
            <a:spAutoFit/>
          </a:bodyPr>
          <a:lstStyle/>
          <a:p>
            <a:pPr defTabSz="457200"/>
            <a:r>
              <a:rPr lang="es-ES" dirty="0" smtClean="0">
                <a:solidFill>
                  <a:prstClr val="black"/>
                </a:solidFill>
              </a:rPr>
              <a:t>El diseño debe adecuarse a las características de los dispositivos móviles más allá del simple tamaño de la pantalla.</a:t>
            </a:r>
            <a:endParaRPr lang="es-ES" dirty="0">
              <a:solidFill>
                <a:prstClr val="black"/>
              </a:solidFill>
            </a:endParaRPr>
          </a:p>
        </p:txBody>
      </p:sp>
    </p:spTree>
    <p:extLst>
      <p:ext uri="{BB962C8B-B14F-4D97-AF65-F5344CB8AC3E}">
        <p14:creationId xmlns:p14="http://schemas.microsoft.com/office/powerpoint/2010/main" val="24674340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8247336" cy="638174"/>
          </a:xfrm>
        </p:spPr>
        <p:txBody>
          <a:bodyPr>
            <a:normAutofit/>
          </a:bodyPr>
          <a:lstStyle/>
          <a:p>
            <a:r>
              <a:rPr lang="es-ES" dirty="0" smtClean="0"/>
              <a:t>Diseño “</a:t>
            </a:r>
            <a:r>
              <a:rPr lang="en-US" dirty="0" smtClean="0"/>
              <a:t>Responsive</a:t>
            </a:r>
            <a:r>
              <a:rPr lang="es-ES" dirty="0" smtClean="0"/>
              <a:t>” Responsable (2)</a:t>
            </a:r>
            <a:endParaRPr lang="es-ES" dirty="0"/>
          </a:p>
        </p:txBody>
      </p:sp>
      <p:sp>
        <p:nvSpPr>
          <p:cNvPr id="4" name="CuadroTexto 3"/>
          <p:cNvSpPr txBox="1"/>
          <p:nvPr/>
        </p:nvSpPr>
        <p:spPr>
          <a:xfrm>
            <a:off x="628650" y="4788471"/>
            <a:ext cx="1632429" cy="646331"/>
          </a:xfrm>
          <a:prstGeom prst="rect">
            <a:avLst/>
          </a:prstGeom>
          <a:noFill/>
        </p:spPr>
        <p:txBody>
          <a:bodyPr wrap="square" rtlCol="0">
            <a:spAutoFit/>
          </a:bodyPr>
          <a:lstStyle/>
          <a:p>
            <a:pPr defTabSz="457200"/>
            <a:r>
              <a:rPr lang="es-ES" b="1" dirty="0" smtClean="0">
                <a:solidFill>
                  <a:prstClr val="black"/>
                </a:solidFill>
              </a:rPr>
              <a:t>Rendimiento</a:t>
            </a:r>
            <a:r>
              <a:rPr lang="es-ES" dirty="0" smtClean="0">
                <a:solidFill>
                  <a:prstClr val="black"/>
                </a:solidFill>
              </a:rPr>
              <a:t> (</a:t>
            </a:r>
            <a:r>
              <a:rPr lang="en-US" i="1" dirty="0" smtClean="0">
                <a:solidFill>
                  <a:prstClr val="black"/>
                </a:solidFill>
              </a:rPr>
              <a:t>Performance</a:t>
            </a:r>
            <a:r>
              <a:rPr lang="es-ES" dirty="0" smtClean="0">
                <a:solidFill>
                  <a:prstClr val="black"/>
                </a:solidFill>
              </a:rPr>
              <a:t>:)</a:t>
            </a:r>
          </a:p>
        </p:txBody>
      </p:sp>
      <p:sp>
        <p:nvSpPr>
          <p:cNvPr id="6" name="Rectángulo 5"/>
          <p:cNvSpPr/>
          <p:nvPr/>
        </p:nvSpPr>
        <p:spPr>
          <a:xfrm>
            <a:off x="628650" y="2032749"/>
            <a:ext cx="1192955" cy="369332"/>
          </a:xfrm>
          <a:prstGeom prst="rect">
            <a:avLst/>
          </a:prstGeom>
        </p:spPr>
        <p:txBody>
          <a:bodyPr wrap="none">
            <a:spAutoFit/>
          </a:bodyPr>
          <a:lstStyle/>
          <a:p>
            <a:pPr defTabSz="457200"/>
            <a:r>
              <a:rPr lang="es-ES" b="1" dirty="0">
                <a:solidFill>
                  <a:prstClr val="black"/>
                </a:solidFill>
              </a:rPr>
              <a:t>Usabilidad</a:t>
            </a:r>
            <a:endParaRPr lang="es-ES" dirty="0">
              <a:solidFill>
                <a:prstClr val="black"/>
              </a:solidFill>
            </a:endParaRPr>
          </a:p>
        </p:txBody>
      </p:sp>
      <p:sp>
        <p:nvSpPr>
          <p:cNvPr id="7" name="Rectángulo 6"/>
          <p:cNvSpPr/>
          <p:nvPr/>
        </p:nvSpPr>
        <p:spPr>
          <a:xfrm>
            <a:off x="628650" y="3041850"/>
            <a:ext cx="1431802" cy="369332"/>
          </a:xfrm>
          <a:prstGeom prst="rect">
            <a:avLst/>
          </a:prstGeom>
        </p:spPr>
        <p:txBody>
          <a:bodyPr wrap="none">
            <a:spAutoFit/>
          </a:bodyPr>
          <a:lstStyle/>
          <a:p>
            <a:pPr defTabSz="457200"/>
            <a:r>
              <a:rPr lang="es-ES" b="1" dirty="0">
                <a:solidFill>
                  <a:prstClr val="black"/>
                </a:solidFill>
              </a:rPr>
              <a:t>Accesibilidad</a:t>
            </a:r>
            <a:endParaRPr lang="es-ES" dirty="0">
              <a:solidFill>
                <a:prstClr val="black"/>
              </a:solidFill>
            </a:endParaRPr>
          </a:p>
        </p:txBody>
      </p:sp>
      <p:sp>
        <p:nvSpPr>
          <p:cNvPr id="8" name="Rectángulo 7"/>
          <p:cNvSpPr/>
          <p:nvPr/>
        </p:nvSpPr>
        <p:spPr>
          <a:xfrm>
            <a:off x="628650" y="3793165"/>
            <a:ext cx="1632429" cy="642139"/>
          </a:xfrm>
          <a:prstGeom prst="rect">
            <a:avLst/>
          </a:prstGeom>
        </p:spPr>
        <p:txBody>
          <a:bodyPr wrap="square">
            <a:spAutoFit/>
          </a:bodyPr>
          <a:lstStyle/>
          <a:p>
            <a:pPr defTabSz="457200"/>
            <a:r>
              <a:rPr lang="es-ES" b="1" dirty="0">
                <a:solidFill>
                  <a:prstClr val="black"/>
                </a:solidFill>
              </a:rPr>
              <a:t>Sostenibilidad</a:t>
            </a:r>
            <a:r>
              <a:rPr lang="es-ES" dirty="0">
                <a:solidFill>
                  <a:prstClr val="black"/>
                </a:solidFill>
              </a:rPr>
              <a:t> (</a:t>
            </a:r>
            <a:r>
              <a:rPr lang="en-US" i="1" dirty="0">
                <a:solidFill>
                  <a:prstClr val="black"/>
                </a:solidFill>
              </a:rPr>
              <a:t>Sustainability</a:t>
            </a:r>
            <a:r>
              <a:rPr lang="es-ES" dirty="0">
                <a:solidFill>
                  <a:prstClr val="black"/>
                </a:solidFill>
              </a:rPr>
              <a:t>)</a:t>
            </a:r>
          </a:p>
        </p:txBody>
      </p:sp>
      <p:sp>
        <p:nvSpPr>
          <p:cNvPr id="10" name="Rectángulo 9"/>
          <p:cNvSpPr/>
          <p:nvPr/>
        </p:nvSpPr>
        <p:spPr>
          <a:xfrm>
            <a:off x="3164840" y="1617251"/>
            <a:ext cx="4572000" cy="1200329"/>
          </a:xfrm>
          <a:prstGeom prst="rect">
            <a:avLst/>
          </a:prstGeom>
        </p:spPr>
        <p:txBody>
          <a:bodyPr>
            <a:spAutoFit/>
          </a:bodyPr>
          <a:lstStyle/>
          <a:p>
            <a:pPr defTabSz="457200"/>
            <a:r>
              <a:rPr lang="es-ES" dirty="0">
                <a:solidFill>
                  <a:prstClr val="black"/>
                </a:solidFill>
              </a:rPr>
              <a:t>El interfaz de usuario en un </a:t>
            </a:r>
            <a:r>
              <a:rPr lang="es-ES" dirty="0" smtClean="0">
                <a:solidFill>
                  <a:prstClr val="black"/>
                </a:solidFill>
              </a:rPr>
              <a:t>dispositivo móvil debe </a:t>
            </a:r>
            <a:r>
              <a:rPr lang="es-ES" dirty="0">
                <a:solidFill>
                  <a:prstClr val="black"/>
                </a:solidFill>
              </a:rPr>
              <a:t>adecuarse a los requerimientos del usuario, teniendo en cuenta las especificidades del medio</a:t>
            </a:r>
          </a:p>
        </p:txBody>
      </p:sp>
      <p:sp>
        <p:nvSpPr>
          <p:cNvPr id="12" name="Rectángulo 11"/>
          <p:cNvSpPr/>
          <p:nvPr/>
        </p:nvSpPr>
        <p:spPr>
          <a:xfrm>
            <a:off x="3164840" y="2905157"/>
            <a:ext cx="4572000" cy="646331"/>
          </a:xfrm>
          <a:prstGeom prst="rect">
            <a:avLst/>
          </a:prstGeom>
        </p:spPr>
        <p:txBody>
          <a:bodyPr>
            <a:spAutoFit/>
          </a:bodyPr>
          <a:lstStyle/>
          <a:p>
            <a:pPr defTabSz="457200"/>
            <a:r>
              <a:rPr lang="es-ES" dirty="0">
                <a:solidFill>
                  <a:prstClr val="black"/>
                </a:solidFill>
              </a:rPr>
              <a:t>Tener en cuanta estándares de accesibilidad y tecnologías </a:t>
            </a:r>
            <a:r>
              <a:rPr lang="es-ES" i="1" noProof="1" smtClean="0">
                <a:solidFill>
                  <a:prstClr val="black"/>
                </a:solidFill>
              </a:rPr>
              <a:t>asistivas</a:t>
            </a:r>
            <a:endParaRPr lang="es-ES" i="1" noProof="1">
              <a:solidFill>
                <a:prstClr val="black"/>
              </a:solidFill>
            </a:endParaRPr>
          </a:p>
        </p:txBody>
      </p:sp>
      <p:sp>
        <p:nvSpPr>
          <p:cNvPr id="13" name="Rectángulo 12"/>
          <p:cNvSpPr/>
          <p:nvPr/>
        </p:nvSpPr>
        <p:spPr>
          <a:xfrm>
            <a:off x="3164839" y="3639065"/>
            <a:ext cx="4792717" cy="923330"/>
          </a:xfrm>
          <a:prstGeom prst="rect">
            <a:avLst/>
          </a:prstGeom>
        </p:spPr>
        <p:txBody>
          <a:bodyPr wrap="square">
            <a:spAutoFit/>
          </a:bodyPr>
          <a:lstStyle/>
          <a:p>
            <a:pPr defTabSz="457200"/>
            <a:r>
              <a:rPr lang="es-ES" dirty="0">
                <a:solidFill>
                  <a:prstClr val="black"/>
                </a:solidFill>
              </a:rPr>
              <a:t>El tiempo: la retro-compatibilidad como opción de futuro ligada a nuevas situaciones (e.g. Opera Mini parece un navegador antiguo, sin JS)</a:t>
            </a:r>
          </a:p>
        </p:txBody>
      </p:sp>
      <p:sp>
        <p:nvSpPr>
          <p:cNvPr id="14" name="Rectángulo 13"/>
          <p:cNvSpPr/>
          <p:nvPr/>
        </p:nvSpPr>
        <p:spPr>
          <a:xfrm>
            <a:off x="3164839" y="4663477"/>
            <a:ext cx="4572000" cy="923330"/>
          </a:xfrm>
          <a:prstGeom prst="rect">
            <a:avLst/>
          </a:prstGeom>
        </p:spPr>
        <p:txBody>
          <a:bodyPr>
            <a:spAutoFit/>
          </a:bodyPr>
          <a:lstStyle/>
          <a:p>
            <a:pPr defTabSz="457200"/>
            <a:r>
              <a:rPr lang="es-ES" dirty="0">
                <a:solidFill>
                  <a:prstClr val="black"/>
                </a:solidFill>
              </a:rPr>
              <a:t>El rendimiento de cara a entornos móviles de bajo costo y/o en países emergentes como elemento crítico.</a:t>
            </a:r>
          </a:p>
        </p:txBody>
      </p:sp>
      <p:cxnSp>
        <p:nvCxnSpPr>
          <p:cNvPr id="16" name="Conector recto de flecha 15"/>
          <p:cNvCxnSpPr>
            <a:stCxn id="6" idx="3"/>
            <a:endCxn id="10" idx="1"/>
          </p:cNvCxnSpPr>
          <p:nvPr/>
        </p:nvCxnSpPr>
        <p:spPr>
          <a:xfrm>
            <a:off x="1821605" y="2217415"/>
            <a:ext cx="13432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a:stCxn id="4" idx="3"/>
            <a:endCxn id="14" idx="1"/>
          </p:cNvCxnSpPr>
          <p:nvPr/>
        </p:nvCxnSpPr>
        <p:spPr>
          <a:xfrm>
            <a:off x="2261079" y="5111637"/>
            <a:ext cx="903760" cy="13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a:stCxn id="8" idx="3"/>
            <a:endCxn id="13" idx="1"/>
          </p:cNvCxnSpPr>
          <p:nvPr/>
        </p:nvCxnSpPr>
        <p:spPr>
          <a:xfrm flipV="1">
            <a:off x="2261079" y="4100730"/>
            <a:ext cx="903760" cy="13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a:stCxn id="7" idx="3"/>
            <a:endCxn id="12" idx="1"/>
          </p:cNvCxnSpPr>
          <p:nvPr/>
        </p:nvCxnSpPr>
        <p:spPr>
          <a:xfrm>
            <a:off x="2060452" y="3226516"/>
            <a:ext cx="1104388" cy="1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5761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Frameworks </a:t>
            </a:r>
            <a:r>
              <a:rPr lang="es-ES" dirty="0" smtClean="0"/>
              <a:t>adaptables</a:t>
            </a:r>
            <a:endParaRPr lang="es-ES" dirty="0"/>
          </a:p>
        </p:txBody>
      </p:sp>
      <p:sp>
        <p:nvSpPr>
          <p:cNvPr id="3" name="Rectángulo 2"/>
          <p:cNvSpPr/>
          <p:nvPr/>
        </p:nvSpPr>
        <p:spPr>
          <a:xfrm>
            <a:off x="883329" y="2036887"/>
            <a:ext cx="2530886" cy="646331"/>
          </a:xfrm>
          <a:prstGeom prst="rect">
            <a:avLst/>
          </a:prstGeom>
        </p:spPr>
        <p:txBody>
          <a:bodyPr wrap="none">
            <a:spAutoFit/>
          </a:bodyPr>
          <a:lstStyle/>
          <a:p>
            <a:pPr defTabSz="457200"/>
            <a:r>
              <a:rPr lang="es-ES" dirty="0">
                <a:solidFill>
                  <a:prstClr val="black"/>
                </a:solidFill>
              </a:rPr>
              <a:t>Bootstrap </a:t>
            </a:r>
            <a:endParaRPr lang="es-ES" dirty="0" smtClean="0">
              <a:solidFill>
                <a:prstClr val="black"/>
              </a:solidFill>
            </a:endParaRPr>
          </a:p>
          <a:p>
            <a:pPr defTabSz="457200"/>
            <a:r>
              <a:rPr lang="es-ES" dirty="0">
                <a:solidFill>
                  <a:prstClr val="black"/>
                </a:solidFill>
                <a:hlinkClick r:id="rId3"/>
              </a:rPr>
              <a:t>http://getbootstrap.com</a:t>
            </a:r>
            <a:r>
              <a:rPr lang="es-ES" dirty="0" smtClean="0">
                <a:solidFill>
                  <a:prstClr val="black"/>
                </a:solidFill>
                <a:hlinkClick r:id="rId3"/>
              </a:rPr>
              <a:t>/</a:t>
            </a:r>
            <a:endParaRPr lang="es-ES" dirty="0">
              <a:solidFill>
                <a:prstClr val="black"/>
              </a:solidFill>
            </a:endParaRPr>
          </a:p>
        </p:txBody>
      </p:sp>
      <p:pic>
        <p:nvPicPr>
          <p:cNvPr id="4" name="Imagen 3"/>
          <p:cNvPicPr>
            <a:picLocks noChangeAspect="1"/>
          </p:cNvPicPr>
          <p:nvPr/>
        </p:nvPicPr>
        <p:blipFill>
          <a:blip r:embed="rId4"/>
          <a:stretch>
            <a:fillRect/>
          </a:stretch>
        </p:blipFill>
        <p:spPr>
          <a:xfrm>
            <a:off x="5996792" y="1526616"/>
            <a:ext cx="1838325" cy="1666875"/>
          </a:xfrm>
          <a:prstGeom prst="rect">
            <a:avLst/>
          </a:prstGeom>
        </p:spPr>
      </p:pic>
      <p:sp>
        <p:nvSpPr>
          <p:cNvPr id="5" name="Rectángulo 4"/>
          <p:cNvSpPr/>
          <p:nvPr/>
        </p:nvSpPr>
        <p:spPr>
          <a:xfrm>
            <a:off x="883329" y="3792840"/>
            <a:ext cx="2182264" cy="646331"/>
          </a:xfrm>
          <a:prstGeom prst="rect">
            <a:avLst/>
          </a:prstGeom>
        </p:spPr>
        <p:txBody>
          <a:bodyPr wrap="none">
            <a:spAutoFit/>
          </a:bodyPr>
          <a:lstStyle/>
          <a:p>
            <a:pPr defTabSz="457200"/>
            <a:r>
              <a:rPr lang="es-ES" dirty="0" smtClean="0">
                <a:solidFill>
                  <a:srgbClr val="222222"/>
                </a:solidFill>
                <a:latin typeface="PT Sans"/>
              </a:rPr>
              <a:t>YUI</a:t>
            </a:r>
          </a:p>
          <a:p>
            <a:pPr defTabSz="457200"/>
            <a:r>
              <a:rPr lang="es-ES" dirty="0">
                <a:solidFill>
                  <a:prstClr val="black"/>
                </a:solidFill>
                <a:hlinkClick r:id="rId5"/>
              </a:rPr>
              <a:t>http://yuilibrary.com</a:t>
            </a:r>
            <a:r>
              <a:rPr lang="es-ES" dirty="0" smtClean="0">
                <a:solidFill>
                  <a:prstClr val="black"/>
                </a:solidFill>
                <a:hlinkClick r:id="rId5"/>
              </a:rPr>
              <a:t>/</a:t>
            </a:r>
            <a:endParaRPr lang="es-ES" dirty="0">
              <a:solidFill>
                <a:prstClr val="black"/>
              </a:solidFill>
            </a:endParaRPr>
          </a:p>
        </p:txBody>
      </p:sp>
      <p:pic>
        <p:nvPicPr>
          <p:cNvPr id="6" name="Imagen 5"/>
          <p:cNvPicPr>
            <a:picLocks noChangeAspect="1"/>
          </p:cNvPicPr>
          <p:nvPr/>
        </p:nvPicPr>
        <p:blipFill>
          <a:blip r:embed="rId6"/>
          <a:stretch>
            <a:fillRect/>
          </a:stretch>
        </p:blipFill>
        <p:spPr>
          <a:xfrm>
            <a:off x="5996792" y="3531225"/>
            <a:ext cx="1935348" cy="1169563"/>
          </a:xfrm>
          <a:prstGeom prst="rect">
            <a:avLst/>
          </a:prstGeom>
        </p:spPr>
      </p:pic>
      <p:sp>
        <p:nvSpPr>
          <p:cNvPr id="8" name="Rectángulo 7"/>
          <p:cNvSpPr/>
          <p:nvPr/>
        </p:nvSpPr>
        <p:spPr>
          <a:xfrm>
            <a:off x="883329" y="5115578"/>
            <a:ext cx="2934137" cy="646331"/>
          </a:xfrm>
          <a:prstGeom prst="rect">
            <a:avLst/>
          </a:prstGeom>
        </p:spPr>
        <p:txBody>
          <a:bodyPr wrap="none">
            <a:spAutoFit/>
          </a:bodyPr>
          <a:lstStyle/>
          <a:p>
            <a:pPr defTabSz="457200"/>
            <a:r>
              <a:rPr lang="es-ES" dirty="0" err="1" smtClean="0">
                <a:solidFill>
                  <a:prstClr val="black"/>
                </a:solidFill>
              </a:rPr>
              <a:t>Skeleton</a:t>
            </a:r>
            <a:endParaRPr lang="es-ES" dirty="0" smtClean="0">
              <a:solidFill>
                <a:prstClr val="black"/>
              </a:solidFill>
            </a:endParaRPr>
          </a:p>
          <a:p>
            <a:pPr defTabSz="457200"/>
            <a:r>
              <a:rPr lang="es-ES" dirty="0">
                <a:solidFill>
                  <a:prstClr val="black"/>
                </a:solidFill>
                <a:hlinkClick r:id="rId7"/>
              </a:rPr>
              <a:t>http://www.getskeleton.com</a:t>
            </a:r>
            <a:r>
              <a:rPr lang="es-ES" dirty="0" smtClean="0">
                <a:solidFill>
                  <a:prstClr val="black"/>
                </a:solidFill>
                <a:hlinkClick r:id="rId7"/>
              </a:rPr>
              <a:t>/</a:t>
            </a:r>
            <a:endParaRPr lang="es-ES" dirty="0">
              <a:solidFill>
                <a:prstClr val="black"/>
              </a:solidFill>
            </a:endParaRPr>
          </a:p>
        </p:txBody>
      </p:sp>
      <p:pic>
        <p:nvPicPr>
          <p:cNvPr id="9" name="Imagen 8"/>
          <p:cNvPicPr>
            <a:picLocks noChangeAspect="1"/>
          </p:cNvPicPr>
          <p:nvPr/>
        </p:nvPicPr>
        <p:blipFill>
          <a:blip r:embed="rId8"/>
          <a:stretch>
            <a:fillRect/>
          </a:stretch>
        </p:blipFill>
        <p:spPr>
          <a:xfrm>
            <a:off x="5996792" y="5115578"/>
            <a:ext cx="1935348" cy="713745"/>
          </a:xfrm>
          <a:prstGeom prst="rect">
            <a:avLst/>
          </a:prstGeom>
        </p:spPr>
      </p:pic>
    </p:spTree>
    <p:extLst>
      <p:ext uri="{BB962C8B-B14F-4D97-AF65-F5344CB8AC3E}">
        <p14:creationId xmlns:p14="http://schemas.microsoft.com/office/powerpoint/2010/main" val="2826210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Etiqueta </a:t>
            </a:r>
            <a:r>
              <a:rPr lang="es-ES" dirty="0" err="1" smtClean="0"/>
              <a:t>display</a:t>
            </a:r>
            <a:endParaRPr lang="es-ES" dirty="0"/>
          </a:p>
        </p:txBody>
      </p:sp>
      <p:sp>
        <p:nvSpPr>
          <p:cNvPr id="3" name="Rectángulo 2"/>
          <p:cNvSpPr/>
          <p:nvPr/>
        </p:nvSpPr>
        <p:spPr>
          <a:xfrm>
            <a:off x="1396424" y="3761126"/>
            <a:ext cx="808555"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s-ES" b="1" dirty="0" err="1" smtClean="0">
                <a:solidFill>
                  <a:prstClr val="white"/>
                </a:solidFill>
              </a:rPr>
              <a:t>display</a:t>
            </a:r>
            <a:endParaRPr lang="es-ES" b="1" dirty="0">
              <a:solidFill>
                <a:prstClr val="white"/>
              </a:solidFill>
            </a:endParaRPr>
          </a:p>
        </p:txBody>
      </p:sp>
      <p:sp>
        <p:nvSpPr>
          <p:cNvPr id="6" name="Rectángulo 5"/>
          <p:cNvSpPr/>
          <p:nvPr/>
        </p:nvSpPr>
        <p:spPr>
          <a:xfrm>
            <a:off x="3494460" y="1406635"/>
            <a:ext cx="4517426" cy="5078313"/>
          </a:xfrm>
          <a:prstGeom prst="rect">
            <a:avLst/>
          </a:prstGeom>
        </p:spPr>
        <p:txBody>
          <a:bodyPr wrap="square">
            <a:spAutoFit/>
          </a:bodyPr>
          <a:lstStyle/>
          <a:p>
            <a:r>
              <a:rPr lang="en-US" b="1" i="1" dirty="0" smtClean="0">
                <a:solidFill>
                  <a:prstClr val="black"/>
                </a:solidFill>
              </a:rPr>
              <a:t>Inline</a:t>
            </a:r>
          </a:p>
          <a:p>
            <a:r>
              <a:rPr lang="es-ES" b="1" i="1" dirty="0" smtClean="0">
                <a:solidFill>
                  <a:prstClr val="black"/>
                </a:solidFill>
              </a:rPr>
              <a:t>Block</a:t>
            </a:r>
          </a:p>
          <a:p>
            <a:pPr lvl="1"/>
            <a:r>
              <a:rPr lang="en-US" b="1" i="1" dirty="0" smtClean="0">
                <a:solidFill>
                  <a:prstClr val="black"/>
                </a:solidFill>
              </a:rPr>
              <a:t>inline-block</a:t>
            </a:r>
          </a:p>
          <a:p>
            <a:pPr lvl="1"/>
            <a:r>
              <a:rPr lang="es-ES" dirty="0">
                <a:solidFill>
                  <a:prstClr val="black"/>
                </a:solidFill>
              </a:rPr>
              <a:t>run-in ( block o </a:t>
            </a:r>
            <a:r>
              <a:rPr lang="es-ES" dirty="0" err="1">
                <a:solidFill>
                  <a:prstClr val="black"/>
                </a:solidFill>
              </a:rPr>
              <a:t>inline</a:t>
            </a:r>
            <a:r>
              <a:rPr lang="es-ES" dirty="0">
                <a:solidFill>
                  <a:prstClr val="black"/>
                </a:solidFill>
              </a:rPr>
              <a:t> según el contexto)</a:t>
            </a:r>
          </a:p>
          <a:p>
            <a:r>
              <a:rPr lang="en-US" b="1" i="1" dirty="0" smtClean="0">
                <a:solidFill>
                  <a:prstClr val="black"/>
                </a:solidFill>
              </a:rPr>
              <a:t>none</a:t>
            </a:r>
            <a:r>
              <a:rPr lang="es-ES" b="1" dirty="0">
                <a:solidFill>
                  <a:prstClr val="black"/>
                </a:solidFill>
              </a:rPr>
              <a:t>:</a:t>
            </a:r>
          </a:p>
          <a:p>
            <a:r>
              <a:rPr lang="es-ES" dirty="0" err="1">
                <a:solidFill>
                  <a:prstClr val="black"/>
                </a:solidFill>
              </a:rPr>
              <a:t>list</a:t>
            </a:r>
            <a:r>
              <a:rPr lang="es-ES" dirty="0">
                <a:solidFill>
                  <a:prstClr val="black"/>
                </a:solidFill>
              </a:rPr>
              <a:t>-ítem</a:t>
            </a:r>
          </a:p>
          <a:p>
            <a:r>
              <a:rPr lang="en-US" dirty="0" smtClean="0">
                <a:solidFill>
                  <a:prstClr val="black"/>
                </a:solidFill>
              </a:rPr>
              <a:t>table</a:t>
            </a:r>
            <a:endParaRPr lang="en-US" dirty="0">
              <a:solidFill>
                <a:prstClr val="black"/>
              </a:solidFill>
            </a:endParaRPr>
          </a:p>
          <a:p>
            <a:pPr lvl="1"/>
            <a:r>
              <a:rPr lang="en-US" dirty="0">
                <a:solidFill>
                  <a:prstClr val="black"/>
                </a:solidFill>
              </a:rPr>
              <a:t>table-caption</a:t>
            </a:r>
          </a:p>
          <a:p>
            <a:pPr lvl="1"/>
            <a:r>
              <a:rPr lang="en-US" dirty="0">
                <a:solidFill>
                  <a:prstClr val="black"/>
                </a:solidFill>
              </a:rPr>
              <a:t>table-column-group</a:t>
            </a:r>
          </a:p>
          <a:p>
            <a:pPr lvl="1"/>
            <a:r>
              <a:rPr lang="en-US" dirty="0">
                <a:solidFill>
                  <a:prstClr val="black"/>
                </a:solidFill>
              </a:rPr>
              <a:t>table-header-group</a:t>
            </a:r>
          </a:p>
          <a:p>
            <a:pPr lvl="1"/>
            <a:r>
              <a:rPr lang="en-US" dirty="0">
                <a:solidFill>
                  <a:prstClr val="black"/>
                </a:solidFill>
              </a:rPr>
              <a:t>table-footer-group</a:t>
            </a:r>
          </a:p>
          <a:p>
            <a:pPr lvl="1"/>
            <a:r>
              <a:rPr lang="en-US" dirty="0">
                <a:solidFill>
                  <a:prstClr val="black"/>
                </a:solidFill>
              </a:rPr>
              <a:t>table-row-group</a:t>
            </a:r>
          </a:p>
          <a:p>
            <a:pPr lvl="1"/>
            <a:r>
              <a:rPr lang="en-US" dirty="0">
                <a:solidFill>
                  <a:prstClr val="black"/>
                </a:solidFill>
              </a:rPr>
              <a:t>table-cell</a:t>
            </a:r>
          </a:p>
          <a:p>
            <a:pPr lvl="1"/>
            <a:r>
              <a:rPr lang="en-US" dirty="0">
                <a:solidFill>
                  <a:prstClr val="black"/>
                </a:solidFill>
              </a:rPr>
              <a:t>table-column</a:t>
            </a:r>
          </a:p>
          <a:p>
            <a:pPr lvl="1"/>
            <a:r>
              <a:rPr lang="en-US" dirty="0" smtClean="0">
                <a:solidFill>
                  <a:prstClr val="black"/>
                </a:solidFill>
              </a:rPr>
              <a:t>table-row</a:t>
            </a:r>
          </a:p>
          <a:p>
            <a:pPr lvl="1"/>
            <a:r>
              <a:rPr lang="es-ES" dirty="0" err="1" smtClean="0">
                <a:solidFill>
                  <a:prstClr val="black"/>
                </a:solidFill>
              </a:rPr>
              <a:t>inline-table</a:t>
            </a:r>
            <a:endParaRPr lang="es-ES" dirty="0">
              <a:solidFill>
                <a:prstClr val="black"/>
              </a:solidFill>
            </a:endParaRPr>
          </a:p>
          <a:p>
            <a:r>
              <a:rPr lang="es-ES" dirty="0" err="1" smtClean="0">
                <a:solidFill>
                  <a:prstClr val="black"/>
                </a:solidFill>
              </a:rPr>
              <a:t>flex</a:t>
            </a:r>
            <a:endParaRPr lang="es-ES" dirty="0">
              <a:solidFill>
                <a:prstClr val="black"/>
              </a:solidFill>
            </a:endParaRPr>
          </a:p>
          <a:p>
            <a:pPr lvl="1"/>
            <a:r>
              <a:rPr lang="es-ES" dirty="0" err="1" smtClean="0">
                <a:solidFill>
                  <a:prstClr val="black"/>
                </a:solidFill>
              </a:rPr>
              <a:t>inline-flex</a:t>
            </a:r>
            <a:endParaRPr lang="es-ES" dirty="0">
              <a:solidFill>
                <a:prstClr val="black"/>
              </a:solidFill>
            </a:endParaRPr>
          </a:p>
        </p:txBody>
      </p:sp>
      <p:cxnSp>
        <p:nvCxnSpPr>
          <p:cNvPr id="8" name="Conector recto de flecha 7"/>
          <p:cNvCxnSpPr>
            <a:stCxn id="3" idx="3"/>
            <a:endCxn id="6" idx="1"/>
          </p:cNvCxnSpPr>
          <p:nvPr/>
        </p:nvCxnSpPr>
        <p:spPr>
          <a:xfrm>
            <a:off x="2204979" y="3945792"/>
            <a:ext cx="1289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549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45748</TotalTime>
  <Words>5663</Words>
  <Application>Microsoft Office PowerPoint</Application>
  <PresentationFormat>Presentación en pantalla (4:3)</PresentationFormat>
  <Paragraphs>1024</Paragraphs>
  <Slides>83</Slides>
  <Notes>48</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83</vt:i4>
      </vt:variant>
    </vt:vector>
  </HeadingPairs>
  <TitlesOfParts>
    <vt:vector size="92" baseType="lpstr">
      <vt:lpstr>Helvetica Neue</vt:lpstr>
      <vt:lpstr>PT Sans</vt:lpstr>
      <vt:lpstr>Arial</vt:lpstr>
      <vt:lpstr>Calibri</vt:lpstr>
      <vt:lpstr>Constantia</vt:lpstr>
      <vt:lpstr>Courier New</vt:lpstr>
      <vt:lpstr>Garamond</vt:lpstr>
      <vt:lpstr>Orgánico</vt:lpstr>
      <vt:lpstr>1_Tema de Office</vt:lpstr>
      <vt:lpstr>Aspectos técnicos del diseño Web</vt:lpstr>
      <vt:lpstr>Diseño Web</vt:lpstr>
      <vt:lpstr>Diseño Web: Maquetación con divisiones</vt:lpstr>
      <vt:lpstr>Divisiones semánticas</vt:lpstr>
      <vt:lpstr>Disposición de elementos (layout)</vt:lpstr>
      <vt:lpstr>Disposición de elementos (layout)</vt:lpstr>
      <vt:lpstr>Elementos flotantes y Divs</vt:lpstr>
      <vt:lpstr>Ejemplo: La trilogía del Neuromante</vt:lpstr>
      <vt:lpstr>Etiqueta display</vt:lpstr>
      <vt:lpstr>Cambios de modo “en línea/bloque”</vt:lpstr>
      <vt:lpstr>Visibilidad</vt:lpstr>
      <vt:lpstr>Display tipo tabla</vt:lpstr>
      <vt:lpstr>Ejemplo: Trilogía (2)</vt:lpstr>
      <vt:lpstr>FlexiBox</vt:lpstr>
      <vt:lpstr>Contenedor flexibles</vt:lpstr>
      <vt:lpstr>Items flexibles</vt:lpstr>
      <vt:lpstr>Ejemplo: Trilogía (3)</vt:lpstr>
      <vt:lpstr>Display ms-grid en Internet Explorer</vt:lpstr>
      <vt:lpstr>Ejemplo de ms-grid</vt:lpstr>
      <vt:lpstr>Columnas de texto</vt:lpstr>
      <vt:lpstr>Ejemplo de columnas</vt:lpstr>
      <vt:lpstr>Tipos de disposición</vt:lpstr>
      <vt:lpstr>Aplicación a la Web (1)</vt:lpstr>
      <vt:lpstr>Aplicando proporciones  a la Web (2)</vt:lpstr>
      <vt:lpstr>Frameworks: rejillas fijas</vt:lpstr>
      <vt:lpstr>Rejillas (grids) en 960</vt:lpstr>
      <vt:lpstr>Implementación con una rejilla (1)</vt:lpstr>
      <vt:lpstr>Implementación con una rejilla (1)</vt:lpstr>
      <vt:lpstr>Disposiciones fluidas</vt:lpstr>
      <vt:lpstr>Rejilla</vt:lpstr>
      <vt:lpstr>Disposiciones híbridas</vt:lpstr>
      <vt:lpstr>Navegación basada en textos</vt:lpstr>
      <vt:lpstr>Estilos para el menú</vt:lpstr>
      <vt:lpstr>Modelos de menú horizontales</vt:lpstr>
      <vt:lpstr>Respuesta al ratón</vt:lpstr>
      <vt:lpstr>Submenús desplegables: CSS</vt:lpstr>
      <vt:lpstr>Aspecto del cursor</vt:lpstr>
      <vt:lpstr>Ejemplo de menú CSS con 2 niveles</vt:lpstr>
      <vt:lpstr>Formularios</vt:lpstr>
      <vt:lpstr>Formularios</vt:lpstr>
      <vt:lpstr>Etiquetas y grupos</vt:lpstr>
      <vt:lpstr>Controles: entradas de texto (1)</vt:lpstr>
      <vt:lpstr>Controles: atributos HTML5</vt:lpstr>
      <vt:lpstr>Controles: entradas de texto (2)</vt:lpstr>
      <vt:lpstr>Controles: entradas de texto HTML5</vt:lpstr>
      <vt:lpstr>Controles HTML5: implementación</vt:lpstr>
      <vt:lpstr>Controles: áreas de texto</vt:lpstr>
      <vt:lpstr>Controles: botones</vt:lpstr>
      <vt:lpstr>Controles: botones de imagen</vt:lpstr>
      <vt:lpstr>Controles genéricos</vt:lpstr>
      <vt:lpstr>Controles: selección única</vt:lpstr>
      <vt:lpstr>Controles: selección múltiple</vt:lpstr>
      <vt:lpstr>Controles: listas (1)</vt:lpstr>
      <vt:lpstr>Controles: listas (2)</vt:lpstr>
      <vt:lpstr>Controles: listas de datos (datalist)</vt:lpstr>
      <vt:lpstr>Controles: listas (ejemplo)</vt:lpstr>
      <vt:lpstr>Controles: ficheros</vt:lpstr>
      <vt:lpstr>Formularios: selecciones numéricas</vt:lpstr>
      <vt:lpstr>Formularios: selecciones temporales</vt:lpstr>
      <vt:lpstr>Formularios: colores</vt:lpstr>
      <vt:lpstr>Más HTML5, ligado a scripts</vt:lpstr>
      <vt:lpstr>Formularios: Resumen</vt:lpstr>
      <vt:lpstr>CSS y formularios (1)</vt:lpstr>
      <vt:lpstr>CSS y formularios (2)</vt:lpstr>
      <vt:lpstr>Validación en HTML5</vt:lpstr>
      <vt:lpstr>Procesamiento del formulario</vt:lpstr>
      <vt:lpstr>Diseño web adaptable (Responsive Web Design, RWD)</vt:lpstr>
      <vt:lpstr>Convertir en fluido</vt:lpstr>
      <vt:lpstr>Media Types</vt:lpstr>
      <vt:lpstr>Media Queries</vt:lpstr>
      <vt:lpstr>Nuevas Media Queries</vt:lpstr>
      <vt:lpstr>Ejemplos de RWD</vt:lpstr>
      <vt:lpstr>Directivas import y media: múltiples hojas de estilo</vt:lpstr>
      <vt:lpstr>Tamaños de pantalla</vt:lpstr>
      <vt:lpstr>Tamaños de pantalla y mediaqueries (1)</vt:lpstr>
      <vt:lpstr>Tamaños de pantalla  y mediaqueries (2)</vt:lpstr>
      <vt:lpstr>Viewport</vt:lpstr>
      <vt:lpstr>Pruebas de Web Mobile</vt:lpstr>
      <vt:lpstr>“Patrones de navegación”</vt:lpstr>
      <vt:lpstr>Ejemplo de diseño responsivo</vt:lpstr>
      <vt:lpstr>Diseño “Responsive” Responsable (1)</vt:lpstr>
      <vt:lpstr>Diseño “Responsive” Responsable (2)</vt:lpstr>
      <vt:lpstr>Frameworks adaptables</vt:lpstr>
    </vt:vector>
  </TitlesOfParts>
  <Company>Boracay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Cerezo</dc:creator>
  <cp:lastModifiedBy>Alejandro Cerezo</cp:lastModifiedBy>
  <cp:revision>1730</cp:revision>
  <dcterms:created xsi:type="dcterms:W3CDTF">2013-06-21T18:00:45Z</dcterms:created>
  <dcterms:modified xsi:type="dcterms:W3CDTF">2015-11-22T22:24:02Z</dcterms:modified>
</cp:coreProperties>
</file>